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97" r:id="rId8"/>
    <p:sldId id="262" r:id="rId9"/>
    <p:sldId id="263" r:id="rId10"/>
    <p:sldId id="264" r:id="rId11"/>
    <p:sldId id="265" r:id="rId12"/>
    <p:sldId id="267" r:id="rId13"/>
    <p:sldId id="268" r:id="rId14"/>
    <p:sldId id="266" r:id="rId15"/>
    <p:sldId id="292" r:id="rId16"/>
    <p:sldId id="293" r:id="rId17"/>
    <p:sldId id="298" r:id="rId18"/>
    <p:sldId id="269" r:id="rId19"/>
    <p:sldId id="271" r:id="rId20"/>
    <p:sldId id="272" r:id="rId21"/>
    <p:sldId id="274" r:id="rId22"/>
    <p:sldId id="275" r:id="rId23"/>
    <p:sldId id="276" r:id="rId24"/>
    <p:sldId id="282" r:id="rId25"/>
    <p:sldId id="283" r:id="rId26"/>
    <p:sldId id="299" r:id="rId27"/>
    <p:sldId id="284" r:id="rId28"/>
    <p:sldId id="277" r:id="rId29"/>
    <p:sldId id="294" r:id="rId30"/>
    <p:sldId id="295" r:id="rId31"/>
    <p:sldId id="285" r:id="rId32"/>
    <p:sldId id="286" r:id="rId33"/>
    <p:sldId id="296" r:id="rId34"/>
    <p:sldId id="270" r:id="rId35"/>
    <p:sldId id="273" r:id="rId36"/>
    <p:sldId id="278" r:id="rId37"/>
    <p:sldId id="279" r:id="rId38"/>
    <p:sldId id="280" r:id="rId39"/>
    <p:sldId id="281" r:id="rId40"/>
    <p:sldId id="287" r:id="rId41"/>
    <p:sldId id="288" r:id="rId42"/>
    <p:sldId id="290"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F7F12A9-9C72-424E-90B6-9A5CD594AB5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094E4-A01D-476C-96E7-A4B7B1DFA1D3}"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7F12A9-9C72-424E-90B6-9A5CD594AB5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7F12A9-9C72-424E-90B6-9A5CD594AB53}" type="datetimeFigureOut">
              <a:rPr lang="en-US" smtClean="0"/>
              <a:t>5/24/2016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7F12A9-9C72-424E-90B6-9A5CD594AB5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7F12A9-9C72-424E-90B6-9A5CD594AB53}"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094E4-A01D-476C-96E7-A4B7B1DFA1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7F12A9-9C72-424E-90B6-9A5CD594AB53}"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7F12A9-9C72-424E-90B6-9A5CD594AB53}"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7F12A9-9C72-424E-90B6-9A5CD594AB53}"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F12A9-9C72-424E-90B6-9A5CD594AB53}"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094E4-A01D-476C-96E7-A4B7B1DFA1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7F12A9-9C72-424E-90B6-9A5CD594AB53}"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094E4-A01D-476C-96E7-A4B7B1DFA1D3}"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F7F12A9-9C72-424E-90B6-9A5CD594AB53}" type="datetimeFigureOut">
              <a:rPr lang="en-US" smtClean="0"/>
              <a:t>5/24/2016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DB094E4-A01D-476C-96E7-A4B7B1DFA1D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F7F12A9-9C72-424E-90B6-9A5CD594AB53}" type="datetimeFigureOut">
              <a:rPr lang="en-US" smtClean="0"/>
              <a:t>5/24/2016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DB094E4-A01D-476C-96E7-A4B7B1DFA1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ahUKEwiI85zL9vLMAhUJ8j4KHZHJAfYQjRwIBw&amp;url=http%3A%2F%2Fpatient.info%2Feducation%2Fmultiple-sclerosis&amp;psig=AFQjCNETxnBPuM5SuMYgWpHeh3yF9imDBQ&amp;ust=146418649859951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CNSHTML/CNSIDX.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CNSHTML/CNSIDX.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neuropathology-web.org/chapter6/chapter6aMs.html#m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mage.upmc.edu:8080/NeuroPathology/Murdoch/Murdoch4/Myelin.16A.svs/view.apml?" TargetMode="External"/><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image.upmc.edu:8080/NeuroPathology/Murdoch/Murdoch4/Myelin.19c.svs/view.apml?" TargetMode="External"/><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mage.upmc.edu:8080/NeuroPathology/Murdoch/Myelin.7E.svs/view.apml?cwidth=1003&amp;cheight=598&amp;chost=image.upmc.edu:8080&amp;csis=0" TargetMode="External"/><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mage.upmc.edu:8080/NeuroPathology/Murdoch/Myelin.7F.svs/view.apml?cwidth=1003&amp;cheight=598&amp;chost=image.upmc.edu:8080&amp;csis=0" TargetMode="External"/><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uptodate.com/contents/leflunomide-drug-information?source=see_lin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uptodate.com/contents/optic-neuritis-pathophysiology-clinical-features-and-diagnosis?source=search_result&amp;search=Optic+Neuritis&amp;selectedTitle=1%7E150" TargetMode="External"/><Relationship Id="rId2" Type="http://schemas.openxmlformats.org/officeDocument/2006/relationships/hyperlink" Target="http://www.uptodate.com/contents/disease-modifying-treatment-of-relapsing-remitting-multiple-sclerosis-in-adults?source=preview&amp;search=multiple+sclerosis+treatment&amp;language=en-US&amp;anchor=H3&amp;selectedTitle=1~150#H2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Case Study 112</a:t>
            </a:r>
            <a:br>
              <a:rPr lang="en-US" dirty="0" smtClean="0"/>
            </a:br>
            <a:r>
              <a:rPr lang="en-US" dirty="0" smtClean="0"/>
              <a:t>Demyelinating Disorders</a:t>
            </a:r>
            <a:endParaRPr lang="en-US" dirty="0"/>
          </a:p>
        </p:txBody>
      </p:sp>
      <p:sp>
        <p:nvSpPr>
          <p:cNvPr id="3" name="Subtitle 2"/>
          <p:cNvSpPr>
            <a:spLocks noGrp="1"/>
          </p:cNvSpPr>
          <p:nvPr>
            <p:ph type="subTitle" idx="1"/>
          </p:nvPr>
        </p:nvSpPr>
        <p:spPr>
          <a:xfrm>
            <a:off x="609600" y="4876800"/>
            <a:ext cx="8077200" cy="1499616"/>
          </a:xfrm>
        </p:spPr>
        <p:txBody>
          <a:bodyPr/>
          <a:lstStyle/>
          <a:p>
            <a:r>
              <a:rPr lang="en-US" dirty="0" smtClean="0"/>
              <a:t>Swati </a:t>
            </a:r>
            <a:r>
              <a:rPr lang="en-US" dirty="0" err="1" smtClean="0"/>
              <a:t>Laroia</a:t>
            </a:r>
            <a:r>
              <a:rPr lang="en-US" dirty="0" smtClean="0"/>
              <a:t>, DO</a:t>
            </a:r>
          </a:p>
          <a:p>
            <a:r>
              <a:rPr lang="en-US" dirty="0" smtClean="0"/>
              <a:t>PGY III</a:t>
            </a:r>
            <a:endParaRPr lang="en-US" dirty="0"/>
          </a:p>
        </p:txBody>
      </p:sp>
    </p:spTree>
    <p:extLst>
      <p:ext uri="{BB962C8B-B14F-4D97-AF65-F5344CB8AC3E}">
        <p14:creationId xmlns:p14="http://schemas.microsoft.com/office/powerpoint/2010/main" val="4253934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CMP : normal</a:t>
            </a:r>
          </a:p>
          <a:p>
            <a:r>
              <a:rPr lang="en-US" dirty="0" smtClean="0"/>
              <a:t>CBC  : normal</a:t>
            </a:r>
          </a:p>
          <a:p>
            <a:r>
              <a:rPr lang="en-US" b="1" dirty="0" smtClean="0">
                <a:solidFill>
                  <a:srgbClr val="FF0000"/>
                </a:solidFill>
              </a:rPr>
              <a:t>MRI Brain w/ and w/o contrast: enhancement of right optic nerve</a:t>
            </a:r>
          </a:p>
          <a:p>
            <a:r>
              <a:rPr lang="en-US" dirty="0" smtClean="0"/>
              <a:t>MRI C Spine w and w/o contrast : normal</a:t>
            </a:r>
          </a:p>
          <a:p>
            <a:r>
              <a:rPr lang="en-US" dirty="0" smtClean="0"/>
              <a:t>MRA : normal</a:t>
            </a:r>
          </a:p>
          <a:p>
            <a:r>
              <a:rPr lang="en-US" dirty="0" smtClean="0"/>
              <a:t>LP : normal</a:t>
            </a:r>
          </a:p>
          <a:p>
            <a:r>
              <a:rPr lang="en-US" dirty="0" smtClean="0"/>
              <a:t>RPR : negative</a:t>
            </a:r>
          </a:p>
          <a:p>
            <a:r>
              <a:rPr lang="en-US" dirty="0" smtClean="0"/>
              <a:t>Lyme Titer : negative</a:t>
            </a:r>
          </a:p>
          <a:p>
            <a:r>
              <a:rPr lang="en-US" dirty="0" err="1" smtClean="0"/>
              <a:t>Sjogrens</a:t>
            </a:r>
            <a:r>
              <a:rPr lang="en-US" dirty="0" smtClean="0"/>
              <a:t> Abs (La/Ro): negative</a:t>
            </a:r>
          </a:p>
        </p:txBody>
      </p:sp>
    </p:spTree>
    <p:extLst>
      <p:ext uri="{BB962C8B-B14F-4D97-AF65-F5344CB8AC3E}">
        <p14:creationId xmlns:p14="http://schemas.microsoft.com/office/powerpoint/2010/main" val="707425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0500" y="1774825"/>
            <a:ext cx="4283000"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56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Choices</a:t>
            </a:r>
            <a:endParaRPr lang="en-US" dirty="0"/>
          </a:p>
        </p:txBody>
      </p:sp>
      <p:sp>
        <p:nvSpPr>
          <p:cNvPr id="4" name="Action Button: Help 3">
            <a:hlinkClick r:id="" action="ppaction://noaction" highlightClick="1"/>
          </p:cNvPr>
          <p:cNvSpPr/>
          <p:nvPr/>
        </p:nvSpPr>
        <p:spPr>
          <a:xfrm>
            <a:off x="3200400" y="1752600"/>
            <a:ext cx="2743200" cy="41910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88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1 Gram IV </a:t>
            </a:r>
            <a:r>
              <a:rPr lang="en-US" dirty="0" err="1" smtClean="0"/>
              <a:t>Solumedrol</a:t>
            </a:r>
            <a:r>
              <a:rPr lang="en-US" dirty="0" smtClean="0"/>
              <a:t> x 5 </a:t>
            </a:r>
            <a:r>
              <a:rPr lang="en-US" dirty="0" smtClean="0"/>
              <a:t>Days</a:t>
            </a:r>
          </a:p>
          <a:p>
            <a:pPr lvl="1"/>
            <a:r>
              <a:rPr lang="en-US" dirty="0" smtClean="0"/>
              <a:t>Optic Neuritis Treatment Trial</a:t>
            </a:r>
          </a:p>
          <a:p>
            <a:pPr lvl="2"/>
            <a:r>
              <a:rPr lang="en-US" dirty="0" smtClean="0"/>
              <a:t>IV </a:t>
            </a:r>
            <a:r>
              <a:rPr lang="en-US" dirty="0" err="1" smtClean="0"/>
              <a:t>Solumedrol</a:t>
            </a:r>
            <a:r>
              <a:rPr lang="en-US" dirty="0" smtClean="0"/>
              <a:t> accelerated recovery of visual function</a:t>
            </a:r>
            <a:endParaRPr lang="en-US" dirty="0"/>
          </a:p>
          <a:p>
            <a:pPr lvl="2"/>
            <a:r>
              <a:rPr lang="en-US" dirty="0" smtClean="0"/>
              <a:t>IV </a:t>
            </a:r>
            <a:r>
              <a:rPr lang="en-US" dirty="0" err="1" smtClean="0"/>
              <a:t>Solumedrol</a:t>
            </a:r>
            <a:r>
              <a:rPr lang="en-US" dirty="0" smtClean="0"/>
              <a:t> reduced risk of conversion to MS when compared to oral prednisone or placebo</a:t>
            </a:r>
          </a:p>
          <a:p>
            <a:pPr lvl="2"/>
            <a:endParaRPr lang="en-US" dirty="0" smtClean="0"/>
          </a:p>
        </p:txBody>
      </p:sp>
    </p:spTree>
    <p:extLst>
      <p:ext uri="{BB962C8B-B14F-4D97-AF65-F5344CB8AC3E}">
        <p14:creationId xmlns:p14="http://schemas.microsoft.com/office/powerpoint/2010/main" val="402124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Clinically Isolated </a:t>
            </a:r>
            <a:r>
              <a:rPr lang="en-US" dirty="0" smtClean="0"/>
              <a:t>Syndrome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712355"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60406" y="3962400"/>
            <a:ext cx="3211794" cy="1676400"/>
          </a:xfrm>
          <a:prstGeom prst="rect">
            <a:avLst/>
          </a:prstGeom>
          <a:solidFill>
            <a:schemeClr val="tx1"/>
          </a:solidFill>
          <a:ln>
            <a:solidFill>
              <a:srgbClr val="3E8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912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patient had NMO?</a:t>
            </a:r>
            <a:endParaRPr lang="en-US" dirty="0"/>
          </a:p>
        </p:txBody>
      </p:sp>
      <p:sp>
        <p:nvSpPr>
          <p:cNvPr id="3" name="Content Placeholder 2"/>
          <p:cNvSpPr>
            <a:spLocks noGrp="1"/>
          </p:cNvSpPr>
          <p:nvPr>
            <p:ph idx="1"/>
          </p:nvPr>
        </p:nvSpPr>
        <p:spPr/>
        <p:txBody>
          <a:bodyPr/>
          <a:lstStyle/>
          <a:p>
            <a:r>
              <a:rPr lang="en-US" dirty="0" smtClean="0"/>
              <a:t>What AB would come back (+) ?</a:t>
            </a:r>
          </a:p>
          <a:p>
            <a:r>
              <a:rPr lang="en-US" dirty="0" smtClean="0"/>
              <a:t>What would be clinical findings?</a:t>
            </a:r>
            <a:endParaRPr lang="en-US" dirty="0"/>
          </a:p>
          <a:p>
            <a:r>
              <a:rPr lang="en-US" dirty="0" smtClean="0"/>
              <a:t>What would the pathologic features be?</a:t>
            </a:r>
          </a:p>
          <a:p>
            <a:r>
              <a:rPr lang="en-US" dirty="0" smtClean="0"/>
              <a:t>What are the radiographic findings?</a:t>
            </a:r>
          </a:p>
          <a:p>
            <a:r>
              <a:rPr lang="en-US" dirty="0" smtClean="0"/>
              <a:t>Treatment?</a:t>
            </a:r>
          </a:p>
        </p:txBody>
      </p:sp>
    </p:spTree>
    <p:extLst>
      <p:ext uri="{BB962C8B-B14F-4D97-AF65-F5344CB8AC3E}">
        <p14:creationId xmlns:p14="http://schemas.microsoft.com/office/powerpoint/2010/main" val="51339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NMO Ab: Aquaporin 4</a:t>
            </a:r>
          </a:p>
          <a:p>
            <a:r>
              <a:rPr lang="en-US" dirty="0" smtClean="0"/>
              <a:t>Clinical Findings: </a:t>
            </a:r>
            <a:endParaRPr lang="en-US" dirty="0" smtClean="0"/>
          </a:p>
          <a:p>
            <a:pPr lvl="1"/>
            <a:r>
              <a:rPr lang="en-US" dirty="0" smtClean="0"/>
              <a:t>Vision Loss </a:t>
            </a:r>
            <a:endParaRPr lang="en-US" dirty="0"/>
          </a:p>
          <a:p>
            <a:pPr lvl="1"/>
            <a:r>
              <a:rPr lang="en-US" dirty="0" smtClean="0"/>
              <a:t>Weakness</a:t>
            </a:r>
          </a:p>
          <a:p>
            <a:pPr lvl="1"/>
            <a:r>
              <a:rPr lang="en-US" dirty="0" smtClean="0"/>
              <a:t> </a:t>
            </a:r>
            <a:r>
              <a:rPr lang="en-US" dirty="0" smtClean="0"/>
              <a:t>Sensory loss at a distinct </a:t>
            </a:r>
            <a:r>
              <a:rPr lang="en-US" dirty="0" smtClean="0"/>
              <a:t>level</a:t>
            </a:r>
          </a:p>
          <a:p>
            <a:pPr lvl="1"/>
            <a:r>
              <a:rPr lang="en-US" dirty="0" smtClean="0"/>
              <a:t>sphincter </a:t>
            </a:r>
            <a:r>
              <a:rPr lang="en-US" dirty="0" smtClean="0"/>
              <a:t>disturbances</a:t>
            </a:r>
          </a:p>
          <a:p>
            <a:r>
              <a:rPr lang="en-US" dirty="0" smtClean="0"/>
              <a:t>Pathologic Features: </a:t>
            </a:r>
            <a:endParaRPr lang="en-US" dirty="0" smtClean="0"/>
          </a:p>
          <a:p>
            <a:pPr lvl="1"/>
            <a:r>
              <a:rPr lang="en-US" dirty="0" err="1" smtClean="0"/>
              <a:t>Cavitary</a:t>
            </a:r>
            <a:r>
              <a:rPr lang="en-US" dirty="0" smtClean="0"/>
              <a:t> </a:t>
            </a:r>
            <a:r>
              <a:rPr lang="en-US" dirty="0" smtClean="0"/>
              <a:t>Lesions may contain sheet of macrophages and absence of axons. </a:t>
            </a:r>
            <a:endParaRPr lang="en-US" dirty="0" smtClean="0"/>
          </a:p>
          <a:p>
            <a:pPr lvl="1"/>
            <a:r>
              <a:rPr lang="en-US" dirty="0" smtClean="0"/>
              <a:t>Optic </a:t>
            </a:r>
            <a:r>
              <a:rPr lang="en-US" dirty="0" smtClean="0"/>
              <a:t>nerve may show </a:t>
            </a:r>
            <a:r>
              <a:rPr lang="en-US" dirty="0" err="1" smtClean="0"/>
              <a:t>cavitary</a:t>
            </a:r>
            <a:r>
              <a:rPr lang="en-US" dirty="0" smtClean="0"/>
              <a:t> lesions. </a:t>
            </a:r>
          </a:p>
        </p:txBody>
      </p:sp>
    </p:spTree>
    <p:extLst>
      <p:ext uri="{BB962C8B-B14F-4D97-AF65-F5344CB8AC3E}">
        <p14:creationId xmlns:p14="http://schemas.microsoft.com/office/powerpoint/2010/main" val="70725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NMO</a:t>
            </a:r>
            <a:endParaRPr lang="en-US" dirty="0"/>
          </a:p>
        </p:txBody>
      </p:sp>
      <p:sp>
        <p:nvSpPr>
          <p:cNvPr id="3" name="Content Placeholder 2"/>
          <p:cNvSpPr>
            <a:spLocks noGrp="1"/>
          </p:cNvSpPr>
          <p:nvPr>
            <p:ph idx="1"/>
          </p:nvPr>
        </p:nvSpPr>
        <p:spPr/>
        <p:txBody>
          <a:bodyPr/>
          <a:lstStyle/>
          <a:p>
            <a:r>
              <a:rPr lang="en-US" dirty="0"/>
              <a:t>Radiographic </a:t>
            </a:r>
            <a:r>
              <a:rPr lang="en-US" dirty="0" smtClean="0"/>
              <a:t>Features</a:t>
            </a:r>
          </a:p>
          <a:p>
            <a:pPr lvl="1"/>
            <a:r>
              <a:rPr lang="en-US" dirty="0" smtClean="0"/>
              <a:t>Enhancement </a:t>
            </a:r>
            <a:r>
              <a:rPr lang="en-US" dirty="0"/>
              <a:t>of the spinal cord in 3 or more segments on MRI and Optic Nerve Enhancement on MRI</a:t>
            </a:r>
          </a:p>
          <a:p>
            <a:r>
              <a:rPr lang="en-US" dirty="0"/>
              <a:t>Treatment: </a:t>
            </a:r>
            <a:endParaRPr lang="en-US" dirty="0" smtClean="0"/>
          </a:p>
          <a:p>
            <a:pPr lvl="1"/>
            <a:r>
              <a:rPr lang="en-US" dirty="0" smtClean="0"/>
              <a:t>1 </a:t>
            </a:r>
            <a:r>
              <a:rPr lang="en-US" dirty="0"/>
              <a:t>gram IVIG x 5 days </a:t>
            </a:r>
          </a:p>
          <a:p>
            <a:pPr lvl="1"/>
            <a:r>
              <a:rPr lang="en-US" dirty="0" smtClean="0"/>
              <a:t>OR</a:t>
            </a:r>
          </a:p>
          <a:p>
            <a:pPr lvl="1"/>
            <a:r>
              <a:rPr lang="en-US" dirty="0" smtClean="0"/>
              <a:t>Plasma </a:t>
            </a:r>
            <a:r>
              <a:rPr lang="en-US" dirty="0"/>
              <a:t>Exchange (in severe cases)</a:t>
            </a:r>
          </a:p>
          <a:p>
            <a:endParaRPr lang="en-US" dirty="0"/>
          </a:p>
        </p:txBody>
      </p:sp>
    </p:spTree>
    <p:extLst>
      <p:ext uri="{BB962C8B-B14F-4D97-AF65-F5344CB8AC3E}">
        <p14:creationId xmlns:p14="http://schemas.microsoft.com/office/powerpoint/2010/main" val="102524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continues…</a:t>
            </a:r>
            <a:endParaRPr lang="en-US" dirty="0"/>
          </a:p>
        </p:txBody>
      </p:sp>
      <p:sp>
        <p:nvSpPr>
          <p:cNvPr id="3" name="Content Placeholder 2"/>
          <p:cNvSpPr>
            <a:spLocks noGrp="1"/>
          </p:cNvSpPr>
          <p:nvPr>
            <p:ph idx="1"/>
          </p:nvPr>
        </p:nvSpPr>
        <p:spPr/>
        <p:txBody>
          <a:bodyPr/>
          <a:lstStyle/>
          <a:p>
            <a:r>
              <a:rPr lang="en-US" dirty="0" smtClean="0"/>
              <a:t>The patient did well over the course of five weeks. </a:t>
            </a:r>
          </a:p>
          <a:p>
            <a:r>
              <a:rPr lang="en-US" dirty="0" smtClean="0"/>
              <a:t>She regained her full vision and had serial optic exams yearly</a:t>
            </a:r>
          </a:p>
          <a:p>
            <a:r>
              <a:rPr lang="en-US" dirty="0" smtClean="0"/>
              <a:t>Twenty three years later, she noticed she was having numbness and tingling of her left leg, increasing gait difficulty due to balance issues and bladder problems</a:t>
            </a:r>
            <a:endParaRPr lang="en-US" dirty="0"/>
          </a:p>
        </p:txBody>
      </p:sp>
    </p:spTree>
    <p:extLst>
      <p:ext uri="{BB962C8B-B14F-4D97-AF65-F5344CB8AC3E}">
        <p14:creationId xmlns:p14="http://schemas.microsoft.com/office/powerpoint/2010/main" val="3802399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5" name="Action Button: Help 4">
            <a:hlinkClick r:id="" action="ppaction://noaction" highlightClick="1"/>
          </p:cNvPr>
          <p:cNvSpPr/>
          <p:nvPr/>
        </p:nvSpPr>
        <p:spPr>
          <a:xfrm>
            <a:off x="3048000" y="1676400"/>
            <a:ext cx="2743200" cy="41910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60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lstStyle/>
          <a:p>
            <a:r>
              <a:rPr lang="en-US" dirty="0" smtClean="0"/>
              <a:t>19 </a:t>
            </a:r>
            <a:r>
              <a:rPr lang="en-US" dirty="0" err="1" smtClean="0"/>
              <a:t>yr</a:t>
            </a:r>
            <a:r>
              <a:rPr lang="en-US" dirty="0" smtClean="0"/>
              <a:t> old right handed Caucasian female presents with acute painful vision loss x 3 days in her right eye. She was studying for her final exams in college and thought it may be due to fatigue and lack of sleep. When her vision did not get better, she presented to the ER. </a:t>
            </a:r>
            <a:endParaRPr lang="en-US" dirty="0"/>
          </a:p>
        </p:txBody>
      </p:sp>
    </p:spTree>
    <p:extLst>
      <p:ext uri="{BB962C8B-B14F-4D97-AF65-F5344CB8AC3E}">
        <p14:creationId xmlns:p14="http://schemas.microsoft.com/office/powerpoint/2010/main" val="60683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3" name="Content Placeholder 2"/>
          <p:cNvSpPr>
            <a:spLocks noGrp="1"/>
          </p:cNvSpPr>
          <p:nvPr>
            <p:ph idx="1"/>
          </p:nvPr>
        </p:nvSpPr>
        <p:spPr/>
        <p:txBody>
          <a:bodyPr/>
          <a:lstStyle/>
          <a:p>
            <a:r>
              <a:rPr lang="en-US" dirty="0" smtClean="0">
                <a:solidFill>
                  <a:srgbClr val="FF0000"/>
                </a:solidFill>
              </a:rPr>
              <a:t>MRI Brain W/ and W/O Contrast</a:t>
            </a:r>
          </a:p>
          <a:p>
            <a:r>
              <a:rPr lang="en-US" dirty="0" smtClean="0"/>
              <a:t>MRI C, T, L Spine W/ and W/O contrast</a:t>
            </a:r>
          </a:p>
          <a:p>
            <a:r>
              <a:rPr lang="en-US" dirty="0" smtClean="0">
                <a:solidFill>
                  <a:srgbClr val="FF0000"/>
                </a:solidFill>
              </a:rPr>
              <a:t>LP: CSF (+) IgG </a:t>
            </a:r>
            <a:r>
              <a:rPr lang="en-US" dirty="0" err="1" smtClean="0">
                <a:solidFill>
                  <a:srgbClr val="FF0000"/>
                </a:solidFill>
              </a:rPr>
              <a:t>Oligoclonal</a:t>
            </a:r>
            <a:r>
              <a:rPr lang="en-US" dirty="0" smtClean="0">
                <a:solidFill>
                  <a:srgbClr val="FF0000"/>
                </a:solidFill>
              </a:rPr>
              <a:t> Bands</a:t>
            </a:r>
          </a:p>
          <a:p>
            <a:pPr marL="0" indent="0">
              <a:buNone/>
            </a:pPr>
            <a:endParaRPr lang="en-US" dirty="0"/>
          </a:p>
        </p:txBody>
      </p:sp>
    </p:spTree>
    <p:extLst>
      <p:ext uri="{BB962C8B-B14F-4D97-AF65-F5344CB8AC3E}">
        <p14:creationId xmlns:p14="http://schemas.microsoft.com/office/powerpoint/2010/main" val="2852412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Results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5181892" cy="519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19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4" name="Action Button: Help 3">
            <a:hlinkClick r:id="" action="ppaction://noaction" highlightClick="1"/>
          </p:cNvPr>
          <p:cNvSpPr/>
          <p:nvPr/>
        </p:nvSpPr>
        <p:spPr>
          <a:xfrm>
            <a:off x="3352800" y="1794617"/>
            <a:ext cx="2514600" cy="41910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43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McDonald Criteria</a:t>
            </a:r>
            <a:endParaRPr lang="en-US" dirty="0"/>
          </a:p>
        </p:txBody>
      </p:sp>
      <p:sp>
        <p:nvSpPr>
          <p:cNvPr id="3" name="Content Placeholder 2"/>
          <p:cNvSpPr>
            <a:spLocks noGrp="1"/>
          </p:cNvSpPr>
          <p:nvPr>
            <p:ph idx="1"/>
          </p:nvPr>
        </p:nvSpPr>
        <p:spPr/>
        <p:txBody>
          <a:bodyPr>
            <a:normAutofit fontScale="77500" lnSpcReduction="20000"/>
          </a:bodyPr>
          <a:lstStyle/>
          <a:p>
            <a:r>
              <a:rPr lang="en-US" dirty="0"/>
              <a:t>O</a:t>
            </a:r>
            <a:r>
              <a:rPr lang="en-US" dirty="0" smtClean="0"/>
              <a:t>bjective </a:t>
            </a:r>
            <a:r>
              <a:rPr lang="en-US" dirty="0"/>
              <a:t>demonstration of dissemination of central nervous system lesions in both space and time, based upon either clinical findings alone or a combination of clinical and MRI </a:t>
            </a:r>
            <a:r>
              <a:rPr lang="en-US" dirty="0" smtClean="0"/>
              <a:t>findings</a:t>
            </a:r>
          </a:p>
          <a:p>
            <a:pPr lvl="1"/>
            <a:r>
              <a:rPr lang="en-US" dirty="0"/>
              <a:t>is demonstrated with MRI by one or more T2 lesions in at least two of four MS-typical regions of the central nervous system (periventricular, </a:t>
            </a:r>
            <a:r>
              <a:rPr lang="en-US" dirty="0" err="1"/>
              <a:t>juxtacortical</a:t>
            </a:r>
            <a:r>
              <a:rPr lang="en-US" dirty="0"/>
              <a:t>, </a:t>
            </a:r>
            <a:r>
              <a:rPr lang="en-US" dirty="0" err="1"/>
              <a:t>infratentorial</a:t>
            </a:r>
            <a:r>
              <a:rPr lang="en-US" dirty="0"/>
              <a:t>, or spinal cord) </a:t>
            </a:r>
            <a:r>
              <a:rPr lang="en-US" b="1" dirty="0"/>
              <a:t>or</a:t>
            </a:r>
            <a:r>
              <a:rPr lang="en-US" dirty="0"/>
              <a:t> by the development of a further clinical attack implicating a different central nervous system site</a:t>
            </a:r>
            <a:r>
              <a:rPr lang="en-US" dirty="0" smtClean="0"/>
              <a:t>.</a:t>
            </a:r>
          </a:p>
          <a:p>
            <a:pPr lvl="1"/>
            <a:r>
              <a:rPr lang="en-US" dirty="0"/>
              <a:t>is demonstrated with MRI by the simultaneous presence of asymptomatic gadolinium-enhancing and </a:t>
            </a:r>
            <a:r>
              <a:rPr lang="en-US" dirty="0" err="1"/>
              <a:t>nonenhancing</a:t>
            </a:r>
            <a:r>
              <a:rPr lang="en-US" dirty="0"/>
              <a:t> lesions at any time, or a new T2 and/or gadolinium-enhancing lesion(s) on follow-up MRI, irrespective of its timing with reference to a baseline scan, </a:t>
            </a:r>
            <a:r>
              <a:rPr lang="en-US" b="1" dirty="0"/>
              <a:t>or</a:t>
            </a:r>
            <a:r>
              <a:rPr lang="en-US" dirty="0"/>
              <a:t> by the development of a second clinical attack.</a:t>
            </a:r>
          </a:p>
        </p:txBody>
      </p:sp>
    </p:spTree>
    <p:extLst>
      <p:ext uri="{BB962C8B-B14F-4D97-AF65-F5344CB8AC3E}">
        <p14:creationId xmlns:p14="http://schemas.microsoft.com/office/powerpoint/2010/main" val="3525016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a:bodyPr>
          <a:lstStyle/>
          <a:p>
            <a:r>
              <a:rPr lang="en-US" dirty="0" smtClean="0"/>
              <a:t>Acquired, progressive chronic inflammatory disorder of the CNS that causes multiple demyelinating lesions “in space and time”</a:t>
            </a:r>
          </a:p>
          <a:p>
            <a:r>
              <a:rPr lang="en-US" dirty="0" smtClean="0"/>
              <a:t>Incidence increases away from the Equator</a:t>
            </a:r>
          </a:p>
          <a:p>
            <a:r>
              <a:rPr lang="en-US" dirty="0" smtClean="0"/>
              <a:t>Demyelination confined to CNS</a:t>
            </a:r>
          </a:p>
          <a:p>
            <a:r>
              <a:rPr lang="en-US" dirty="0" smtClean="0"/>
              <a:t>W &gt; M</a:t>
            </a:r>
          </a:p>
          <a:p>
            <a:r>
              <a:rPr lang="en-US" dirty="0" smtClean="0"/>
              <a:t>¾ of patients present between the ages of 15-45 years</a:t>
            </a:r>
          </a:p>
        </p:txBody>
      </p:sp>
    </p:spTree>
    <p:extLst>
      <p:ext uri="{BB962C8B-B14F-4D97-AF65-F5344CB8AC3E}">
        <p14:creationId xmlns:p14="http://schemas.microsoft.com/office/powerpoint/2010/main" val="3971642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Types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Relapsing/Remitting</a:t>
            </a:r>
          </a:p>
          <a:p>
            <a:pPr lvl="1"/>
            <a:r>
              <a:rPr lang="en-US" dirty="0" smtClean="0"/>
              <a:t>85% of cases</a:t>
            </a:r>
          </a:p>
          <a:p>
            <a:pPr lvl="1"/>
            <a:r>
              <a:rPr lang="en-US" dirty="0" smtClean="0"/>
              <a:t>Sporadic Attacks with new or worsened symptoms over a period of 2-10 days</a:t>
            </a:r>
          </a:p>
          <a:p>
            <a:pPr lvl="1"/>
            <a:r>
              <a:rPr lang="en-US" dirty="0" smtClean="0"/>
              <a:t>Variable improvement over 1-6 months</a:t>
            </a:r>
          </a:p>
          <a:p>
            <a:r>
              <a:rPr lang="en-US" dirty="0" smtClean="0"/>
              <a:t>Primary Progressive</a:t>
            </a:r>
          </a:p>
          <a:p>
            <a:pPr lvl="1"/>
            <a:r>
              <a:rPr lang="en-US" dirty="0" smtClean="0"/>
              <a:t>15% of cases</a:t>
            </a:r>
          </a:p>
          <a:p>
            <a:pPr lvl="1"/>
            <a:r>
              <a:rPr lang="en-US" dirty="0" smtClean="0"/>
              <a:t>Progressive disease without true relapses</a:t>
            </a:r>
          </a:p>
          <a:p>
            <a:r>
              <a:rPr lang="en-US" dirty="0" smtClean="0"/>
              <a:t>Secondary Progressive</a:t>
            </a:r>
          </a:p>
          <a:p>
            <a:pPr lvl="1"/>
            <a:r>
              <a:rPr lang="en-US" dirty="0" smtClean="0"/>
              <a:t>Conversion to progressive disease in approximately 50% of RR patients</a:t>
            </a:r>
          </a:p>
          <a:p>
            <a:r>
              <a:rPr lang="en-US" dirty="0" smtClean="0"/>
              <a:t>Progressive Relapsing</a:t>
            </a:r>
          </a:p>
          <a:p>
            <a:pPr lvl="1"/>
            <a:r>
              <a:rPr lang="en-US" dirty="0" smtClean="0"/>
              <a:t>Gradual deterioration from onset of symptoms but with superimposed relapses</a:t>
            </a:r>
          </a:p>
          <a:p>
            <a:pPr marL="57150" indent="0">
              <a:buNone/>
            </a:pPr>
            <a:endParaRPr lang="en-US" dirty="0" smtClean="0"/>
          </a:p>
        </p:txBody>
      </p:sp>
    </p:spTree>
    <p:extLst>
      <p:ext uri="{BB962C8B-B14F-4D97-AF65-F5344CB8AC3E}">
        <p14:creationId xmlns:p14="http://schemas.microsoft.com/office/powerpoint/2010/main" val="1082562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Types</a:t>
            </a:r>
            <a:endParaRPr lang="en-US" dirty="0"/>
          </a:p>
        </p:txBody>
      </p:sp>
      <p:pic>
        <p:nvPicPr>
          <p:cNvPr id="1026" name="Picture 2" descr="https://patientcontent.blob.core.windows.net/media/Default/StudentArticle/education/multiple-sclerosis/ms-progression-grap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3999"/>
            <a:ext cx="54102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2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Radiologic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Periventricular and peripheral white matter T2-hyperintense lesions</a:t>
            </a:r>
          </a:p>
          <a:p>
            <a:r>
              <a:rPr lang="en-US" dirty="0" err="1" smtClean="0"/>
              <a:t>Supratentorial</a:t>
            </a:r>
            <a:r>
              <a:rPr lang="en-US" dirty="0" smtClean="0"/>
              <a:t> ovoid-shaped lesions</a:t>
            </a:r>
          </a:p>
          <a:p>
            <a:r>
              <a:rPr lang="en-US" dirty="0" smtClean="0"/>
              <a:t>Frequent cerebellar and brain stem surface lesions</a:t>
            </a:r>
          </a:p>
          <a:p>
            <a:r>
              <a:rPr lang="en-US" dirty="0" smtClean="0"/>
              <a:t>T1-weighted images often show “black holes,” which represent focal areas of more severe injury</a:t>
            </a:r>
          </a:p>
          <a:p>
            <a:r>
              <a:rPr lang="en-US" dirty="0" smtClean="0"/>
              <a:t>Atrophy may be apparent early, as indicated by enlarged sulci, thinning of the corpus callosum, and widening of the third ventricle</a:t>
            </a:r>
            <a:endParaRPr lang="en-US" dirty="0"/>
          </a:p>
        </p:txBody>
      </p:sp>
    </p:spTree>
    <p:extLst>
      <p:ext uri="{BB962C8B-B14F-4D97-AF65-F5344CB8AC3E}">
        <p14:creationId xmlns:p14="http://schemas.microsoft.com/office/powerpoint/2010/main" val="3425662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Pathologic Features: Gross Findings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Gross findings in patients with long-standing disease include mild to moderate cerebral atrophy and hydrocephalus ex </a:t>
            </a:r>
            <a:r>
              <a:rPr lang="en-US" dirty="0" err="1" smtClean="0"/>
              <a:t>vacuo</a:t>
            </a:r>
            <a:endParaRPr lang="en-US" dirty="0" smtClean="0"/>
          </a:p>
          <a:p>
            <a:r>
              <a:rPr lang="en-US" dirty="0" smtClean="0"/>
              <a:t>Optic Nerves and Chiasm may be grossly atrophic</a:t>
            </a:r>
          </a:p>
          <a:p>
            <a:r>
              <a:rPr lang="en-US" dirty="0" smtClean="0"/>
              <a:t>Superficial plaques may be evident on the surface of the brainstem and corpus callosum or lining the walls of the lateral ventricles</a:t>
            </a:r>
          </a:p>
          <a:p>
            <a:r>
              <a:rPr lang="en-US" dirty="0" smtClean="0"/>
              <a:t>Coronal Sections in typical relapsing-remitting MS reveal sharply outlined, gray-glistening patches of myelin loss, most of which range from 2 to 10mm in diameter</a:t>
            </a:r>
          </a:p>
          <a:p>
            <a:r>
              <a:rPr lang="en-US" dirty="0" smtClean="0"/>
              <a:t>The cerebrum, cerebellum, brain stem, spinal cord, and optic nerve/chiasm are variably involved</a:t>
            </a:r>
          </a:p>
          <a:p>
            <a:endParaRPr lang="en-US" dirty="0" smtClean="0"/>
          </a:p>
          <a:p>
            <a:endParaRPr lang="en-US" dirty="0"/>
          </a:p>
        </p:txBody>
      </p:sp>
    </p:spTree>
    <p:extLst>
      <p:ext uri="{BB962C8B-B14F-4D97-AF65-F5344CB8AC3E}">
        <p14:creationId xmlns:p14="http://schemas.microsoft.com/office/powerpoint/2010/main" val="1198202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Findings</a:t>
            </a:r>
            <a:endParaRPr lang="en-US" dirty="0"/>
          </a:p>
        </p:txBody>
      </p:sp>
      <p:graphicFrame>
        <p:nvGraphicFramePr>
          <p:cNvPr id="4" name="Content Placeholder 3"/>
          <p:cNvGraphicFramePr>
            <a:graphicFrameLocks noGrp="1"/>
          </p:cNvGraphicFramePr>
          <p:nvPr>
            <p:ph idx="1"/>
          </p:nvPr>
        </p:nvGraphicFramePr>
        <p:xfrm>
          <a:off x="2181225" y="3543141"/>
          <a:ext cx="4781550" cy="640080"/>
        </p:xfrm>
        <a:graphic>
          <a:graphicData uri="http://schemas.openxmlformats.org/drawingml/2006/table">
            <a:tbl>
              <a:tblPr/>
              <a:tblGrid>
                <a:gridCol w="4781550"/>
              </a:tblGrid>
              <a:tr h="0">
                <a:tc>
                  <a:txBody>
                    <a:bodyPr/>
                    <a:lstStyle/>
                    <a:p>
                      <a:r>
                        <a:rPr lang="en-US" dirty="0">
                          <a:effectLst/>
                        </a:rPr>
                        <a:t>Seen here in white matter is a large "plaques" of demyelination in </a:t>
                      </a:r>
                    </a:p>
                  </a:txBody>
                  <a:tcPr anchor="ctr">
                    <a:lnL>
                      <a:noFill/>
                    </a:lnL>
                    <a:lnR>
                      <a:noFill/>
                    </a:lnR>
                    <a:lnT>
                      <a:noFill/>
                    </a:lnT>
                    <a:lnB>
                      <a:noFill/>
                    </a:lnB>
                  </a:tcPr>
                </a:tc>
              </a:tr>
            </a:tbl>
          </a:graphicData>
        </a:graphic>
      </p:graphicFrame>
      <p:pic>
        <p:nvPicPr>
          <p:cNvPr id="3074" name="Picture 2" descr="http://library.med.utah.edu/WebPath/jpeg5/CNS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943600" cy="389164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200400" y="39624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5943600"/>
            <a:ext cx="6019800" cy="369332"/>
          </a:xfrm>
          <a:prstGeom prst="rect">
            <a:avLst/>
          </a:prstGeom>
        </p:spPr>
        <p:txBody>
          <a:bodyPr wrap="square">
            <a:spAutoFit/>
          </a:bodyPr>
          <a:lstStyle/>
          <a:p>
            <a:r>
              <a:rPr lang="en-US" dirty="0" smtClean="0">
                <a:hlinkClick r:id="rId3"/>
              </a:rPr>
              <a:t>Gross Findings_1</a:t>
            </a:r>
            <a:endParaRPr lang="en-US" dirty="0"/>
          </a:p>
        </p:txBody>
      </p:sp>
    </p:spTree>
    <p:extLst>
      <p:ext uri="{BB962C8B-B14F-4D97-AF65-F5344CB8AC3E}">
        <p14:creationId xmlns:p14="http://schemas.microsoft.com/office/powerpoint/2010/main" val="193008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err="1" smtClean="0"/>
              <a:t>PMHx</a:t>
            </a:r>
            <a:r>
              <a:rPr lang="en-US" dirty="0" smtClean="0"/>
              <a:t>: Anxiety, Migraines </a:t>
            </a:r>
          </a:p>
          <a:p>
            <a:r>
              <a:rPr lang="en-US" dirty="0" smtClean="0"/>
              <a:t>Surgical </a:t>
            </a:r>
            <a:r>
              <a:rPr lang="en-US" dirty="0" err="1" smtClean="0"/>
              <a:t>Hx</a:t>
            </a:r>
            <a:r>
              <a:rPr lang="en-US" dirty="0" smtClean="0"/>
              <a:t>: None</a:t>
            </a:r>
          </a:p>
          <a:p>
            <a:r>
              <a:rPr lang="en-US" dirty="0" smtClean="0"/>
              <a:t>Meds: None</a:t>
            </a:r>
          </a:p>
          <a:p>
            <a:r>
              <a:rPr lang="en-US" dirty="0" smtClean="0"/>
              <a:t>Social </a:t>
            </a:r>
            <a:r>
              <a:rPr lang="en-US" dirty="0" err="1" smtClean="0"/>
              <a:t>Hx</a:t>
            </a:r>
            <a:r>
              <a:rPr lang="en-US" dirty="0" smtClean="0"/>
              <a:t>: (-) Tobacco/ (+) Occasional Alcohol/ (-) Drugs</a:t>
            </a:r>
          </a:p>
          <a:p>
            <a:r>
              <a:rPr lang="en-US" dirty="0" smtClean="0"/>
              <a:t>Family </a:t>
            </a:r>
            <a:r>
              <a:rPr lang="en-US" dirty="0" err="1" smtClean="0"/>
              <a:t>Hx</a:t>
            </a:r>
            <a:r>
              <a:rPr lang="en-US" dirty="0" smtClean="0"/>
              <a:t>: Migraines</a:t>
            </a:r>
          </a:p>
          <a:p>
            <a:r>
              <a:rPr lang="en-US" dirty="0" smtClean="0"/>
              <a:t>Allergies: None</a:t>
            </a:r>
          </a:p>
          <a:p>
            <a:pPr marL="0" indent="0">
              <a:buNone/>
            </a:pPr>
            <a:endParaRPr lang="en-US" dirty="0" smtClean="0"/>
          </a:p>
          <a:p>
            <a:endParaRPr lang="en-US" dirty="0"/>
          </a:p>
        </p:txBody>
      </p:sp>
    </p:spTree>
    <p:extLst>
      <p:ext uri="{BB962C8B-B14F-4D97-AF65-F5344CB8AC3E}">
        <p14:creationId xmlns:p14="http://schemas.microsoft.com/office/powerpoint/2010/main" val="279808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Findings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48006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810000" y="3352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7800" y="5638800"/>
            <a:ext cx="5791200" cy="369332"/>
          </a:xfrm>
          <a:prstGeom prst="rect">
            <a:avLst/>
          </a:prstGeom>
        </p:spPr>
        <p:txBody>
          <a:bodyPr wrap="square">
            <a:spAutoFit/>
          </a:bodyPr>
          <a:lstStyle/>
          <a:p>
            <a:r>
              <a:rPr lang="en-US" dirty="0" smtClean="0">
                <a:hlinkClick r:id="rId3"/>
              </a:rPr>
              <a:t>Gross Findings_2</a:t>
            </a:r>
            <a:endParaRPr lang="en-US" dirty="0"/>
          </a:p>
        </p:txBody>
      </p:sp>
    </p:spTree>
    <p:extLst>
      <p:ext uri="{BB962C8B-B14F-4D97-AF65-F5344CB8AC3E}">
        <p14:creationId xmlns:p14="http://schemas.microsoft.com/office/powerpoint/2010/main" val="2163839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Pathologic Features: Microscopic Findings</a:t>
            </a:r>
            <a:endParaRPr lang="en-US" dirty="0"/>
          </a:p>
        </p:txBody>
      </p:sp>
      <p:sp>
        <p:nvSpPr>
          <p:cNvPr id="3" name="Content Placeholder 2"/>
          <p:cNvSpPr>
            <a:spLocks noGrp="1"/>
          </p:cNvSpPr>
          <p:nvPr>
            <p:ph idx="1"/>
          </p:nvPr>
        </p:nvSpPr>
        <p:spPr/>
        <p:txBody>
          <a:bodyPr>
            <a:normAutofit/>
          </a:bodyPr>
          <a:lstStyle/>
          <a:p>
            <a:r>
              <a:rPr lang="en-US" dirty="0" smtClean="0"/>
              <a:t>Plaques near the ventricles are immediately adjacent to the ependymal lining</a:t>
            </a:r>
          </a:p>
          <a:p>
            <a:r>
              <a:rPr lang="en-US" dirty="0" err="1" smtClean="0"/>
              <a:t>Subpial</a:t>
            </a:r>
            <a:r>
              <a:rPr lang="en-US" dirty="0" smtClean="0"/>
              <a:t> plaques are often wedge shaped, with a broad base adjacent to the subarachnoid space</a:t>
            </a:r>
          </a:p>
          <a:p>
            <a:r>
              <a:rPr lang="en-US" dirty="0" smtClean="0"/>
              <a:t>Plaques involving the gray matter are best seen with myelin stains</a:t>
            </a:r>
          </a:p>
          <a:p>
            <a:r>
              <a:rPr lang="en-US" dirty="0" smtClean="0"/>
              <a:t>Plaques at autopsy are either chronic active or chronic inactive</a:t>
            </a:r>
          </a:p>
          <a:p>
            <a:endParaRPr lang="en-US" dirty="0" smtClean="0"/>
          </a:p>
          <a:p>
            <a:endParaRPr lang="en-US" dirty="0"/>
          </a:p>
        </p:txBody>
      </p:sp>
    </p:spTree>
    <p:extLst>
      <p:ext uri="{BB962C8B-B14F-4D97-AF65-F5344CB8AC3E}">
        <p14:creationId xmlns:p14="http://schemas.microsoft.com/office/powerpoint/2010/main" val="1276874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Pathologic Features: Microscopic Findings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Activity is based on presence or absence of macrophages</a:t>
            </a:r>
          </a:p>
          <a:p>
            <a:r>
              <a:rPr lang="en-US" dirty="0" smtClean="0"/>
              <a:t>Chronic Inactive Plaques:</a:t>
            </a:r>
          </a:p>
          <a:p>
            <a:pPr lvl="1"/>
            <a:r>
              <a:rPr lang="en-US" dirty="0" err="1" smtClean="0"/>
              <a:t>Hypocellular</a:t>
            </a:r>
            <a:endParaRPr lang="en-US" dirty="0" smtClean="0"/>
          </a:p>
          <a:p>
            <a:pPr lvl="1"/>
            <a:r>
              <a:rPr lang="en-US" dirty="0" smtClean="0"/>
              <a:t>Loss of Oligodendrocytes</a:t>
            </a:r>
          </a:p>
          <a:p>
            <a:pPr lvl="1"/>
            <a:r>
              <a:rPr lang="en-US" dirty="0" err="1" smtClean="0"/>
              <a:t>Astrocytosis</a:t>
            </a:r>
            <a:r>
              <a:rPr lang="en-US" dirty="0" smtClean="0"/>
              <a:t> </a:t>
            </a:r>
          </a:p>
          <a:p>
            <a:pPr lvl="1"/>
            <a:r>
              <a:rPr lang="en-US" dirty="0" smtClean="0"/>
              <a:t>No Macrophages</a:t>
            </a:r>
          </a:p>
          <a:p>
            <a:r>
              <a:rPr lang="en-US" dirty="0" smtClean="0"/>
              <a:t>Acute Demyelination</a:t>
            </a:r>
          </a:p>
          <a:p>
            <a:pPr lvl="1"/>
            <a:r>
              <a:rPr lang="en-US" dirty="0" smtClean="0"/>
              <a:t>Macrophages with myelin debris stained with </a:t>
            </a:r>
            <a:r>
              <a:rPr lang="en-US" dirty="0" err="1" smtClean="0"/>
              <a:t>Luxol</a:t>
            </a:r>
            <a:r>
              <a:rPr lang="en-US" dirty="0" smtClean="0"/>
              <a:t> Fast Blue (LFB)</a:t>
            </a:r>
          </a:p>
          <a:p>
            <a:r>
              <a:rPr lang="en-US" dirty="0" smtClean="0"/>
              <a:t>Subacute Demyelination</a:t>
            </a:r>
          </a:p>
          <a:p>
            <a:pPr lvl="1"/>
            <a:r>
              <a:rPr lang="en-US" dirty="0" smtClean="0"/>
              <a:t>Macrophages containing PAS-stained material</a:t>
            </a:r>
          </a:p>
          <a:p>
            <a:r>
              <a:rPr lang="en-US" dirty="0" err="1" smtClean="0"/>
              <a:t>Remyelinated</a:t>
            </a:r>
            <a:r>
              <a:rPr lang="en-US" dirty="0" smtClean="0"/>
              <a:t> Lesions</a:t>
            </a:r>
          </a:p>
          <a:p>
            <a:pPr lvl="1"/>
            <a:r>
              <a:rPr lang="en-US" dirty="0" smtClean="0"/>
              <a:t>Shadow Plaques</a:t>
            </a:r>
          </a:p>
          <a:p>
            <a:pPr lvl="1"/>
            <a:endParaRPr lang="en-US" dirty="0" smtClean="0"/>
          </a:p>
        </p:txBody>
      </p:sp>
    </p:spTree>
    <p:extLst>
      <p:ext uri="{BB962C8B-B14F-4D97-AF65-F5344CB8AC3E}">
        <p14:creationId xmlns:p14="http://schemas.microsoft.com/office/powerpoint/2010/main" val="4223435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H&amp;E: Perivascular Lymphocytes</a:t>
            </a:r>
            <a:endParaRPr lang="en-US" dirty="0"/>
          </a:p>
        </p:txBody>
      </p:sp>
      <p:pic>
        <p:nvPicPr>
          <p:cNvPr id="6146" name="Picture 2" descr="http://neuropathology-web.org/chapter6/images6/6-1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97000" y="1992312"/>
            <a:ext cx="6350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31307" y="6324600"/>
            <a:ext cx="6858000" cy="369332"/>
          </a:xfrm>
          <a:prstGeom prst="rect">
            <a:avLst/>
          </a:prstGeom>
        </p:spPr>
        <p:txBody>
          <a:bodyPr wrap="square">
            <a:spAutoFit/>
          </a:bodyPr>
          <a:lstStyle/>
          <a:p>
            <a:r>
              <a:rPr lang="en-US" dirty="0" smtClean="0">
                <a:hlinkClick r:id="rId3"/>
              </a:rPr>
              <a:t>H&amp;E</a:t>
            </a:r>
            <a:endParaRPr lang="en-US" dirty="0"/>
          </a:p>
        </p:txBody>
      </p:sp>
      <p:sp>
        <p:nvSpPr>
          <p:cNvPr id="3" name="Right Arrow 2"/>
          <p:cNvSpPr/>
          <p:nvPr/>
        </p:nvSpPr>
        <p:spPr>
          <a:xfrm>
            <a:off x="2615013" y="3967385"/>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729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H&amp;E: Demyelination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752600"/>
            <a:ext cx="5683645" cy="4068763"/>
          </a:xfrm>
        </p:spPr>
      </p:pic>
      <p:sp>
        <p:nvSpPr>
          <p:cNvPr id="7" name="Rectangle 6"/>
          <p:cNvSpPr/>
          <p:nvPr/>
        </p:nvSpPr>
        <p:spPr>
          <a:xfrm>
            <a:off x="1371600" y="6019800"/>
            <a:ext cx="6324600" cy="369332"/>
          </a:xfrm>
          <a:prstGeom prst="rect">
            <a:avLst/>
          </a:prstGeom>
        </p:spPr>
        <p:txBody>
          <a:bodyPr wrap="square">
            <a:spAutoFit/>
          </a:bodyPr>
          <a:lstStyle/>
          <a:p>
            <a:r>
              <a:rPr lang="en-US" dirty="0" smtClean="0">
                <a:hlinkClick r:id="rId3"/>
              </a:rPr>
              <a:t>H&amp;E2</a:t>
            </a:r>
            <a:endParaRPr lang="en-US" dirty="0"/>
          </a:p>
        </p:txBody>
      </p:sp>
      <p:sp>
        <p:nvSpPr>
          <p:cNvPr id="3" name="Right Arrow 2"/>
          <p:cNvSpPr/>
          <p:nvPr/>
        </p:nvSpPr>
        <p:spPr>
          <a:xfrm>
            <a:off x="2133600" y="2819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279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3" y="76199"/>
            <a:ext cx="8229600" cy="1143000"/>
          </a:xfrm>
        </p:spPr>
        <p:txBody>
          <a:bodyPr/>
          <a:lstStyle/>
          <a:p>
            <a:r>
              <a:rPr lang="en-US" dirty="0" smtClean="0"/>
              <a:t>H&amp;E: Demyelination</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76400"/>
            <a:ext cx="6088527" cy="4493287"/>
          </a:xfrm>
          <a:prstGeom prst="rect">
            <a:avLst/>
          </a:prstGeom>
        </p:spPr>
      </p:pic>
      <p:sp>
        <p:nvSpPr>
          <p:cNvPr id="8" name="Rectangle 7"/>
          <p:cNvSpPr/>
          <p:nvPr/>
        </p:nvSpPr>
        <p:spPr>
          <a:xfrm>
            <a:off x="533400" y="6169687"/>
            <a:ext cx="7696200" cy="369332"/>
          </a:xfrm>
          <a:prstGeom prst="rect">
            <a:avLst/>
          </a:prstGeom>
        </p:spPr>
        <p:txBody>
          <a:bodyPr wrap="square">
            <a:spAutoFit/>
          </a:bodyPr>
          <a:lstStyle/>
          <a:p>
            <a:r>
              <a:rPr lang="en-US" dirty="0" smtClean="0">
                <a:hlinkClick r:id="rId3"/>
              </a:rPr>
              <a:t>H&amp;E3</a:t>
            </a:r>
            <a:endParaRPr lang="en-US" dirty="0"/>
          </a:p>
        </p:txBody>
      </p:sp>
      <p:sp>
        <p:nvSpPr>
          <p:cNvPr id="6" name="Right Arrow 5"/>
          <p:cNvSpPr/>
          <p:nvPr/>
        </p:nvSpPr>
        <p:spPr>
          <a:xfrm>
            <a:off x="2388906" y="3770643"/>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858000" y="4779948"/>
            <a:ext cx="533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306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31" y="152400"/>
            <a:ext cx="8229600" cy="1143000"/>
          </a:xfrm>
        </p:spPr>
        <p:txBody>
          <a:bodyPr/>
          <a:lstStyle/>
          <a:p>
            <a:r>
              <a:rPr lang="en-US" dirty="0" err="1" smtClean="0"/>
              <a:t>Luxol</a:t>
            </a:r>
            <a:r>
              <a:rPr lang="en-US" dirty="0" smtClean="0"/>
              <a:t> Fast Blue: Demyelination</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23" y="1828800"/>
            <a:ext cx="7162800" cy="4075331"/>
          </a:xfrm>
          <a:prstGeom prst="rect">
            <a:avLst/>
          </a:prstGeom>
        </p:spPr>
      </p:pic>
      <p:sp>
        <p:nvSpPr>
          <p:cNvPr id="7" name="Rectangle 6"/>
          <p:cNvSpPr/>
          <p:nvPr/>
        </p:nvSpPr>
        <p:spPr>
          <a:xfrm>
            <a:off x="1107831" y="6132731"/>
            <a:ext cx="7593623" cy="369332"/>
          </a:xfrm>
          <a:prstGeom prst="rect">
            <a:avLst/>
          </a:prstGeom>
        </p:spPr>
        <p:txBody>
          <a:bodyPr wrap="square">
            <a:spAutoFit/>
          </a:bodyPr>
          <a:lstStyle/>
          <a:p>
            <a:r>
              <a:rPr lang="en-US" dirty="0" err="1" smtClean="0">
                <a:hlinkClick r:id="rId3"/>
              </a:rPr>
              <a:t>Luxol</a:t>
            </a:r>
            <a:r>
              <a:rPr lang="en-US" dirty="0" smtClean="0">
                <a:hlinkClick r:id="rId3"/>
              </a:rPr>
              <a:t> Fast Blue</a:t>
            </a:r>
            <a:endParaRPr lang="en-US" dirty="0"/>
          </a:p>
        </p:txBody>
      </p:sp>
      <p:sp>
        <p:nvSpPr>
          <p:cNvPr id="3" name="Right Arrow 2"/>
          <p:cNvSpPr/>
          <p:nvPr/>
        </p:nvSpPr>
        <p:spPr>
          <a:xfrm>
            <a:off x="2133600" y="3200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98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Neurofilament</a:t>
            </a:r>
            <a:r>
              <a:rPr lang="en-US" dirty="0" smtClean="0"/>
              <a:t>: Normal</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603" y="1524000"/>
            <a:ext cx="7368393" cy="4525963"/>
          </a:xfrm>
        </p:spPr>
      </p:pic>
      <p:sp>
        <p:nvSpPr>
          <p:cNvPr id="5" name="Rectangle 4"/>
          <p:cNvSpPr/>
          <p:nvPr/>
        </p:nvSpPr>
        <p:spPr>
          <a:xfrm>
            <a:off x="304800" y="5943600"/>
            <a:ext cx="8382000" cy="369332"/>
          </a:xfrm>
          <a:prstGeom prst="rect">
            <a:avLst/>
          </a:prstGeom>
        </p:spPr>
        <p:txBody>
          <a:bodyPr wrap="square">
            <a:spAutoFit/>
          </a:bodyPr>
          <a:lstStyle/>
          <a:p>
            <a:r>
              <a:rPr lang="en-US" dirty="0" err="1" smtClean="0">
                <a:hlinkClick r:id="rId3"/>
              </a:rPr>
              <a:t>Neurofilament</a:t>
            </a:r>
            <a:endParaRPr lang="en-US" dirty="0"/>
          </a:p>
        </p:txBody>
      </p:sp>
    </p:spTree>
    <p:extLst>
      <p:ext uri="{BB962C8B-B14F-4D97-AF65-F5344CB8AC3E}">
        <p14:creationId xmlns:p14="http://schemas.microsoft.com/office/powerpoint/2010/main" val="2831479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p:txBody>
          <a:bodyPr>
            <a:normAutofit lnSpcReduction="10000"/>
          </a:bodyPr>
          <a:lstStyle/>
          <a:p>
            <a:r>
              <a:rPr lang="en-US" dirty="0" smtClean="0">
                <a:effectLst/>
              </a:rPr>
              <a:t>“The choice of a specific agent should be individualized according to disease activity and patient values and preferences” </a:t>
            </a:r>
            <a:r>
              <a:rPr lang="en-US" dirty="0" err="1" smtClean="0">
                <a:effectLst/>
              </a:rPr>
              <a:t>UpToDate</a:t>
            </a:r>
            <a:endParaRPr lang="en-US" dirty="0" smtClean="0">
              <a:effectLst/>
            </a:endParaRPr>
          </a:p>
          <a:p>
            <a:r>
              <a:rPr lang="en-US" dirty="0" smtClean="0"/>
              <a:t>Infusion Therapy: Effectiveness &gt; Safety &amp; Convenience</a:t>
            </a:r>
          </a:p>
          <a:p>
            <a:r>
              <a:rPr lang="en-US" dirty="0" smtClean="0"/>
              <a:t>Oral Therapy: Convenience &gt; Effectiveness &amp; Safety</a:t>
            </a:r>
          </a:p>
          <a:p>
            <a:r>
              <a:rPr lang="en-US" dirty="0" smtClean="0"/>
              <a:t>Injections Therapy: Safety &gt; Effectiveness &amp; Convenience</a:t>
            </a:r>
            <a:endParaRPr lang="en-US" dirty="0"/>
          </a:p>
        </p:txBody>
      </p:sp>
    </p:spTree>
    <p:extLst>
      <p:ext uri="{BB962C8B-B14F-4D97-AF65-F5344CB8AC3E}">
        <p14:creationId xmlns:p14="http://schemas.microsoft.com/office/powerpoint/2010/main" val="1030128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An Overview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Injectable Therapy: Interferon Betas (</a:t>
            </a:r>
            <a:r>
              <a:rPr lang="en-US" dirty="0" err="1" smtClean="0"/>
              <a:t>Betaseron</a:t>
            </a:r>
            <a:r>
              <a:rPr lang="en-US" dirty="0" smtClean="0"/>
              <a:t>)</a:t>
            </a:r>
          </a:p>
          <a:p>
            <a:pPr lvl="1"/>
            <a:r>
              <a:rPr lang="en-US" dirty="0" smtClean="0"/>
              <a:t>Interferon Beta 1-b: cytokine that modulates immune responsiveness</a:t>
            </a:r>
          </a:p>
          <a:p>
            <a:pPr lvl="1"/>
            <a:r>
              <a:rPr lang="en-US" dirty="0" smtClean="0"/>
              <a:t>Interferon Beta 1-a:</a:t>
            </a:r>
          </a:p>
          <a:p>
            <a:pPr lvl="1"/>
            <a:r>
              <a:rPr lang="en-US" dirty="0" smtClean="0"/>
              <a:t>Side Effects: Flu Like Illness, Injection Site Necrosis, Liver Disease, Anemia, Thyroid</a:t>
            </a:r>
          </a:p>
          <a:p>
            <a:r>
              <a:rPr lang="en-US" dirty="0" smtClean="0"/>
              <a:t>Injectable Therapy: </a:t>
            </a:r>
            <a:r>
              <a:rPr lang="en-US" dirty="0" err="1" smtClean="0"/>
              <a:t>Glatiramer</a:t>
            </a:r>
            <a:r>
              <a:rPr lang="en-US" dirty="0" smtClean="0"/>
              <a:t> Acetate</a:t>
            </a:r>
          </a:p>
          <a:p>
            <a:pPr lvl="1"/>
            <a:r>
              <a:rPr lang="en-US" dirty="0" err="1" smtClean="0"/>
              <a:t>Glatiramer</a:t>
            </a:r>
            <a:r>
              <a:rPr lang="en-US" dirty="0" smtClean="0"/>
              <a:t> Acetate: Polymer of 4 Amino Acids. </a:t>
            </a:r>
            <a:r>
              <a:rPr lang="en-US" dirty="0" smtClean="0">
                <a:effectLst/>
              </a:rPr>
              <a:t>The mixture is antigenically similar to myelin basic protein, a component of the myelin sheath of nerves. In experimental models, the immunomodulatory mechanism of action for </a:t>
            </a:r>
            <a:r>
              <a:rPr lang="en-US" dirty="0" err="1" smtClean="0">
                <a:effectLst/>
              </a:rPr>
              <a:t>glatiramer</a:t>
            </a:r>
            <a:r>
              <a:rPr lang="en-US" dirty="0" smtClean="0">
                <a:effectLst/>
              </a:rPr>
              <a:t> involves binding to major histocompatibility complex molecules and consequent competition with various myelin antigens for their presentation to T cells. In addition, </a:t>
            </a:r>
            <a:r>
              <a:rPr lang="en-US" dirty="0" err="1" smtClean="0">
                <a:effectLst/>
              </a:rPr>
              <a:t>glatiramer</a:t>
            </a:r>
            <a:r>
              <a:rPr lang="en-US" dirty="0" smtClean="0">
                <a:effectLst/>
              </a:rPr>
              <a:t> is a potent inducer of specific T helper 2 type suppressor cells that migrate to the brain and lead to bystander suppression; these cells also express anti-inflammatory cytokines</a:t>
            </a:r>
            <a:endParaRPr lang="en-US" dirty="0" smtClean="0"/>
          </a:p>
          <a:p>
            <a:pPr lvl="1"/>
            <a:r>
              <a:rPr lang="en-US" dirty="0" smtClean="0">
                <a:effectLst/>
              </a:rPr>
              <a:t>Side Effects: Post site reaction, less commonl</a:t>
            </a:r>
            <a:r>
              <a:rPr lang="en-US" dirty="0" smtClean="0"/>
              <a:t>y: flushing, dyspnea, anxiety, </a:t>
            </a:r>
            <a:r>
              <a:rPr lang="en-US" dirty="0" err="1" smtClean="0"/>
              <a:t>cp</a:t>
            </a:r>
            <a:endParaRPr lang="en-US" dirty="0" smtClean="0">
              <a:effectLst/>
            </a:endParaRPr>
          </a:p>
        </p:txBody>
      </p:sp>
    </p:spTree>
    <p:extLst>
      <p:ext uri="{BB962C8B-B14F-4D97-AF65-F5344CB8AC3E}">
        <p14:creationId xmlns:p14="http://schemas.microsoft.com/office/powerpoint/2010/main" val="318744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ROS: (-) SOB / (-) CP / (-) Numbness / (-) </a:t>
            </a:r>
            <a:r>
              <a:rPr lang="en-US" dirty="0" err="1" smtClean="0"/>
              <a:t>Parasthesias</a:t>
            </a:r>
            <a:r>
              <a:rPr lang="en-US" dirty="0"/>
              <a:t> </a:t>
            </a:r>
            <a:r>
              <a:rPr lang="en-US" dirty="0" smtClean="0"/>
              <a:t>/ (-)Urinary Problems / (-) Constipation / </a:t>
            </a:r>
            <a:r>
              <a:rPr lang="en-US" dirty="0" smtClean="0">
                <a:solidFill>
                  <a:srgbClr val="FF0000"/>
                </a:solidFill>
              </a:rPr>
              <a:t>(+) Right Eye Pain upon EOM / (+) Right Eye Vision Loss</a:t>
            </a:r>
          </a:p>
          <a:p>
            <a:r>
              <a:rPr lang="en-US" dirty="0" smtClean="0"/>
              <a:t>Clinical Exam:</a:t>
            </a:r>
          </a:p>
          <a:p>
            <a:pPr marL="0" indent="0">
              <a:buNone/>
            </a:pPr>
            <a:r>
              <a:rPr lang="en-US" dirty="0"/>
              <a:t>	</a:t>
            </a:r>
            <a:r>
              <a:rPr lang="en-US" dirty="0" smtClean="0"/>
              <a:t>General: well nourished, fully developed F</a:t>
            </a:r>
          </a:p>
          <a:p>
            <a:pPr marL="0" indent="0">
              <a:buNone/>
            </a:pPr>
            <a:r>
              <a:rPr lang="en-US" dirty="0"/>
              <a:t>	</a:t>
            </a:r>
            <a:r>
              <a:rPr lang="en-US" dirty="0" smtClean="0"/>
              <a:t>Cardiac: RRR</a:t>
            </a:r>
          </a:p>
          <a:p>
            <a:pPr marL="0" indent="0">
              <a:buNone/>
            </a:pPr>
            <a:r>
              <a:rPr lang="en-US" dirty="0"/>
              <a:t>	</a:t>
            </a:r>
            <a:r>
              <a:rPr lang="en-US" dirty="0" err="1" smtClean="0"/>
              <a:t>Resp</a:t>
            </a:r>
            <a:r>
              <a:rPr lang="en-US" dirty="0" smtClean="0"/>
              <a:t>: CTA B/L</a:t>
            </a:r>
          </a:p>
          <a:p>
            <a:pPr marL="0" indent="0">
              <a:buNone/>
            </a:pPr>
            <a:r>
              <a:rPr lang="en-US" dirty="0"/>
              <a:t>	</a:t>
            </a:r>
            <a:r>
              <a:rPr lang="en-US" dirty="0" smtClean="0"/>
              <a:t>GI: Soft, Non Tender, Non Distended</a:t>
            </a:r>
          </a:p>
          <a:p>
            <a:pPr marL="0" indent="0">
              <a:buNone/>
            </a:pPr>
            <a:r>
              <a:rPr lang="en-US" dirty="0"/>
              <a:t>	</a:t>
            </a:r>
            <a:r>
              <a:rPr lang="en-US" dirty="0" err="1" smtClean="0"/>
              <a:t>Integ</a:t>
            </a:r>
            <a:r>
              <a:rPr lang="en-US" dirty="0" smtClean="0"/>
              <a:t>: Soft, Dry, Intact</a:t>
            </a:r>
          </a:p>
          <a:p>
            <a:pPr marL="0" indent="0">
              <a:buNone/>
            </a:pPr>
            <a:r>
              <a:rPr lang="en-US" dirty="0"/>
              <a:t>	</a:t>
            </a:r>
            <a:r>
              <a:rPr lang="en-US" dirty="0" smtClean="0"/>
              <a:t>Neuro:</a:t>
            </a:r>
          </a:p>
          <a:p>
            <a:pPr marL="0" indent="0">
              <a:buNone/>
            </a:pPr>
            <a:r>
              <a:rPr lang="en-US" dirty="0"/>
              <a:t>	</a:t>
            </a:r>
            <a:r>
              <a:rPr lang="en-US" dirty="0" smtClean="0"/>
              <a:t>	CN: </a:t>
            </a:r>
            <a:r>
              <a:rPr lang="en-US" b="1" dirty="0" smtClean="0">
                <a:solidFill>
                  <a:srgbClr val="FF0000"/>
                </a:solidFill>
              </a:rPr>
              <a:t>+Afferent Pupillary Defect in Right Eye</a:t>
            </a:r>
            <a:r>
              <a:rPr lang="en-US" dirty="0" smtClean="0"/>
              <a:t>, Left Eye PERRL, EOMI B/L, </a:t>
            </a:r>
            <a:r>
              <a:rPr lang="en-US" dirty="0" smtClean="0"/>
              <a:t>VF   		intact Left </a:t>
            </a:r>
            <a:r>
              <a:rPr lang="en-US" dirty="0" smtClean="0"/>
              <a:t>Eye, </a:t>
            </a:r>
            <a:r>
              <a:rPr lang="en-US" b="1" dirty="0" smtClean="0">
                <a:solidFill>
                  <a:srgbClr val="FF0000"/>
                </a:solidFill>
              </a:rPr>
              <a:t>VF Right Eye </a:t>
            </a:r>
            <a:r>
              <a:rPr lang="en-US" b="1" dirty="0" smtClean="0">
                <a:solidFill>
                  <a:srgbClr val="FF0000"/>
                </a:solidFill>
              </a:rPr>
              <a:t>elicits </a:t>
            </a:r>
            <a:r>
              <a:rPr lang="en-US" b="1" dirty="0" smtClean="0">
                <a:solidFill>
                  <a:srgbClr val="FF0000"/>
                </a:solidFill>
              </a:rPr>
              <a:t>central scotoma, Optic Disc Margin </a:t>
            </a:r>
            <a:r>
              <a:rPr lang="en-US" b="1" dirty="0" smtClean="0">
                <a:solidFill>
                  <a:srgbClr val="FF0000"/>
                </a:solidFill>
              </a:rPr>
              <a:t>in 		Right </a:t>
            </a:r>
            <a:r>
              <a:rPr lang="en-US" b="1" dirty="0" smtClean="0">
                <a:solidFill>
                  <a:srgbClr val="FF0000"/>
                </a:solidFill>
              </a:rPr>
              <a:t>Eye </a:t>
            </a:r>
            <a:r>
              <a:rPr lang="en-US" b="1" dirty="0" smtClean="0">
                <a:solidFill>
                  <a:srgbClr val="FF0000"/>
                </a:solidFill>
              </a:rPr>
              <a:t>Blurred</a:t>
            </a:r>
            <a:r>
              <a:rPr lang="en-US" b="1" dirty="0" smtClean="0"/>
              <a:t>,</a:t>
            </a:r>
            <a:r>
              <a:rPr lang="en-US" dirty="0" smtClean="0"/>
              <a:t> Facial Expression Symmetrical, Facial Sensation V1-V3 </a:t>
            </a:r>
            <a:r>
              <a:rPr lang="en-US" dirty="0" smtClean="0"/>
              <a:t>		Intact </a:t>
            </a:r>
            <a:r>
              <a:rPr lang="en-US" dirty="0" smtClean="0"/>
              <a:t>to Touch, </a:t>
            </a:r>
            <a:r>
              <a:rPr lang="en-US" dirty="0" smtClean="0"/>
              <a:t>Pinprick</a:t>
            </a:r>
            <a:r>
              <a:rPr lang="en-US" dirty="0" smtClean="0"/>
              <a:t>, Temperature, Tongue and Uvula Midline, Shoulder </a:t>
            </a:r>
            <a:r>
              <a:rPr lang="en-US" dirty="0" smtClean="0"/>
              <a:t>		Shrug 5/5, </a:t>
            </a:r>
            <a:r>
              <a:rPr lang="en-US" b="1" dirty="0" smtClean="0">
                <a:solidFill>
                  <a:srgbClr val="FF0000"/>
                </a:solidFill>
              </a:rPr>
              <a:t>Color Desaturation of Right Eye</a:t>
            </a:r>
            <a:endParaRPr lang="en-US" b="1" dirty="0" smtClean="0">
              <a:solidFill>
                <a:srgbClr val="FF0000"/>
              </a:solidFill>
            </a:endParaRPr>
          </a:p>
          <a:p>
            <a:pPr marL="0" indent="0">
              <a:buNone/>
            </a:pPr>
            <a:r>
              <a:rPr lang="en-US" dirty="0"/>
              <a:t>	</a:t>
            </a:r>
            <a:r>
              <a:rPr lang="en-US" dirty="0" smtClean="0"/>
              <a:t>	MSK: 5/5 UE and LE </a:t>
            </a:r>
            <a:r>
              <a:rPr lang="en-US" dirty="0" err="1" smtClean="0"/>
              <a:t>b/l</a:t>
            </a:r>
            <a:endParaRPr lang="en-US" dirty="0" smtClean="0"/>
          </a:p>
          <a:p>
            <a:pPr marL="0" indent="0">
              <a:buNone/>
            </a:pPr>
            <a:r>
              <a:rPr lang="en-US" dirty="0" smtClean="0"/>
              <a:t>		Cerebellar: Finger to Nose Intact B/L, Heel to Shin Intact B/L, No Pronator Drift 		B/L</a:t>
            </a:r>
          </a:p>
          <a:p>
            <a:pPr marL="0" indent="0">
              <a:buNone/>
            </a:pPr>
            <a:r>
              <a:rPr lang="en-US" dirty="0"/>
              <a:t>	</a:t>
            </a:r>
            <a:r>
              <a:rPr lang="en-US" dirty="0" smtClean="0"/>
              <a:t>	Sensory: Intact to Pain, Pinprick, Temperature, Proprioception B/L UE and LE</a:t>
            </a:r>
          </a:p>
          <a:p>
            <a:pPr marL="0" indent="0">
              <a:buNone/>
            </a:pPr>
            <a:r>
              <a:rPr lang="en-US" dirty="0"/>
              <a:t>	</a:t>
            </a:r>
            <a:r>
              <a:rPr lang="en-US" dirty="0" smtClean="0"/>
              <a:t>	Reflexes: +2/4 UE and +2/4 LE B/L, </a:t>
            </a:r>
            <a:r>
              <a:rPr lang="en-US" dirty="0" err="1" smtClean="0"/>
              <a:t>Downgoing</a:t>
            </a:r>
            <a:r>
              <a:rPr lang="en-US" dirty="0" smtClean="0"/>
              <a:t> Toes B/L</a:t>
            </a:r>
          </a:p>
          <a:p>
            <a:pPr marL="0" indent="0">
              <a:buNone/>
            </a:pPr>
            <a:r>
              <a:rPr lang="en-US" dirty="0"/>
              <a:t>	</a:t>
            </a:r>
            <a:r>
              <a:rPr lang="en-US" dirty="0" smtClean="0"/>
              <a:t>	Gait: Normal</a:t>
            </a:r>
          </a:p>
        </p:txBody>
      </p:sp>
    </p:spTree>
    <p:extLst>
      <p:ext uri="{BB962C8B-B14F-4D97-AF65-F5344CB8AC3E}">
        <p14:creationId xmlns:p14="http://schemas.microsoft.com/office/powerpoint/2010/main" val="1515483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An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Infusion Therapies: </a:t>
            </a:r>
            <a:r>
              <a:rPr lang="en-US" dirty="0" err="1" smtClean="0"/>
              <a:t>Natalizumab</a:t>
            </a:r>
            <a:r>
              <a:rPr lang="en-US" dirty="0" smtClean="0"/>
              <a:t> (</a:t>
            </a:r>
            <a:r>
              <a:rPr lang="en-US" dirty="0" err="1" smtClean="0"/>
              <a:t>Tysabri</a:t>
            </a:r>
            <a:r>
              <a:rPr lang="en-US" dirty="0" smtClean="0"/>
              <a:t>)</a:t>
            </a:r>
          </a:p>
          <a:p>
            <a:pPr lvl="1"/>
            <a:r>
              <a:rPr lang="en-US" dirty="0" err="1" smtClean="0">
                <a:effectLst/>
              </a:rPr>
              <a:t>Natalizumab</a:t>
            </a:r>
            <a:r>
              <a:rPr lang="en-US" dirty="0" smtClean="0">
                <a:effectLst/>
              </a:rPr>
              <a:t> is a monoclonal antibody against the alpha-4 subunit of integrin molecules. These molecules are important to adhesion and migration of cells from the vasculature into inflamed tissue. </a:t>
            </a:r>
            <a:r>
              <a:rPr lang="en-US" dirty="0" err="1" smtClean="0">
                <a:effectLst/>
              </a:rPr>
              <a:t>Natalizumab</a:t>
            </a:r>
            <a:r>
              <a:rPr lang="en-US" dirty="0" smtClean="0">
                <a:effectLst/>
              </a:rPr>
              <a:t> blocks integrin association with vascular receptors, limiting adhesion and transmigration of leukocytes. </a:t>
            </a:r>
          </a:p>
          <a:p>
            <a:pPr lvl="1"/>
            <a:r>
              <a:rPr lang="en-US" dirty="0" smtClean="0"/>
              <a:t>Side Effects: </a:t>
            </a:r>
          </a:p>
          <a:p>
            <a:pPr lvl="2"/>
            <a:r>
              <a:rPr lang="en-US" dirty="0" smtClean="0"/>
              <a:t>Black Box Warning for PML</a:t>
            </a:r>
          </a:p>
          <a:p>
            <a:pPr lvl="3"/>
            <a:r>
              <a:rPr lang="en-US" dirty="0" smtClean="0"/>
              <a:t>Test for JC Virus Abs after first </a:t>
            </a:r>
            <a:r>
              <a:rPr lang="en-US" dirty="0" err="1" smtClean="0"/>
              <a:t>yr</a:t>
            </a:r>
            <a:endParaRPr lang="en-US" dirty="0" smtClean="0"/>
          </a:p>
          <a:p>
            <a:pPr lvl="2"/>
            <a:r>
              <a:rPr lang="en-US" dirty="0" smtClean="0"/>
              <a:t>Infusion Reaction: Flushing, Erythema, Nausea, Lightheaded</a:t>
            </a:r>
          </a:p>
          <a:p>
            <a:pPr lvl="2"/>
            <a:r>
              <a:rPr lang="en-US" dirty="0" smtClean="0"/>
              <a:t>Infections (UTI/PNA)</a:t>
            </a:r>
          </a:p>
          <a:p>
            <a:pPr lvl="2"/>
            <a:r>
              <a:rPr lang="en-US" dirty="0" smtClean="0"/>
              <a:t>Anxiety</a:t>
            </a:r>
          </a:p>
          <a:p>
            <a:pPr lvl="2"/>
            <a:r>
              <a:rPr lang="en-US" dirty="0" smtClean="0"/>
              <a:t>Fatigue</a:t>
            </a:r>
          </a:p>
          <a:p>
            <a:pPr lvl="2"/>
            <a:r>
              <a:rPr lang="en-US" dirty="0" smtClean="0"/>
              <a:t>Peripheral Edema</a:t>
            </a:r>
          </a:p>
          <a:p>
            <a:pPr lvl="2"/>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691826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An Overview</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Oral Therapy: Dimethyl Fumarate (</a:t>
            </a:r>
            <a:r>
              <a:rPr lang="en-US" dirty="0" err="1" smtClean="0"/>
              <a:t>Tecfidera</a:t>
            </a:r>
            <a:r>
              <a:rPr lang="en-US" dirty="0" smtClean="0"/>
              <a:t>)</a:t>
            </a:r>
          </a:p>
          <a:p>
            <a:pPr lvl="1"/>
            <a:r>
              <a:rPr lang="en-US" dirty="0" smtClean="0">
                <a:effectLst/>
              </a:rPr>
              <a:t>DMF and its active metabolite, monomethyl fumarate (MMF), have been shown to activate the nuclear factor (erythroid-derived 2)-like 2 (Nrf2) pathway, which is involved in cellular response to oxidative stress. The mechanism by which dimethyl fumarate (DMF) exerts a therapeutic effect in MS is unknown, although it is believed to result from its anti-inflammatory and </a:t>
            </a:r>
            <a:r>
              <a:rPr lang="en-US" dirty="0" err="1" smtClean="0">
                <a:effectLst/>
              </a:rPr>
              <a:t>cytoprotective</a:t>
            </a:r>
            <a:r>
              <a:rPr lang="en-US" dirty="0" smtClean="0">
                <a:effectLst/>
              </a:rPr>
              <a:t> properties via activation of the Nrf2 pathway</a:t>
            </a:r>
          </a:p>
          <a:p>
            <a:pPr lvl="1"/>
            <a:r>
              <a:rPr lang="en-US" dirty="0" smtClean="0"/>
              <a:t>Side Effects:</a:t>
            </a:r>
          </a:p>
          <a:p>
            <a:pPr lvl="2"/>
            <a:r>
              <a:rPr lang="en-US" dirty="0" smtClean="0"/>
              <a:t>GI symptoms</a:t>
            </a:r>
          </a:p>
          <a:p>
            <a:pPr lvl="2"/>
            <a:r>
              <a:rPr lang="en-US" dirty="0" smtClean="0"/>
              <a:t>Flushing</a:t>
            </a:r>
          </a:p>
          <a:p>
            <a:r>
              <a:rPr lang="en-US" dirty="0" smtClean="0"/>
              <a:t>Oral Therapy: </a:t>
            </a:r>
            <a:r>
              <a:rPr lang="en-US" dirty="0" err="1" smtClean="0"/>
              <a:t>Teriflunomide</a:t>
            </a:r>
            <a:r>
              <a:rPr lang="en-US" dirty="0" smtClean="0"/>
              <a:t> (</a:t>
            </a:r>
            <a:r>
              <a:rPr lang="en-US" dirty="0" err="1" smtClean="0"/>
              <a:t>Aubagio</a:t>
            </a:r>
            <a:r>
              <a:rPr lang="en-US" dirty="0" smtClean="0"/>
              <a:t>)</a:t>
            </a:r>
          </a:p>
          <a:p>
            <a:pPr lvl="1"/>
            <a:r>
              <a:rPr lang="en-US" dirty="0" smtClean="0">
                <a:effectLst/>
              </a:rPr>
              <a:t>active metabolite of </a:t>
            </a:r>
            <a:r>
              <a:rPr lang="en-US" dirty="0" err="1" smtClean="0">
                <a:effectLst/>
                <a:hlinkClick r:id="rId2"/>
              </a:rPr>
              <a:t>leflunomide</a:t>
            </a:r>
            <a:r>
              <a:rPr lang="en-US" dirty="0" smtClean="0">
                <a:effectLst/>
              </a:rPr>
              <a:t> that inhibits pyrimidine biosynthesis and disrupts the interaction of T cells with antigen presenting cells</a:t>
            </a:r>
          </a:p>
          <a:p>
            <a:pPr lvl="1"/>
            <a:r>
              <a:rPr lang="en-US" dirty="0" smtClean="0"/>
              <a:t>Side Effects:</a:t>
            </a:r>
          </a:p>
          <a:p>
            <a:pPr lvl="2"/>
            <a:r>
              <a:rPr lang="en-US" dirty="0" smtClean="0"/>
              <a:t>GI Symptoms</a:t>
            </a:r>
          </a:p>
          <a:p>
            <a:pPr lvl="2"/>
            <a:r>
              <a:rPr lang="en-US" dirty="0" smtClean="0"/>
              <a:t>Hair Thinning</a:t>
            </a:r>
          </a:p>
          <a:p>
            <a:pPr lvl="2"/>
            <a:r>
              <a:rPr lang="en-US" dirty="0" smtClean="0"/>
              <a:t>Elevated ALT levels</a:t>
            </a:r>
          </a:p>
          <a:p>
            <a:r>
              <a:rPr lang="en-US" dirty="0" smtClean="0"/>
              <a:t>Oral Therapy: </a:t>
            </a:r>
            <a:r>
              <a:rPr lang="en-US" dirty="0" err="1" smtClean="0"/>
              <a:t>Fingolimod</a:t>
            </a:r>
            <a:r>
              <a:rPr lang="en-US" dirty="0" smtClean="0"/>
              <a:t> (</a:t>
            </a:r>
            <a:r>
              <a:rPr lang="en-US" dirty="0" err="1" smtClean="0"/>
              <a:t>Gilenya</a:t>
            </a:r>
            <a:r>
              <a:rPr lang="en-US" dirty="0" smtClean="0"/>
              <a:t>)</a:t>
            </a:r>
          </a:p>
          <a:p>
            <a:pPr lvl="1"/>
            <a:r>
              <a:rPr lang="en-US" dirty="0" smtClean="0">
                <a:effectLst/>
              </a:rPr>
              <a:t>sphingosine analogue that modulates the sphingosine-1-phosphate receptor and thereby alters lymphocyte migration, resulting in sequestration of lymphocytes in lymph nodes </a:t>
            </a:r>
          </a:p>
          <a:p>
            <a:pPr lvl="1"/>
            <a:r>
              <a:rPr lang="en-US" dirty="0" smtClean="0"/>
              <a:t>Side Effects:</a:t>
            </a:r>
          </a:p>
          <a:p>
            <a:pPr lvl="2"/>
            <a:r>
              <a:rPr lang="en-US" dirty="0" err="1" smtClean="0"/>
              <a:t>Cryptococcal</a:t>
            </a:r>
            <a:r>
              <a:rPr lang="en-US" dirty="0" smtClean="0"/>
              <a:t> Infections</a:t>
            </a:r>
          </a:p>
          <a:p>
            <a:pPr lvl="2"/>
            <a:r>
              <a:rPr lang="en-US" dirty="0" smtClean="0"/>
              <a:t>PML</a:t>
            </a:r>
          </a:p>
          <a:p>
            <a:pPr lvl="2"/>
            <a:r>
              <a:rPr lang="en-US" dirty="0" smtClean="0"/>
              <a:t>Varicella Zoster Infections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243866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5852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79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http://www.uptodate.com/contents/disease-modifying-treatment-of-relapsing-remitting-multiple-sclerosis-in-adults?source=preview&amp;search=multiple+sclerosis+treatment&amp;language=en-US&amp;anchor=H3&amp;selectedTitle=1~150#H21</a:t>
            </a:r>
            <a:endParaRPr lang="en-US" dirty="0" smtClean="0"/>
          </a:p>
          <a:p>
            <a:r>
              <a:rPr lang="en-US" dirty="0"/>
              <a:t>http://library.med.utah.edu/WebPath/CNSHTML/CNS085.html</a:t>
            </a:r>
          </a:p>
          <a:p>
            <a:r>
              <a:rPr lang="en-US" dirty="0" smtClean="0">
                <a:hlinkClick r:id="rId3"/>
              </a:rPr>
              <a:t>http://</a:t>
            </a:r>
            <a:r>
              <a:rPr lang="en-US" dirty="0" smtClean="0">
                <a:hlinkClick r:id="rId3"/>
              </a:rPr>
              <a:t>www.uptodate.com/contents/optic-neuritis-pathophysiology-clinical-features-and-diagnosis?source=search_result&amp;search=Optic+Neuritis&amp;selectedTitle=1%7E150</a:t>
            </a:r>
            <a:endParaRPr lang="en-US" dirty="0" smtClean="0"/>
          </a:p>
          <a:p>
            <a:r>
              <a:rPr lang="en-US" dirty="0"/>
              <a:t>http://www.uptodate.com/contents/optic-neuritis-prognosis-and-treatment?source=preview&amp;search=optic+neuritis+treatment&amp;language=en-US&amp;anchor=H7&amp;selectedTitle=1~150#H7</a:t>
            </a:r>
            <a:endParaRPr lang="en-US" dirty="0" smtClean="0"/>
          </a:p>
          <a:p>
            <a:r>
              <a:rPr lang="en-US" dirty="0"/>
              <a:t>http://patient.info/education/multiple-sclerosis</a:t>
            </a:r>
            <a:endParaRPr lang="en-US" dirty="0" smtClean="0"/>
          </a:p>
          <a:p>
            <a:r>
              <a:rPr lang="en-US" dirty="0" err="1" smtClean="0"/>
              <a:t>Prason</a:t>
            </a:r>
            <a:r>
              <a:rPr lang="en-US" dirty="0" smtClean="0"/>
              <a:t>, Richard. Neuropathology. 2012. </a:t>
            </a:r>
            <a:r>
              <a:rPr lang="en-US" dirty="0" err="1" smtClean="0"/>
              <a:t>Dysmyelinating</a:t>
            </a:r>
            <a:r>
              <a:rPr lang="en-US" dirty="0" smtClean="0"/>
              <a:t> and Demyelinating Disorders. P200-210</a:t>
            </a:r>
            <a:endParaRPr lang="en-US" dirty="0"/>
          </a:p>
        </p:txBody>
      </p:sp>
    </p:spTree>
    <p:extLst>
      <p:ext uri="{BB962C8B-B14F-4D97-AF65-F5344CB8AC3E}">
        <p14:creationId xmlns:p14="http://schemas.microsoft.com/office/powerpoint/2010/main" val="1885394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Action Button: Help 3">
            <a:hlinkClick r:id="" action="ppaction://noaction" highlightClick="1"/>
          </p:cNvPr>
          <p:cNvSpPr/>
          <p:nvPr/>
        </p:nvSpPr>
        <p:spPr>
          <a:xfrm>
            <a:off x="3511609" y="1828800"/>
            <a:ext cx="2438400" cy="4267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766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a:xfrm>
            <a:off x="457200" y="1524001"/>
            <a:ext cx="8229600" cy="4191000"/>
          </a:xfrm>
        </p:spPr>
        <p:txBody>
          <a:bodyPr>
            <a:noAutofit/>
          </a:bodyPr>
          <a:lstStyle/>
          <a:p>
            <a:r>
              <a:rPr lang="en-US" sz="1600" dirty="0" smtClean="0"/>
              <a:t>Ischemic</a:t>
            </a:r>
            <a:r>
              <a:rPr lang="en-US" sz="1600" dirty="0"/>
              <a:t> </a:t>
            </a:r>
            <a:r>
              <a:rPr lang="en-US" sz="1600" dirty="0" smtClean="0"/>
              <a:t>Optic Neuropathy</a:t>
            </a:r>
          </a:p>
          <a:p>
            <a:pPr lvl="1"/>
            <a:r>
              <a:rPr lang="en-US" sz="1400" dirty="0" err="1" smtClean="0"/>
              <a:t>Arteritic</a:t>
            </a:r>
            <a:r>
              <a:rPr lang="en-US" sz="1400" dirty="0" smtClean="0"/>
              <a:t> and Non </a:t>
            </a:r>
            <a:r>
              <a:rPr lang="en-US" sz="1400" dirty="0" err="1" smtClean="0"/>
              <a:t>Arteritic</a:t>
            </a:r>
            <a:endParaRPr lang="en-US" sz="1400" dirty="0"/>
          </a:p>
          <a:p>
            <a:r>
              <a:rPr lang="en-US" sz="1600" dirty="0" smtClean="0"/>
              <a:t>Infections</a:t>
            </a:r>
          </a:p>
          <a:p>
            <a:pPr lvl="1"/>
            <a:r>
              <a:rPr lang="en-US" sz="1400" dirty="0" smtClean="0"/>
              <a:t>Meningitis</a:t>
            </a:r>
          </a:p>
          <a:p>
            <a:pPr lvl="1"/>
            <a:r>
              <a:rPr lang="en-US" sz="1400" dirty="0" smtClean="0"/>
              <a:t>Syphilis</a:t>
            </a:r>
          </a:p>
          <a:p>
            <a:pPr lvl="1"/>
            <a:r>
              <a:rPr lang="en-US" sz="1400" dirty="0" smtClean="0"/>
              <a:t>Lyme Disease</a:t>
            </a:r>
          </a:p>
          <a:p>
            <a:pPr lvl="1"/>
            <a:r>
              <a:rPr lang="en-US" sz="1400" dirty="0" smtClean="0"/>
              <a:t>Toxoplasmosis, </a:t>
            </a:r>
            <a:r>
              <a:rPr lang="en-US" sz="1400" dirty="0" err="1" smtClean="0"/>
              <a:t>Bartonella</a:t>
            </a:r>
            <a:endParaRPr lang="en-US" sz="1400" dirty="0" smtClean="0"/>
          </a:p>
          <a:p>
            <a:pPr lvl="1"/>
            <a:r>
              <a:rPr lang="en-US" sz="1400" dirty="0" smtClean="0"/>
              <a:t>PML</a:t>
            </a:r>
          </a:p>
          <a:p>
            <a:r>
              <a:rPr lang="en-US" sz="1600" dirty="0" smtClean="0"/>
              <a:t>Inflammatory</a:t>
            </a:r>
          </a:p>
          <a:p>
            <a:pPr lvl="1"/>
            <a:r>
              <a:rPr lang="en-US" sz="1400" dirty="0" smtClean="0"/>
              <a:t>Sarcoidosis</a:t>
            </a:r>
          </a:p>
          <a:p>
            <a:pPr lvl="1"/>
            <a:r>
              <a:rPr lang="en-US" sz="1400" dirty="0" err="1" smtClean="0"/>
              <a:t>Sjogrens</a:t>
            </a:r>
            <a:endParaRPr lang="en-US" sz="1400" dirty="0" smtClean="0"/>
          </a:p>
          <a:p>
            <a:pPr lvl="1"/>
            <a:r>
              <a:rPr lang="en-US" sz="1400" dirty="0" smtClean="0"/>
              <a:t>Lupus</a:t>
            </a:r>
            <a:endParaRPr lang="en-US" sz="1400" dirty="0"/>
          </a:p>
          <a:p>
            <a:r>
              <a:rPr lang="en-US" sz="1600" dirty="0" smtClean="0"/>
              <a:t>Genetic</a:t>
            </a:r>
          </a:p>
          <a:p>
            <a:pPr lvl="1"/>
            <a:r>
              <a:rPr lang="en-US" sz="1400" dirty="0" err="1" smtClean="0"/>
              <a:t>Leber’s</a:t>
            </a:r>
            <a:r>
              <a:rPr lang="en-US" sz="1400" dirty="0" smtClean="0"/>
              <a:t> hereditary optic neuropathy</a:t>
            </a:r>
          </a:p>
          <a:p>
            <a:pPr lvl="1"/>
            <a:r>
              <a:rPr lang="en-US" sz="1400" dirty="0" err="1" smtClean="0"/>
              <a:t>Kjer</a:t>
            </a:r>
            <a:r>
              <a:rPr lang="en-US" sz="1400" dirty="0" smtClean="0"/>
              <a:t> type autosomal dominant optic neuropathy</a:t>
            </a:r>
          </a:p>
          <a:p>
            <a:r>
              <a:rPr lang="en-US" sz="1600" dirty="0" smtClean="0"/>
              <a:t>Neoplasms</a:t>
            </a:r>
          </a:p>
          <a:p>
            <a:pPr lvl="1"/>
            <a:r>
              <a:rPr lang="en-US" sz="1400" dirty="0" smtClean="0"/>
              <a:t>Optic Glioma</a:t>
            </a:r>
            <a:endParaRPr lang="en-US" sz="1400" dirty="0"/>
          </a:p>
          <a:p>
            <a:pPr lvl="1"/>
            <a:r>
              <a:rPr lang="en-US" sz="1400" dirty="0" smtClean="0"/>
              <a:t>Meningioma</a:t>
            </a:r>
          </a:p>
          <a:p>
            <a:pPr lvl="1"/>
            <a:r>
              <a:rPr lang="en-US" sz="1400" dirty="0" smtClean="0"/>
              <a:t>Metastasis</a:t>
            </a:r>
          </a:p>
          <a:p>
            <a:pPr lvl="1"/>
            <a:r>
              <a:rPr lang="en-US" sz="1600" dirty="0" smtClean="0"/>
              <a:t>Lymphoma</a:t>
            </a:r>
            <a:endParaRPr lang="en-US" sz="1600" dirty="0" smtClean="0"/>
          </a:p>
        </p:txBody>
      </p:sp>
    </p:spTree>
    <p:extLst>
      <p:ext uri="{BB962C8B-B14F-4D97-AF65-F5344CB8AC3E}">
        <p14:creationId xmlns:p14="http://schemas.microsoft.com/office/powerpoint/2010/main" val="35044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sz="1600" dirty="0"/>
              <a:t>Compression</a:t>
            </a:r>
          </a:p>
          <a:p>
            <a:pPr lvl="1"/>
            <a:r>
              <a:rPr lang="en-US" sz="1400" dirty="0"/>
              <a:t>Abscess</a:t>
            </a:r>
          </a:p>
          <a:p>
            <a:pPr lvl="1"/>
            <a:r>
              <a:rPr lang="en-US" sz="1400" dirty="0"/>
              <a:t>Carotid ophthalmic artery aneurysm</a:t>
            </a:r>
          </a:p>
          <a:p>
            <a:pPr lvl="1"/>
            <a:r>
              <a:rPr lang="en-US" sz="1400" dirty="0"/>
              <a:t>Thyroid </a:t>
            </a:r>
            <a:r>
              <a:rPr lang="en-US" sz="1400" dirty="0" err="1"/>
              <a:t>ophthalmopathy</a:t>
            </a:r>
            <a:endParaRPr lang="en-US" sz="1400" dirty="0"/>
          </a:p>
          <a:p>
            <a:pPr lvl="1"/>
            <a:r>
              <a:rPr lang="en-US" sz="1400" dirty="0"/>
              <a:t>Orbital </a:t>
            </a:r>
            <a:r>
              <a:rPr lang="en-US" sz="1400" dirty="0" err="1"/>
              <a:t>pseudotumor</a:t>
            </a:r>
            <a:endParaRPr lang="en-US" sz="1400" dirty="0"/>
          </a:p>
          <a:p>
            <a:pPr lvl="1"/>
            <a:r>
              <a:rPr lang="en-US" sz="1400" dirty="0" err="1"/>
              <a:t>Pseduotumor</a:t>
            </a:r>
            <a:r>
              <a:rPr lang="en-US" sz="1400" dirty="0"/>
              <a:t> </a:t>
            </a:r>
            <a:r>
              <a:rPr lang="en-US" sz="1400" dirty="0" err="1"/>
              <a:t>cerebri</a:t>
            </a:r>
            <a:endParaRPr lang="en-US" sz="1400" dirty="0"/>
          </a:p>
          <a:p>
            <a:r>
              <a:rPr lang="en-US" sz="1600" dirty="0"/>
              <a:t>Toxic/Metabolic</a:t>
            </a:r>
          </a:p>
          <a:p>
            <a:pPr lvl="1"/>
            <a:r>
              <a:rPr lang="en-US" sz="1400" dirty="0"/>
              <a:t>Drugs</a:t>
            </a:r>
          </a:p>
          <a:p>
            <a:pPr lvl="1"/>
            <a:r>
              <a:rPr lang="en-US" sz="1400" dirty="0"/>
              <a:t>Toxins </a:t>
            </a:r>
          </a:p>
          <a:p>
            <a:pPr lvl="1"/>
            <a:r>
              <a:rPr lang="en-US" sz="1400" dirty="0"/>
              <a:t>B12, B1, Folate Deficiency</a:t>
            </a:r>
          </a:p>
          <a:p>
            <a:pPr lvl="1"/>
            <a:r>
              <a:rPr lang="en-US" sz="1400" dirty="0"/>
              <a:t>Tobacco/Alcohol Amblyopia</a:t>
            </a:r>
          </a:p>
          <a:p>
            <a:pPr lvl="1"/>
            <a:r>
              <a:rPr lang="en-US" sz="1400" dirty="0"/>
              <a:t>Radiation</a:t>
            </a:r>
          </a:p>
          <a:p>
            <a:r>
              <a:rPr lang="en-US" sz="1600" dirty="0"/>
              <a:t>Demyelinating </a:t>
            </a:r>
          </a:p>
          <a:p>
            <a:pPr lvl="1"/>
            <a:r>
              <a:rPr lang="en-US" sz="1400" dirty="0"/>
              <a:t>NMO</a:t>
            </a:r>
          </a:p>
          <a:p>
            <a:pPr lvl="1"/>
            <a:r>
              <a:rPr lang="en-US" sz="1400" dirty="0"/>
              <a:t>MS</a:t>
            </a:r>
          </a:p>
          <a:p>
            <a:pPr marL="118872" indent="0">
              <a:buNone/>
            </a:pPr>
            <a:endParaRPr lang="en-US" dirty="0"/>
          </a:p>
        </p:txBody>
      </p:sp>
    </p:spTree>
    <p:extLst>
      <p:ext uri="{BB962C8B-B14F-4D97-AF65-F5344CB8AC3E}">
        <p14:creationId xmlns:p14="http://schemas.microsoft.com/office/powerpoint/2010/main" val="41665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4" name="Action Button: Help 3">
            <a:hlinkClick r:id="" action="ppaction://noaction" highlightClick="1"/>
          </p:cNvPr>
          <p:cNvSpPr/>
          <p:nvPr/>
        </p:nvSpPr>
        <p:spPr>
          <a:xfrm>
            <a:off x="3124200" y="1828800"/>
            <a:ext cx="2667000" cy="406495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80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Workup</a:t>
            </a:r>
            <a:endParaRPr lang="en-US" dirty="0"/>
          </a:p>
        </p:txBody>
      </p:sp>
      <p:sp>
        <p:nvSpPr>
          <p:cNvPr id="3" name="Content Placeholder 2"/>
          <p:cNvSpPr>
            <a:spLocks noGrp="1"/>
          </p:cNvSpPr>
          <p:nvPr>
            <p:ph idx="1"/>
          </p:nvPr>
        </p:nvSpPr>
        <p:spPr/>
        <p:txBody>
          <a:bodyPr>
            <a:normAutofit/>
          </a:bodyPr>
          <a:lstStyle/>
          <a:p>
            <a:r>
              <a:rPr lang="en-US" dirty="0" smtClean="0"/>
              <a:t>CMP</a:t>
            </a:r>
          </a:p>
          <a:p>
            <a:r>
              <a:rPr lang="en-US" dirty="0" smtClean="0"/>
              <a:t>CBC</a:t>
            </a:r>
          </a:p>
          <a:p>
            <a:r>
              <a:rPr lang="en-US" dirty="0" smtClean="0"/>
              <a:t>MRI Brain w/ and w/o contrast</a:t>
            </a:r>
          </a:p>
          <a:p>
            <a:r>
              <a:rPr lang="en-US" dirty="0" smtClean="0"/>
              <a:t>MRI C Spine</a:t>
            </a:r>
          </a:p>
          <a:p>
            <a:r>
              <a:rPr lang="en-US" dirty="0" smtClean="0"/>
              <a:t>MRA</a:t>
            </a:r>
          </a:p>
          <a:p>
            <a:r>
              <a:rPr lang="en-US" dirty="0" smtClean="0"/>
              <a:t>LP</a:t>
            </a:r>
          </a:p>
          <a:p>
            <a:r>
              <a:rPr lang="en-US" dirty="0" smtClean="0"/>
              <a:t>RPR</a:t>
            </a:r>
          </a:p>
          <a:p>
            <a:r>
              <a:rPr lang="en-US" dirty="0" smtClean="0"/>
              <a:t>Lyme Titer</a:t>
            </a:r>
          </a:p>
          <a:p>
            <a:endParaRPr lang="en-US" dirty="0" smtClean="0"/>
          </a:p>
        </p:txBody>
      </p:sp>
    </p:spTree>
    <p:extLst>
      <p:ext uri="{BB962C8B-B14F-4D97-AF65-F5344CB8AC3E}">
        <p14:creationId xmlns:p14="http://schemas.microsoft.com/office/powerpoint/2010/main" val="3660888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1540</TotalTime>
  <Words>1554</Words>
  <Application>Microsoft Office PowerPoint</Application>
  <PresentationFormat>On-screen Show (4:3)</PresentationFormat>
  <Paragraphs>245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Module</vt:lpstr>
      <vt:lpstr>Case Study 112 Demyelinating Disorders</vt:lpstr>
      <vt:lpstr>HPI</vt:lpstr>
      <vt:lpstr>History</vt:lpstr>
      <vt:lpstr>Physical Exam</vt:lpstr>
      <vt:lpstr>Differential Diagnosis</vt:lpstr>
      <vt:lpstr>Differential Diagnosis</vt:lpstr>
      <vt:lpstr>Differential Diagnosis</vt:lpstr>
      <vt:lpstr>Work Up</vt:lpstr>
      <vt:lpstr>Workup</vt:lpstr>
      <vt:lpstr>Results</vt:lpstr>
      <vt:lpstr>PowerPoint Presentation</vt:lpstr>
      <vt:lpstr>Treatment Choices</vt:lpstr>
      <vt:lpstr>Treatment</vt:lpstr>
      <vt:lpstr>Clinically Isolated Syndrome </vt:lpstr>
      <vt:lpstr>What if the patient had NMO?</vt:lpstr>
      <vt:lpstr>NMO</vt:lpstr>
      <vt:lpstr>NMO</vt:lpstr>
      <vt:lpstr>The story continues…</vt:lpstr>
      <vt:lpstr>Work Up</vt:lpstr>
      <vt:lpstr>Work Up</vt:lpstr>
      <vt:lpstr>Results</vt:lpstr>
      <vt:lpstr>Diagnosis</vt:lpstr>
      <vt:lpstr>McDonald Criteria</vt:lpstr>
      <vt:lpstr>Clinical Features</vt:lpstr>
      <vt:lpstr>Clinical Features:  Types</vt:lpstr>
      <vt:lpstr>Clinical Features: Types</vt:lpstr>
      <vt:lpstr>Radiologic Features</vt:lpstr>
      <vt:lpstr>Pathologic Features: Gross Findings</vt:lpstr>
      <vt:lpstr>Gross Findings</vt:lpstr>
      <vt:lpstr>Gross Findings</vt:lpstr>
      <vt:lpstr>Pathologic Features: Microscopic Findings</vt:lpstr>
      <vt:lpstr>Pathologic Features: Microscopic Findings</vt:lpstr>
      <vt:lpstr>H&amp;E: Perivascular Lymphocytes</vt:lpstr>
      <vt:lpstr>H&amp;E: Demyelination</vt:lpstr>
      <vt:lpstr>H&amp;E: Demyelination</vt:lpstr>
      <vt:lpstr>Luxol Fast Blue: Demyelination</vt:lpstr>
      <vt:lpstr>Neurofilament: Normal</vt:lpstr>
      <vt:lpstr>Treatment Options</vt:lpstr>
      <vt:lpstr>DMA: An Overview</vt:lpstr>
      <vt:lpstr>DMA: An Overview</vt:lpstr>
      <vt:lpstr>DMA: An Overview</vt:lpstr>
      <vt:lpstr>PowerPoint Presentation</vt:lpstr>
      <vt:lpstr>References</vt:lpstr>
    </vt:vector>
  </TitlesOfParts>
  <Company>UPMC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112 Demyelinating Disorders</dc:title>
  <dc:creator>Laroia, Swati</dc:creator>
  <cp:lastModifiedBy>Laroia, Swati</cp:lastModifiedBy>
  <cp:revision>59</cp:revision>
  <dcterms:created xsi:type="dcterms:W3CDTF">2016-05-13T13:10:00Z</dcterms:created>
  <dcterms:modified xsi:type="dcterms:W3CDTF">2016-05-24T15:04:34Z</dcterms:modified>
</cp:coreProperties>
</file>