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9"/>
  </p:notesMasterIdLst>
  <p:handoutMasterIdLst>
    <p:handoutMasterId r:id="rId30"/>
  </p:handoutMasterIdLst>
  <p:sldIdLst>
    <p:sldId id="256" r:id="rId6"/>
    <p:sldId id="257" r:id="rId7"/>
    <p:sldId id="258" r:id="rId8"/>
    <p:sldId id="274" r:id="rId9"/>
    <p:sldId id="259" r:id="rId10"/>
    <p:sldId id="260" r:id="rId11"/>
    <p:sldId id="261" r:id="rId12"/>
    <p:sldId id="273" r:id="rId13"/>
    <p:sldId id="275" r:id="rId14"/>
    <p:sldId id="262" r:id="rId15"/>
    <p:sldId id="276" r:id="rId16"/>
    <p:sldId id="263" r:id="rId17"/>
    <p:sldId id="277" r:id="rId18"/>
    <p:sldId id="264" r:id="rId19"/>
    <p:sldId id="278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535A5D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535A5D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535A5D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535A5D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535A5D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b="1" kern="1200">
        <a:solidFill>
          <a:srgbClr val="535A5D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b="1" kern="1200">
        <a:solidFill>
          <a:srgbClr val="535A5D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b="1" kern="1200">
        <a:solidFill>
          <a:srgbClr val="535A5D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b="1" kern="1200">
        <a:solidFill>
          <a:srgbClr val="535A5D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1540"/>
    <a:srgbClr val="511540"/>
    <a:srgbClr val="521540"/>
    <a:srgbClr val="5B005C"/>
    <a:srgbClr val="681E5B"/>
    <a:srgbClr val="666D70"/>
    <a:srgbClr val="5B005B"/>
    <a:srgbClr val="221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E5D4B5-AD84-4B3F-9374-E2219BF6E264}" type="datetime1">
              <a:rPr lang="en-US" altLang="en-US"/>
              <a:pPr>
                <a:defRPr/>
              </a:pPr>
              <a:t>11/14/2013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2765E2-855B-46C9-A7D3-2EE06573BB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410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B895D8-73B4-4FE5-A0D4-0844B191B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603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ＭＳ Ｐゴシック" pitchFamily="-10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 userDrawn="1"/>
        </p:nvSpPr>
        <p:spPr bwMode="auto">
          <a:xfrm>
            <a:off x="0" y="0"/>
            <a:ext cx="9144000" cy="1219200"/>
          </a:xfrm>
          <a:custGeom>
            <a:avLst/>
            <a:gdLst>
              <a:gd name="T0" fmla="*/ 2147483647 w 11520"/>
              <a:gd name="T1" fmla="*/ 0 h 1536"/>
              <a:gd name="T2" fmla="*/ 2147483647 w 11520"/>
              <a:gd name="T3" fmla="*/ 967740000 h 1536"/>
              <a:gd name="T4" fmla="*/ 2147483647 w 11520"/>
              <a:gd name="T5" fmla="*/ 931198131 h 1536"/>
              <a:gd name="T6" fmla="*/ 2147483647 w 11520"/>
              <a:gd name="T7" fmla="*/ 888355475 h 1536"/>
              <a:gd name="T8" fmla="*/ 2147483647 w 11520"/>
              <a:gd name="T9" fmla="*/ 833541481 h 1536"/>
              <a:gd name="T10" fmla="*/ 2147483647 w 11520"/>
              <a:gd name="T11" fmla="*/ 768647656 h 1536"/>
              <a:gd name="T12" fmla="*/ 2147483647 w 11520"/>
              <a:gd name="T13" fmla="*/ 695563125 h 1536"/>
              <a:gd name="T14" fmla="*/ 2147483647 w 11520"/>
              <a:gd name="T15" fmla="*/ 617438281 h 1536"/>
              <a:gd name="T16" fmla="*/ 2147483647 w 11520"/>
              <a:gd name="T17" fmla="*/ 558215006 h 1536"/>
              <a:gd name="T18" fmla="*/ 2147483647 w 11520"/>
              <a:gd name="T19" fmla="*/ 517262269 h 1536"/>
              <a:gd name="T20" fmla="*/ 2147483647 w 11520"/>
              <a:gd name="T21" fmla="*/ 477570006 h 1536"/>
              <a:gd name="T22" fmla="*/ 2147483647 w 11520"/>
              <a:gd name="T23" fmla="*/ 437876950 h 1536"/>
              <a:gd name="T24" fmla="*/ 2147483647 w 11520"/>
              <a:gd name="T25" fmla="*/ 398184688 h 1536"/>
              <a:gd name="T26" fmla="*/ 2147483647 w 11520"/>
              <a:gd name="T27" fmla="*/ 360382344 h 1536"/>
              <a:gd name="T28" fmla="*/ 2147483647 w 11520"/>
              <a:gd name="T29" fmla="*/ 324469919 h 1536"/>
              <a:gd name="T30" fmla="*/ 2147483647 w 11520"/>
              <a:gd name="T31" fmla="*/ 289817969 h 1536"/>
              <a:gd name="T32" fmla="*/ 2147483647 w 11520"/>
              <a:gd name="T33" fmla="*/ 257686175 h 1536"/>
              <a:gd name="T34" fmla="*/ 2147483647 w 11520"/>
              <a:gd name="T35" fmla="*/ 227444300 h 1536"/>
              <a:gd name="T36" fmla="*/ 2147483647 w 11520"/>
              <a:gd name="T37" fmla="*/ 200352819 h 1536"/>
              <a:gd name="T38" fmla="*/ 2147483647 w 11520"/>
              <a:gd name="T39" fmla="*/ 175780700 h 1536"/>
              <a:gd name="T40" fmla="*/ 2147483647 w 11520"/>
              <a:gd name="T41" fmla="*/ 153729531 h 1536"/>
              <a:gd name="T42" fmla="*/ 2147483647 w 11520"/>
              <a:gd name="T43" fmla="*/ 136088438 h 1536"/>
              <a:gd name="T44" fmla="*/ 2147483647 w 11520"/>
              <a:gd name="T45" fmla="*/ 122857419 h 1536"/>
              <a:gd name="T46" fmla="*/ 2147483647 w 11520"/>
              <a:gd name="T47" fmla="*/ 113407031 h 1536"/>
              <a:gd name="T48" fmla="*/ 2147483647 w 11520"/>
              <a:gd name="T49" fmla="*/ 108366719 h 1536"/>
              <a:gd name="T50" fmla="*/ 2147483647 w 11520"/>
              <a:gd name="T51" fmla="*/ 107736481 h 1536"/>
              <a:gd name="T52" fmla="*/ 2048887031 w 11520"/>
              <a:gd name="T53" fmla="*/ 109627194 h 1536"/>
              <a:gd name="T54" fmla="*/ 1786160544 w 11520"/>
              <a:gd name="T55" fmla="*/ 115296950 h 1536"/>
              <a:gd name="T56" fmla="*/ 1541705388 w 11520"/>
              <a:gd name="T57" fmla="*/ 123487656 h 1536"/>
              <a:gd name="T58" fmla="*/ 1314891325 w 11520"/>
              <a:gd name="T59" fmla="*/ 134828756 h 1536"/>
              <a:gd name="T60" fmla="*/ 1105718356 w 11520"/>
              <a:gd name="T61" fmla="*/ 147429538 h 1536"/>
              <a:gd name="T62" fmla="*/ 914816719 w 11520"/>
              <a:gd name="T63" fmla="*/ 162550475 h 1536"/>
              <a:gd name="T64" fmla="*/ 740925938 w 11520"/>
              <a:gd name="T65" fmla="*/ 177671413 h 1536"/>
              <a:gd name="T66" fmla="*/ 449218050 w 11520"/>
              <a:gd name="T67" fmla="*/ 209803206 h 1536"/>
              <a:gd name="T68" fmla="*/ 229964456 w 11520"/>
              <a:gd name="T69" fmla="*/ 240045081 h 1536"/>
              <a:gd name="T70" fmla="*/ 83165156 w 11520"/>
              <a:gd name="T71" fmla="*/ 263356725 h 1536"/>
              <a:gd name="T72" fmla="*/ 0 w 11520"/>
              <a:gd name="T73" fmla="*/ 279737344 h 1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1520" h="1536">
                <a:moveTo>
                  <a:pt x="0" y="0"/>
                </a:moveTo>
                <a:lnTo>
                  <a:pt x="11520" y="0"/>
                </a:lnTo>
                <a:lnTo>
                  <a:pt x="11520" y="1536"/>
                </a:lnTo>
                <a:lnTo>
                  <a:pt x="11489" y="1521"/>
                </a:lnTo>
                <a:lnTo>
                  <a:pt x="11396" y="1478"/>
                </a:lnTo>
                <a:lnTo>
                  <a:pt x="11325" y="1446"/>
                </a:lnTo>
                <a:lnTo>
                  <a:pt x="11240" y="1410"/>
                </a:lnTo>
                <a:lnTo>
                  <a:pt x="11139" y="1368"/>
                </a:lnTo>
                <a:lnTo>
                  <a:pt x="11022" y="1323"/>
                </a:lnTo>
                <a:lnTo>
                  <a:pt x="10890" y="1272"/>
                </a:lnTo>
                <a:lnTo>
                  <a:pt x="10743" y="1220"/>
                </a:lnTo>
                <a:lnTo>
                  <a:pt x="10581" y="1163"/>
                </a:lnTo>
                <a:lnTo>
                  <a:pt x="10403" y="1104"/>
                </a:lnTo>
                <a:lnTo>
                  <a:pt x="10211" y="1043"/>
                </a:lnTo>
                <a:lnTo>
                  <a:pt x="10002" y="980"/>
                </a:lnTo>
                <a:lnTo>
                  <a:pt x="9779" y="917"/>
                </a:lnTo>
                <a:lnTo>
                  <a:pt x="9662" y="886"/>
                </a:lnTo>
                <a:lnTo>
                  <a:pt x="9540" y="853"/>
                </a:lnTo>
                <a:lnTo>
                  <a:pt x="9416" y="821"/>
                </a:lnTo>
                <a:lnTo>
                  <a:pt x="9287" y="790"/>
                </a:lnTo>
                <a:lnTo>
                  <a:pt x="9155" y="758"/>
                </a:lnTo>
                <a:lnTo>
                  <a:pt x="9018" y="727"/>
                </a:lnTo>
                <a:lnTo>
                  <a:pt x="8879" y="695"/>
                </a:lnTo>
                <a:lnTo>
                  <a:pt x="8735" y="664"/>
                </a:lnTo>
                <a:lnTo>
                  <a:pt x="8586" y="632"/>
                </a:lnTo>
                <a:lnTo>
                  <a:pt x="8436" y="602"/>
                </a:lnTo>
                <a:lnTo>
                  <a:pt x="8280" y="572"/>
                </a:lnTo>
                <a:lnTo>
                  <a:pt x="8123" y="544"/>
                </a:lnTo>
                <a:lnTo>
                  <a:pt x="7959" y="515"/>
                </a:lnTo>
                <a:lnTo>
                  <a:pt x="7794" y="487"/>
                </a:lnTo>
                <a:lnTo>
                  <a:pt x="7623" y="460"/>
                </a:lnTo>
                <a:lnTo>
                  <a:pt x="7451" y="435"/>
                </a:lnTo>
                <a:lnTo>
                  <a:pt x="7274" y="409"/>
                </a:lnTo>
                <a:lnTo>
                  <a:pt x="7092" y="384"/>
                </a:lnTo>
                <a:lnTo>
                  <a:pt x="6908" y="361"/>
                </a:lnTo>
                <a:lnTo>
                  <a:pt x="6719" y="339"/>
                </a:lnTo>
                <a:lnTo>
                  <a:pt x="6527" y="318"/>
                </a:lnTo>
                <a:lnTo>
                  <a:pt x="6332" y="297"/>
                </a:lnTo>
                <a:lnTo>
                  <a:pt x="6132" y="279"/>
                </a:lnTo>
                <a:lnTo>
                  <a:pt x="5930" y="261"/>
                </a:lnTo>
                <a:lnTo>
                  <a:pt x="5723" y="244"/>
                </a:lnTo>
                <a:lnTo>
                  <a:pt x="5513" y="229"/>
                </a:lnTo>
                <a:lnTo>
                  <a:pt x="5298" y="216"/>
                </a:lnTo>
                <a:lnTo>
                  <a:pt x="5081" y="205"/>
                </a:lnTo>
                <a:lnTo>
                  <a:pt x="4859" y="195"/>
                </a:lnTo>
                <a:lnTo>
                  <a:pt x="4634" y="186"/>
                </a:lnTo>
                <a:lnTo>
                  <a:pt x="4406" y="180"/>
                </a:lnTo>
                <a:lnTo>
                  <a:pt x="4173" y="175"/>
                </a:lnTo>
                <a:lnTo>
                  <a:pt x="3938" y="172"/>
                </a:lnTo>
                <a:lnTo>
                  <a:pt x="3698" y="171"/>
                </a:lnTo>
                <a:lnTo>
                  <a:pt x="3471" y="172"/>
                </a:lnTo>
                <a:lnTo>
                  <a:pt x="3252" y="174"/>
                </a:lnTo>
                <a:lnTo>
                  <a:pt x="3041" y="178"/>
                </a:lnTo>
                <a:lnTo>
                  <a:pt x="2835" y="183"/>
                </a:lnTo>
                <a:lnTo>
                  <a:pt x="2637" y="189"/>
                </a:lnTo>
                <a:lnTo>
                  <a:pt x="2447" y="196"/>
                </a:lnTo>
                <a:lnTo>
                  <a:pt x="2264" y="204"/>
                </a:lnTo>
                <a:lnTo>
                  <a:pt x="2087" y="214"/>
                </a:lnTo>
                <a:lnTo>
                  <a:pt x="1917" y="223"/>
                </a:lnTo>
                <a:lnTo>
                  <a:pt x="1755" y="234"/>
                </a:lnTo>
                <a:lnTo>
                  <a:pt x="1599" y="246"/>
                </a:lnTo>
                <a:lnTo>
                  <a:pt x="1452" y="258"/>
                </a:lnTo>
                <a:lnTo>
                  <a:pt x="1311" y="270"/>
                </a:lnTo>
                <a:lnTo>
                  <a:pt x="1176" y="282"/>
                </a:lnTo>
                <a:lnTo>
                  <a:pt x="930" y="307"/>
                </a:lnTo>
                <a:lnTo>
                  <a:pt x="713" y="333"/>
                </a:lnTo>
                <a:lnTo>
                  <a:pt x="525" y="358"/>
                </a:lnTo>
                <a:lnTo>
                  <a:pt x="365" y="381"/>
                </a:lnTo>
                <a:lnTo>
                  <a:pt x="234" y="402"/>
                </a:lnTo>
                <a:lnTo>
                  <a:pt x="132" y="418"/>
                </a:lnTo>
                <a:lnTo>
                  <a:pt x="59" y="432"/>
                </a:lnTo>
                <a:lnTo>
                  <a:pt x="0" y="444"/>
                </a:lnTo>
                <a:lnTo>
                  <a:pt x="0" y="0"/>
                </a:lnTo>
                <a:close/>
              </a:path>
            </a:pathLst>
          </a:custGeom>
          <a:solidFill>
            <a:srgbClr val="5015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5902419"/>
            <a:ext cx="9144000" cy="955581"/>
          </a:xfrm>
          <a:custGeom>
            <a:avLst/>
            <a:gdLst/>
            <a:ahLst/>
            <a:cxnLst>
              <a:cxn ang="0">
                <a:pos x="11520" y="0"/>
              </a:cxn>
              <a:cxn ang="0">
                <a:pos x="11520" y="1536"/>
              </a:cxn>
              <a:cxn ang="0">
                <a:pos x="11396" y="1478"/>
              </a:cxn>
              <a:cxn ang="0">
                <a:pos x="11240" y="1410"/>
              </a:cxn>
              <a:cxn ang="0">
                <a:pos x="11022" y="1323"/>
              </a:cxn>
              <a:cxn ang="0">
                <a:pos x="10743" y="1220"/>
              </a:cxn>
              <a:cxn ang="0">
                <a:pos x="10403" y="1104"/>
              </a:cxn>
              <a:cxn ang="0">
                <a:pos x="10002" y="980"/>
              </a:cxn>
              <a:cxn ang="0">
                <a:pos x="9662" y="886"/>
              </a:cxn>
              <a:cxn ang="0">
                <a:pos x="9416" y="821"/>
              </a:cxn>
              <a:cxn ang="0">
                <a:pos x="9155" y="758"/>
              </a:cxn>
              <a:cxn ang="0">
                <a:pos x="8879" y="695"/>
              </a:cxn>
              <a:cxn ang="0">
                <a:pos x="8586" y="632"/>
              </a:cxn>
              <a:cxn ang="0">
                <a:pos x="8280" y="572"/>
              </a:cxn>
              <a:cxn ang="0">
                <a:pos x="7959" y="515"/>
              </a:cxn>
              <a:cxn ang="0">
                <a:pos x="7623" y="460"/>
              </a:cxn>
              <a:cxn ang="0">
                <a:pos x="7274" y="409"/>
              </a:cxn>
              <a:cxn ang="0">
                <a:pos x="6908" y="361"/>
              </a:cxn>
              <a:cxn ang="0">
                <a:pos x="6527" y="318"/>
              </a:cxn>
              <a:cxn ang="0">
                <a:pos x="6132" y="279"/>
              </a:cxn>
              <a:cxn ang="0">
                <a:pos x="5723" y="244"/>
              </a:cxn>
              <a:cxn ang="0">
                <a:pos x="5298" y="216"/>
              </a:cxn>
              <a:cxn ang="0">
                <a:pos x="4859" y="195"/>
              </a:cxn>
              <a:cxn ang="0">
                <a:pos x="4406" y="180"/>
              </a:cxn>
              <a:cxn ang="0">
                <a:pos x="3938" y="172"/>
              </a:cxn>
              <a:cxn ang="0">
                <a:pos x="3698" y="171"/>
              </a:cxn>
              <a:cxn ang="0">
                <a:pos x="3252" y="174"/>
              </a:cxn>
              <a:cxn ang="0">
                <a:pos x="2835" y="183"/>
              </a:cxn>
              <a:cxn ang="0">
                <a:pos x="2447" y="196"/>
              </a:cxn>
              <a:cxn ang="0">
                <a:pos x="2087" y="214"/>
              </a:cxn>
              <a:cxn ang="0">
                <a:pos x="1755" y="234"/>
              </a:cxn>
              <a:cxn ang="0">
                <a:pos x="1452" y="258"/>
              </a:cxn>
              <a:cxn ang="0">
                <a:pos x="1176" y="282"/>
              </a:cxn>
              <a:cxn ang="0">
                <a:pos x="713" y="333"/>
              </a:cxn>
              <a:cxn ang="0">
                <a:pos x="365" y="381"/>
              </a:cxn>
              <a:cxn ang="0">
                <a:pos x="132" y="418"/>
              </a:cxn>
              <a:cxn ang="0">
                <a:pos x="0" y="444"/>
              </a:cxn>
            </a:cxnLst>
            <a:rect l="0" t="0" r="r" b="b"/>
            <a:pathLst>
              <a:path w="11520" h="1536">
                <a:moveTo>
                  <a:pt x="0" y="0"/>
                </a:moveTo>
                <a:lnTo>
                  <a:pt x="11520" y="0"/>
                </a:lnTo>
                <a:lnTo>
                  <a:pt x="11520" y="1536"/>
                </a:lnTo>
                <a:lnTo>
                  <a:pt x="11520" y="1536"/>
                </a:lnTo>
                <a:lnTo>
                  <a:pt x="11489" y="1521"/>
                </a:lnTo>
                <a:lnTo>
                  <a:pt x="11396" y="1478"/>
                </a:lnTo>
                <a:lnTo>
                  <a:pt x="11325" y="1446"/>
                </a:lnTo>
                <a:lnTo>
                  <a:pt x="11240" y="1410"/>
                </a:lnTo>
                <a:lnTo>
                  <a:pt x="11139" y="1368"/>
                </a:lnTo>
                <a:lnTo>
                  <a:pt x="11022" y="1323"/>
                </a:lnTo>
                <a:lnTo>
                  <a:pt x="10890" y="1272"/>
                </a:lnTo>
                <a:lnTo>
                  <a:pt x="10743" y="1220"/>
                </a:lnTo>
                <a:lnTo>
                  <a:pt x="10581" y="1163"/>
                </a:lnTo>
                <a:lnTo>
                  <a:pt x="10403" y="1104"/>
                </a:lnTo>
                <a:lnTo>
                  <a:pt x="10211" y="1043"/>
                </a:lnTo>
                <a:lnTo>
                  <a:pt x="10002" y="980"/>
                </a:lnTo>
                <a:lnTo>
                  <a:pt x="9779" y="917"/>
                </a:lnTo>
                <a:lnTo>
                  <a:pt x="9662" y="886"/>
                </a:lnTo>
                <a:lnTo>
                  <a:pt x="9540" y="853"/>
                </a:lnTo>
                <a:lnTo>
                  <a:pt x="9416" y="821"/>
                </a:lnTo>
                <a:lnTo>
                  <a:pt x="9287" y="790"/>
                </a:lnTo>
                <a:lnTo>
                  <a:pt x="9155" y="758"/>
                </a:lnTo>
                <a:lnTo>
                  <a:pt x="9018" y="727"/>
                </a:lnTo>
                <a:lnTo>
                  <a:pt x="8879" y="695"/>
                </a:lnTo>
                <a:lnTo>
                  <a:pt x="8735" y="664"/>
                </a:lnTo>
                <a:lnTo>
                  <a:pt x="8586" y="632"/>
                </a:lnTo>
                <a:lnTo>
                  <a:pt x="8436" y="602"/>
                </a:lnTo>
                <a:lnTo>
                  <a:pt x="8280" y="572"/>
                </a:lnTo>
                <a:lnTo>
                  <a:pt x="8123" y="544"/>
                </a:lnTo>
                <a:lnTo>
                  <a:pt x="7959" y="515"/>
                </a:lnTo>
                <a:lnTo>
                  <a:pt x="7794" y="487"/>
                </a:lnTo>
                <a:lnTo>
                  <a:pt x="7623" y="460"/>
                </a:lnTo>
                <a:lnTo>
                  <a:pt x="7451" y="435"/>
                </a:lnTo>
                <a:lnTo>
                  <a:pt x="7274" y="409"/>
                </a:lnTo>
                <a:lnTo>
                  <a:pt x="7092" y="384"/>
                </a:lnTo>
                <a:lnTo>
                  <a:pt x="6908" y="361"/>
                </a:lnTo>
                <a:lnTo>
                  <a:pt x="6719" y="339"/>
                </a:lnTo>
                <a:lnTo>
                  <a:pt x="6527" y="318"/>
                </a:lnTo>
                <a:lnTo>
                  <a:pt x="6332" y="297"/>
                </a:lnTo>
                <a:lnTo>
                  <a:pt x="6132" y="279"/>
                </a:lnTo>
                <a:lnTo>
                  <a:pt x="5930" y="261"/>
                </a:lnTo>
                <a:lnTo>
                  <a:pt x="5723" y="244"/>
                </a:lnTo>
                <a:lnTo>
                  <a:pt x="5513" y="229"/>
                </a:lnTo>
                <a:lnTo>
                  <a:pt x="5298" y="216"/>
                </a:lnTo>
                <a:lnTo>
                  <a:pt x="5081" y="205"/>
                </a:lnTo>
                <a:lnTo>
                  <a:pt x="4859" y="195"/>
                </a:lnTo>
                <a:lnTo>
                  <a:pt x="4634" y="186"/>
                </a:lnTo>
                <a:lnTo>
                  <a:pt x="4406" y="180"/>
                </a:lnTo>
                <a:lnTo>
                  <a:pt x="4173" y="175"/>
                </a:lnTo>
                <a:lnTo>
                  <a:pt x="3938" y="172"/>
                </a:lnTo>
                <a:lnTo>
                  <a:pt x="3698" y="171"/>
                </a:lnTo>
                <a:lnTo>
                  <a:pt x="3698" y="171"/>
                </a:lnTo>
                <a:lnTo>
                  <a:pt x="3471" y="172"/>
                </a:lnTo>
                <a:lnTo>
                  <a:pt x="3252" y="174"/>
                </a:lnTo>
                <a:lnTo>
                  <a:pt x="3041" y="178"/>
                </a:lnTo>
                <a:lnTo>
                  <a:pt x="2835" y="183"/>
                </a:lnTo>
                <a:lnTo>
                  <a:pt x="2637" y="189"/>
                </a:lnTo>
                <a:lnTo>
                  <a:pt x="2447" y="196"/>
                </a:lnTo>
                <a:lnTo>
                  <a:pt x="2264" y="204"/>
                </a:lnTo>
                <a:lnTo>
                  <a:pt x="2087" y="214"/>
                </a:lnTo>
                <a:lnTo>
                  <a:pt x="1917" y="223"/>
                </a:lnTo>
                <a:lnTo>
                  <a:pt x="1755" y="234"/>
                </a:lnTo>
                <a:lnTo>
                  <a:pt x="1599" y="246"/>
                </a:lnTo>
                <a:lnTo>
                  <a:pt x="1452" y="258"/>
                </a:lnTo>
                <a:lnTo>
                  <a:pt x="1311" y="270"/>
                </a:lnTo>
                <a:lnTo>
                  <a:pt x="1176" y="282"/>
                </a:lnTo>
                <a:lnTo>
                  <a:pt x="930" y="307"/>
                </a:lnTo>
                <a:lnTo>
                  <a:pt x="713" y="333"/>
                </a:lnTo>
                <a:lnTo>
                  <a:pt x="525" y="358"/>
                </a:lnTo>
                <a:lnTo>
                  <a:pt x="365" y="381"/>
                </a:lnTo>
                <a:lnTo>
                  <a:pt x="234" y="402"/>
                </a:lnTo>
                <a:lnTo>
                  <a:pt x="132" y="418"/>
                </a:lnTo>
                <a:lnTo>
                  <a:pt x="59" y="432"/>
                </a:lnTo>
                <a:lnTo>
                  <a:pt x="0" y="444"/>
                </a:lnTo>
                <a:lnTo>
                  <a:pt x="0" y="0"/>
                </a:lnTo>
                <a:close/>
              </a:path>
            </a:pathLst>
          </a:custGeom>
          <a:solidFill>
            <a:srgbClr val="535A5D"/>
          </a:solidFill>
          <a:ln w="9525">
            <a:noFill/>
            <a:round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6" name="Picture 6" descr="UPMC_1_H_RGB_Tag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138" y="2068513"/>
            <a:ext cx="45069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824" y="4472904"/>
            <a:ext cx="7311227" cy="1021895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 cap="none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4824" y="3758753"/>
            <a:ext cx="73112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algn="l">
              <a:lnSpc>
                <a:spcPct val="100000"/>
              </a:lnSpc>
              <a:spcBef>
                <a:spcPts val="0"/>
              </a:spcBef>
              <a:defRPr sz="2800" b="1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87413"/>
          </a:xfrm>
          <a:prstGeom prst="rect">
            <a:avLst/>
          </a:prstGeom>
          <a:solidFill>
            <a:srgbClr val="511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5" descr="UPMC_1_H_RGB_Tag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75" y="6180138"/>
            <a:ext cx="18494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54" y="1144634"/>
            <a:ext cx="8689518" cy="47980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251" y="0"/>
            <a:ext cx="8691562" cy="86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/>
            <a:r>
              <a:rPr lang="en-US" dirty="0" smtClean="0"/>
              <a:t>Click to edit Master 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0B27-8AE7-4A45-A13F-9D70D7D10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887413"/>
          </a:xfrm>
          <a:prstGeom prst="rect">
            <a:avLst/>
          </a:prstGeom>
          <a:solidFill>
            <a:srgbClr val="511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UPMC_1_H_RGB_Tag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75" y="6180138"/>
            <a:ext cx="18494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154" y="1144634"/>
            <a:ext cx="4269646" cy="479805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144634"/>
            <a:ext cx="4267473" cy="479805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251" y="0"/>
            <a:ext cx="8691562" cy="86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/>
            <a:r>
              <a:rPr lang="en-US" dirty="0" smtClean="0"/>
              <a:t>Click to edit Master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378F6-8CBF-4B0E-B80A-F6A3D02AA6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87413"/>
          </a:xfrm>
          <a:prstGeom prst="rect">
            <a:avLst/>
          </a:prstGeom>
          <a:solidFill>
            <a:srgbClr val="511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5" descr="UPMC_1_H_RGB_Tag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75" y="6180138"/>
            <a:ext cx="18494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251" y="0"/>
            <a:ext cx="8691562" cy="86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/>
            <a:r>
              <a:rPr lang="en-US" dirty="0" smtClean="0"/>
              <a:t>Click to edit Master 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49F74-D07B-4F97-89D1-1EAC7E71D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 userDrawn="1"/>
        </p:nvSpPr>
        <p:spPr bwMode="auto">
          <a:xfrm>
            <a:off x="0" y="5902419"/>
            <a:ext cx="9144000" cy="955581"/>
          </a:xfrm>
          <a:custGeom>
            <a:avLst/>
            <a:gdLst/>
            <a:ahLst/>
            <a:cxnLst>
              <a:cxn ang="0">
                <a:pos x="11520" y="0"/>
              </a:cxn>
              <a:cxn ang="0">
                <a:pos x="11520" y="1536"/>
              </a:cxn>
              <a:cxn ang="0">
                <a:pos x="11396" y="1478"/>
              </a:cxn>
              <a:cxn ang="0">
                <a:pos x="11240" y="1410"/>
              </a:cxn>
              <a:cxn ang="0">
                <a:pos x="11022" y="1323"/>
              </a:cxn>
              <a:cxn ang="0">
                <a:pos x="10743" y="1220"/>
              </a:cxn>
              <a:cxn ang="0">
                <a:pos x="10403" y="1104"/>
              </a:cxn>
              <a:cxn ang="0">
                <a:pos x="10002" y="980"/>
              </a:cxn>
              <a:cxn ang="0">
                <a:pos x="9662" y="886"/>
              </a:cxn>
              <a:cxn ang="0">
                <a:pos x="9416" y="821"/>
              </a:cxn>
              <a:cxn ang="0">
                <a:pos x="9155" y="758"/>
              </a:cxn>
              <a:cxn ang="0">
                <a:pos x="8879" y="695"/>
              </a:cxn>
              <a:cxn ang="0">
                <a:pos x="8586" y="632"/>
              </a:cxn>
              <a:cxn ang="0">
                <a:pos x="8280" y="572"/>
              </a:cxn>
              <a:cxn ang="0">
                <a:pos x="7959" y="515"/>
              </a:cxn>
              <a:cxn ang="0">
                <a:pos x="7623" y="460"/>
              </a:cxn>
              <a:cxn ang="0">
                <a:pos x="7274" y="409"/>
              </a:cxn>
              <a:cxn ang="0">
                <a:pos x="6908" y="361"/>
              </a:cxn>
              <a:cxn ang="0">
                <a:pos x="6527" y="318"/>
              </a:cxn>
              <a:cxn ang="0">
                <a:pos x="6132" y="279"/>
              </a:cxn>
              <a:cxn ang="0">
                <a:pos x="5723" y="244"/>
              </a:cxn>
              <a:cxn ang="0">
                <a:pos x="5298" y="216"/>
              </a:cxn>
              <a:cxn ang="0">
                <a:pos x="4859" y="195"/>
              </a:cxn>
              <a:cxn ang="0">
                <a:pos x="4406" y="180"/>
              </a:cxn>
              <a:cxn ang="0">
                <a:pos x="3938" y="172"/>
              </a:cxn>
              <a:cxn ang="0">
                <a:pos x="3698" y="171"/>
              </a:cxn>
              <a:cxn ang="0">
                <a:pos x="3252" y="174"/>
              </a:cxn>
              <a:cxn ang="0">
                <a:pos x="2835" y="183"/>
              </a:cxn>
              <a:cxn ang="0">
                <a:pos x="2447" y="196"/>
              </a:cxn>
              <a:cxn ang="0">
                <a:pos x="2087" y="214"/>
              </a:cxn>
              <a:cxn ang="0">
                <a:pos x="1755" y="234"/>
              </a:cxn>
              <a:cxn ang="0">
                <a:pos x="1452" y="258"/>
              </a:cxn>
              <a:cxn ang="0">
                <a:pos x="1176" y="282"/>
              </a:cxn>
              <a:cxn ang="0">
                <a:pos x="713" y="333"/>
              </a:cxn>
              <a:cxn ang="0">
                <a:pos x="365" y="381"/>
              </a:cxn>
              <a:cxn ang="0">
                <a:pos x="132" y="418"/>
              </a:cxn>
              <a:cxn ang="0">
                <a:pos x="0" y="444"/>
              </a:cxn>
            </a:cxnLst>
            <a:rect l="0" t="0" r="r" b="b"/>
            <a:pathLst>
              <a:path w="11520" h="1536">
                <a:moveTo>
                  <a:pt x="0" y="0"/>
                </a:moveTo>
                <a:lnTo>
                  <a:pt x="11520" y="0"/>
                </a:lnTo>
                <a:lnTo>
                  <a:pt x="11520" y="1536"/>
                </a:lnTo>
                <a:lnTo>
                  <a:pt x="11520" y="1536"/>
                </a:lnTo>
                <a:lnTo>
                  <a:pt x="11489" y="1521"/>
                </a:lnTo>
                <a:lnTo>
                  <a:pt x="11396" y="1478"/>
                </a:lnTo>
                <a:lnTo>
                  <a:pt x="11325" y="1446"/>
                </a:lnTo>
                <a:lnTo>
                  <a:pt x="11240" y="1410"/>
                </a:lnTo>
                <a:lnTo>
                  <a:pt x="11139" y="1368"/>
                </a:lnTo>
                <a:lnTo>
                  <a:pt x="11022" y="1323"/>
                </a:lnTo>
                <a:lnTo>
                  <a:pt x="10890" y="1272"/>
                </a:lnTo>
                <a:lnTo>
                  <a:pt x="10743" y="1220"/>
                </a:lnTo>
                <a:lnTo>
                  <a:pt x="10581" y="1163"/>
                </a:lnTo>
                <a:lnTo>
                  <a:pt x="10403" y="1104"/>
                </a:lnTo>
                <a:lnTo>
                  <a:pt x="10211" y="1043"/>
                </a:lnTo>
                <a:lnTo>
                  <a:pt x="10002" y="980"/>
                </a:lnTo>
                <a:lnTo>
                  <a:pt x="9779" y="917"/>
                </a:lnTo>
                <a:lnTo>
                  <a:pt x="9662" y="886"/>
                </a:lnTo>
                <a:lnTo>
                  <a:pt x="9540" y="853"/>
                </a:lnTo>
                <a:lnTo>
                  <a:pt x="9416" y="821"/>
                </a:lnTo>
                <a:lnTo>
                  <a:pt x="9287" y="790"/>
                </a:lnTo>
                <a:lnTo>
                  <a:pt x="9155" y="758"/>
                </a:lnTo>
                <a:lnTo>
                  <a:pt x="9018" y="727"/>
                </a:lnTo>
                <a:lnTo>
                  <a:pt x="8879" y="695"/>
                </a:lnTo>
                <a:lnTo>
                  <a:pt x="8735" y="664"/>
                </a:lnTo>
                <a:lnTo>
                  <a:pt x="8586" y="632"/>
                </a:lnTo>
                <a:lnTo>
                  <a:pt x="8436" y="602"/>
                </a:lnTo>
                <a:lnTo>
                  <a:pt x="8280" y="572"/>
                </a:lnTo>
                <a:lnTo>
                  <a:pt x="8123" y="544"/>
                </a:lnTo>
                <a:lnTo>
                  <a:pt x="7959" y="515"/>
                </a:lnTo>
                <a:lnTo>
                  <a:pt x="7794" y="487"/>
                </a:lnTo>
                <a:lnTo>
                  <a:pt x="7623" y="460"/>
                </a:lnTo>
                <a:lnTo>
                  <a:pt x="7451" y="435"/>
                </a:lnTo>
                <a:lnTo>
                  <a:pt x="7274" y="409"/>
                </a:lnTo>
                <a:lnTo>
                  <a:pt x="7092" y="384"/>
                </a:lnTo>
                <a:lnTo>
                  <a:pt x="6908" y="361"/>
                </a:lnTo>
                <a:lnTo>
                  <a:pt x="6719" y="339"/>
                </a:lnTo>
                <a:lnTo>
                  <a:pt x="6527" y="318"/>
                </a:lnTo>
                <a:lnTo>
                  <a:pt x="6332" y="297"/>
                </a:lnTo>
                <a:lnTo>
                  <a:pt x="6132" y="279"/>
                </a:lnTo>
                <a:lnTo>
                  <a:pt x="5930" y="261"/>
                </a:lnTo>
                <a:lnTo>
                  <a:pt x="5723" y="244"/>
                </a:lnTo>
                <a:lnTo>
                  <a:pt x="5513" y="229"/>
                </a:lnTo>
                <a:lnTo>
                  <a:pt x="5298" y="216"/>
                </a:lnTo>
                <a:lnTo>
                  <a:pt x="5081" y="205"/>
                </a:lnTo>
                <a:lnTo>
                  <a:pt x="4859" y="195"/>
                </a:lnTo>
                <a:lnTo>
                  <a:pt x="4634" y="186"/>
                </a:lnTo>
                <a:lnTo>
                  <a:pt x="4406" y="180"/>
                </a:lnTo>
                <a:lnTo>
                  <a:pt x="4173" y="175"/>
                </a:lnTo>
                <a:lnTo>
                  <a:pt x="3938" y="172"/>
                </a:lnTo>
                <a:lnTo>
                  <a:pt x="3698" y="171"/>
                </a:lnTo>
                <a:lnTo>
                  <a:pt x="3698" y="171"/>
                </a:lnTo>
                <a:lnTo>
                  <a:pt x="3471" y="172"/>
                </a:lnTo>
                <a:lnTo>
                  <a:pt x="3252" y="174"/>
                </a:lnTo>
                <a:lnTo>
                  <a:pt x="3041" y="178"/>
                </a:lnTo>
                <a:lnTo>
                  <a:pt x="2835" y="183"/>
                </a:lnTo>
                <a:lnTo>
                  <a:pt x="2637" y="189"/>
                </a:lnTo>
                <a:lnTo>
                  <a:pt x="2447" y="196"/>
                </a:lnTo>
                <a:lnTo>
                  <a:pt x="2264" y="204"/>
                </a:lnTo>
                <a:lnTo>
                  <a:pt x="2087" y="214"/>
                </a:lnTo>
                <a:lnTo>
                  <a:pt x="1917" y="223"/>
                </a:lnTo>
                <a:lnTo>
                  <a:pt x="1755" y="234"/>
                </a:lnTo>
                <a:lnTo>
                  <a:pt x="1599" y="246"/>
                </a:lnTo>
                <a:lnTo>
                  <a:pt x="1452" y="258"/>
                </a:lnTo>
                <a:lnTo>
                  <a:pt x="1311" y="270"/>
                </a:lnTo>
                <a:lnTo>
                  <a:pt x="1176" y="282"/>
                </a:lnTo>
                <a:lnTo>
                  <a:pt x="930" y="307"/>
                </a:lnTo>
                <a:lnTo>
                  <a:pt x="713" y="333"/>
                </a:lnTo>
                <a:lnTo>
                  <a:pt x="525" y="358"/>
                </a:lnTo>
                <a:lnTo>
                  <a:pt x="365" y="381"/>
                </a:lnTo>
                <a:lnTo>
                  <a:pt x="234" y="402"/>
                </a:lnTo>
                <a:lnTo>
                  <a:pt x="132" y="418"/>
                </a:lnTo>
                <a:lnTo>
                  <a:pt x="59" y="432"/>
                </a:lnTo>
                <a:lnTo>
                  <a:pt x="0" y="444"/>
                </a:lnTo>
                <a:lnTo>
                  <a:pt x="0" y="0"/>
                </a:lnTo>
                <a:close/>
              </a:path>
            </a:pathLst>
          </a:custGeom>
          <a:solidFill>
            <a:srgbClr val="535A5D"/>
          </a:solidFill>
          <a:ln w="9525">
            <a:noFill/>
            <a:round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7" name="Rectangle 6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244475" y="6208713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A890855-9B5A-4116-AF89-2330DB200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</p:sldLayoutIdLst>
  <p:hf hdr="0" ftr="0" dt="0"/>
  <p:txStyles>
    <p:titleStyle>
      <a:lvl1pPr algn="l" rtl="0" eaLnBrk="0" fontAlgn="base" hangingPunct="0">
        <a:lnSpc>
          <a:spcPts val="27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/>
          <a:ea typeface="ヒラギノ角ゴ Pro W3" charset="-128"/>
          <a:cs typeface="Arial"/>
        </a:defRPr>
      </a:lvl1pPr>
      <a:lvl2pPr algn="l" rtl="0" eaLnBrk="0" fontAlgn="base" hangingPunct="0">
        <a:lnSpc>
          <a:spcPts val="27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08" charset="0"/>
          <a:ea typeface="ヒラギノ角ゴ Pro W3" charset="-128"/>
          <a:cs typeface="Arial" pitchFamily="-108" charset="0"/>
        </a:defRPr>
      </a:lvl2pPr>
      <a:lvl3pPr algn="l" rtl="0" eaLnBrk="0" fontAlgn="base" hangingPunct="0">
        <a:lnSpc>
          <a:spcPts val="27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08" charset="0"/>
          <a:ea typeface="ヒラギノ角ゴ Pro W3" charset="-128"/>
          <a:cs typeface="Arial" pitchFamily="-108" charset="0"/>
        </a:defRPr>
      </a:lvl3pPr>
      <a:lvl4pPr algn="l" rtl="0" eaLnBrk="0" fontAlgn="base" hangingPunct="0">
        <a:lnSpc>
          <a:spcPts val="27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08" charset="0"/>
          <a:ea typeface="ヒラギノ角ゴ Pro W3" charset="-128"/>
          <a:cs typeface="Arial" pitchFamily="-108" charset="0"/>
        </a:defRPr>
      </a:lvl4pPr>
      <a:lvl5pPr algn="l" rtl="0" eaLnBrk="0" fontAlgn="base" hangingPunct="0">
        <a:lnSpc>
          <a:spcPts val="27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08" charset="0"/>
          <a:ea typeface="ヒラギノ角ゴ Pro W3" charset="-128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72A5E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72A5E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72A5E"/>
          </a:solidFill>
          <a:latin typeface="+mn-lt"/>
          <a:ea typeface="ＭＳ Ｐゴシック" pitchFamily="-109" charset="-128"/>
          <a:cs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72A5E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72A5E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1"/>
          <p:cNvSpPr>
            <a:spLocks noGrp="1"/>
          </p:cNvSpPr>
          <p:nvPr>
            <p:ph type="subTitle" idx="1"/>
          </p:nvPr>
        </p:nvSpPr>
        <p:spPr bwMode="auto">
          <a:xfrm>
            <a:off x="1222375" y="4473575"/>
            <a:ext cx="7473950" cy="1020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Lananh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Nguyen, M.D.</a:t>
            </a: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Division of Neuropathology</a:t>
            </a: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University of Pittsburgh Medical Center</a:t>
            </a:r>
          </a:p>
          <a:p>
            <a:pPr algn="r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707366" y="1939925"/>
            <a:ext cx="7988959" cy="2249488"/>
          </a:xfrm>
          <a:solidFill>
            <a:schemeClr val="bg1"/>
          </a:soli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72-year-old male with fever of unknown origin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042150" y="6102350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22251" y="0"/>
            <a:ext cx="8691562" cy="862395"/>
          </a:xfrm>
        </p:spPr>
        <p:txBody>
          <a:bodyPr/>
          <a:lstStyle/>
          <a:p>
            <a:r>
              <a:rPr lang="en-US" dirty="0" smtClean="0"/>
              <a:t>This is one section on the slide.  Name the </a:t>
            </a:r>
            <a:r>
              <a:rPr lang="en-US" dirty="0" err="1" smtClean="0"/>
              <a:t>histologic</a:t>
            </a:r>
            <a:r>
              <a:rPr lang="en-US" dirty="0" smtClean="0"/>
              <a:t> layers indicated by ***. What is your interpretation?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38687" y="947825"/>
            <a:ext cx="6960081" cy="5220061"/>
            <a:chOff x="396815" y="965078"/>
            <a:chExt cx="6960081" cy="5220061"/>
          </a:xfrm>
        </p:grpSpPr>
        <p:pic>
          <p:nvPicPr>
            <p:cNvPr id="5122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6815" y="965078"/>
              <a:ext cx="6960081" cy="5220061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sp>
          <p:nvSpPr>
            <p:cNvPr id="5125" name="Rectangle 4"/>
            <p:cNvSpPr>
              <a:spLocks/>
            </p:cNvSpPr>
            <p:nvPr/>
          </p:nvSpPr>
          <p:spPr bwMode="auto">
            <a:xfrm>
              <a:off x="3506637" y="1695091"/>
              <a:ext cx="346249" cy="353943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 smtClean="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***</a:t>
              </a:r>
              <a:endParaRPr lang="en-US" sz="1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9" name="Rectangle 4"/>
            <p:cNvSpPr>
              <a:spLocks/>
            </p:cNvSpPr>
            <p:nvPr/>
          </p:nvSpPr>
          <p:spPr bwMode="auto">
            <a:xfrm>
              <a:off x="6057181" y="1442050"/>
              <a:ext cx="346249" cy="353943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 smtClean="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***</a:t>
              </a:r>
              <a:endParaRPr lang="en-US" sz="1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12" name="Rectangle 4"/>
            <p:cNvSpPr>
              <a:spLocks/>
            </p:cNvSpPr>
            <p:nvPr/>
          </p:nvSpPr>
          <p:spPr bwMode="auto">
            <a:xfrm>
              <a:off x="4668328" y="2943046"/>
              <a:ext cx="346249" cy="353943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 smtClean="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***</a:t>
              </a:r>
              <a:endParaRPr lang="en-US" sz="1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042150" y="6119602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22251" y="0"/>
            <a:ext cx="8757848" cy="862395"/>
          </a:xfrm>
        </p:spPr>
        <p:txBody>
          <a:bodyPr/>
          <a:lstStyle/>
          <a:p>
            <a:r>
              <a:rPr lang="en-US" dirty="0" smtClean="0"/>
              <a:t>This is a normal section. This is an artery as evident by the thick muscular wall. </a:t>
            </a:r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1138687" y="947825"/>
            <a:ext cx="6960081" cy="5220061"/>
            <a:chOff x="396815" y="965078"/>
            <a:chExt cx="6960081" cy="5220061"/>
          </a:xfrm>
        </p:grpSpPr>
        <p:pic>
          <p:nvPicPr>
            <p:cNvPr id="5122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6815" y="965078"/>
              <a:ext cx="6960081" cy="5220061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sp>
          <p:nvSpPr>
            <p:cNvPr id="5125" name="Rectangle 4"/>
            <p:cNvSpPr>
              <a:spLocks/>
            </p:cNvSpPr>
            <p:nvPr/>
          </p:nvSpPr>
          <p:spPr bwMode="auto">
            <a:xfrm>
              <a:off x="3506637" y="1695091"/>
              <a:ext cx="2526333" cy="353943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 smtClean="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Media  - muscular wall</a:t>
              </a:r>
              <a:endParaRPr lang="en-US" sz="1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9" name="Rectangle 4"/>
            <p:cNvSpPr>
              <a:spLocks/>
            </p:cNvSpPr>
            <p:nvPr/>
          </p:nvSpPr>
          <p:spPr bwMode="auto">
            <a:xfrm>
              <a:off x="6057181" y="1442050"/>
              <a:ext cx="1192634" cy="353943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 smtClean="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Adventitia</a:t>
              </a:r>
              <a:endParaRPr lang="en-US" sz="1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12" name="Rectangle 4"/>
            <p:cNvSpPr>
              <a:spLocks/>
            </p:cNvSpPr>
            <p:nvPr/>
          </p:nvSpPr>
          <p:spPr bwMode="auto">
            <a:xfrm>
              <a:off x="4668328" y="2943046"/>
              <a:ext cx="756617" cy="353943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800" dirty="0" err="1" smtClean="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Intima</a:t>
              </a:r>
              <a:endParaRPr lang="en-US" sz="1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42150" y="6119602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036" y="961845"/>
            <a:ext cx="7332453" cy="549934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22251" y="0"/>
            <a:ext cx="8691562" cy="862395"/>
          </a:xfrm>
        </p:spPr>
        <p:txBody>
          <a:bodyPr/>
          <a:lstStyle/>
          <a:p>
            <a:r>
              <a:rPr lang="en-US" dirty="0" smtClean="0"/>
              <a:t>This is another section on the slide.  What vessel layer are we in and what do you see?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42150" y="6119602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751" y="944592"/>
            <a:ext cx="7220309" cy="541523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6147" name="Line 2"/>
          <p:cNvSpPr>
            <a:spLocks noChangeShapeType="1"/>
          </p:cNvSpPr>
          <p:nvPr/>
        </p:nvSpPr>
        <p:spPr bwMode="auto">
          <a:xfrm>
            <a:off x="1305465" y="233057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2225616" y="1682151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6032739" y="1949569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6945702" y="291860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5467709" y="385457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22251" y="0"/>
            <a:ext cx="8691562" cy="862395"/>
          </a:xfrm>
        </p:spPr>
        <p:txBody>
          <a:bodyPr/>
          <a:lstStyle/>
          <a:p>
            <a:r>
              <a:rPr lang="en-US" dirty="0" smtClean="0"/>
              <a:t>There is inflammation in the </a:t>
            </a:r>
            <a:r>
              <a:rPr lang="en-US" dirty="0" err="1" smtClean="0"/>
              <a:t>vasa</a:t>
            </a:r>
            <a:r>
              <a:rPr lang="en-US" dirty="0" smtClean="0"/>
              <a:t> </a:t>
            </a:r>
            <a:r>
              <a:rPr lang="en-US" dirty="0" err="1" smtClean="0"/>
              <a:t>vasorum</a:t>
            </a:r>
            <a:r>
              <a:rPr lang="en-US" dirty="0" smtClean="0"/>
              <a:t>, branches of the temporal artery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042150" y="6119602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773" y="907210"/>
            <a:ext cx="7418716" cy="556403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22251" y="0"/>
            <a:ext cx="8757848" cy="862395"/>
          </a:xfrm>
        </p:spPr>
        <p:txBody>
          <a:bodyPr/>
          <a:lstStyle/>
          <a:p>
            <a:r>
              <a:rPr lang="en-US" dirty="0" smtClean="0"/>
              <a:t>This is another section. What do you see?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42150" y="6119602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071" y="941717"/>
            <a:ext cx="7168551" cy="53764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7171" name="Line 2"/>
          <p:cNvSpPr>
            <a:spLocks noChangeShapeType="1"/>
          </p:cNvSpPr>
          <p:nvPr/>
        </p:nvSpPr>
        <p:spPr bwMode="auto">
          <a:xfrm>
            <a:off x="7210244" y="2402457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3029309" y="336717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22251" y="0"/>
            <a:ext cx="8757848" cy="862395"/>
          </a:xfrm>
        </p:spPr>
        <p:txBody>
          <a:bodyPr/>
          <a:lstStyle/>
          <a:p>
            <a:r>
              <a:rPr lang="en-US" dirty="0" smtClean="0"/>
              <a:t>This section shows significant inflammation around and infiltrating the vessel wall.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42150" y="6119602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916" y="927339"/>
            <a:ext cx="7332453" cy="549934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22251" y="0"/>
            <a:ext cx="8757848" cy="862395"/>
          </a:xfrm>
        </p:spPr>
        <p:txBody>
          <a:bodyPr/>
          <a:lstStyle/>
          <a:p>
            <a:r>
              <a:rPr lang="en-US" dirty="0" smtClean="0"/>
              <a:t>Higher magnification shows inflammatory cells in the adventitia and infiltrating the media.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42150" y="6119602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686" y="992037"/>
            <a:ext cx="7237562" cy="542817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22251" y="0"/>
            <a:ext cx="8757848" cy="862395"/>
          </a:xfrm>
        </p:spPr>
        <p:txBody>
          <a:bodyPr/>
          <a:lstStyle/>
          <a:p>
            <a:r>
              <a:rPr lang="en-US" dirty="0" smtClean="0"/>
              <a:t>This is another section where severe inflammation can be appreciated even at low power.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42150" y="6119602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421" y="1000664"/>
            <a:ext cx="7073661" cy="554678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2395"/>
          </a:xfrm>
        </p:spPr>
        <p:txBody>
          <a:bodyPr/>
          <a:lstStyle/>
          <a:p>
            <a:r>
              <a:rPr lang="en-US" sz="1800" dirty="0" smtClean="0"/>
              <a:t>Higher magnification shows inflammatory cell infiltration  with disruption of the internal elastic lamina, the structure which separates the </a:t>
            </a:r>
            <a:r>
              <a:rPr lang="en-US" sz="1800" dirty="0" err="1" smtClean="0"/>
              <a:t>intima</a:t>
            </a:r>
            <a:r>
              <a:rPr lang="en-US" sz="1800" dirty="0" smtClean="0"/>
              <a:t> from the media.</a:t>
            </a:r>
            <a:endParaRPr lang="en-US" sz="1800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864743" y="1667774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92701" y="1552754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Internal elastic lamina, note the squiggly pink line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42150" y="6119602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 cstate="print"/>
          <a:srcRect l="4978" t="6589" r="8199" b="7613"/>
          <a:stretch>
            <a:fillRect/>
          </a:stretch>
        </p:blipFill>
        <p:spPr bwMode="auto">
          <a:xfrm>
            <a:off x="1690776" y="905773"/>
            <a:ext cx="5443269" cy="53790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2251" y="0"/>
            <a:ext cx="8757848" cy="862395"/>
          </a:xfrm>
        </p:spPr>
        <p:txBody>
          <a:bodyPr/>
          <a:lstStyle/>
          <a:p>
            <a:r>
              <a:rPr lang="en-US" dirty="0" smtClean="0"/>
              <a:t>Another section shows loss of vessel integrity.  No </a:t>
            </a:r>
            <a:r>
              <a:rPr lang="en-US" dirty="0" err="1" smtClean="0"/>
              <a:t>granulomas</a:t>
            </a:r>
            <a:r>
              <a:rPr lang="en-US" dirty="0" smtClean="0"/>
              <a:t> or giant cells were identified.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 bwMode="auto">
          <a:xfrm>
            <a:off x="225425" y="1144588"/>
            <a:ext cx="8689975" cy="4797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Patient complains of fluctuating fevers for the last 3 weeks.</a:t>
            </a:r>
          </a:p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He has </a:t>
            </a:r>
            <a:r>
              <a:rPr lang="en-US" dirty="0" err="1" smtClean="0"/>
              <a:t>diplopia</a:t>
            </a:r>
            <a:r>
              <a:rPr lang="en-US" dirty="0" smtClean="0"/>
              <a:t> due to CN IV palsy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but no 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surgical or family history.</a:t>
            </a:r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222250" y="0"/>
            <a:ext cx="8691563" cy="862013"/>
          </a:xfrm>
          <a:noFill/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Clinical history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D0DC3B7-8EA9-463E-B460-E99F32408F3D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2" name="Rectangle 1"/>
          <p:cNvSpPr/>
          <p:nvPr/>
        </p:nvSpPr>
        <p:spPr>
          <a:xfrm>
            <a:off x="7042150" y="6102350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Final diagnosis</a:t>
            </a:r>
            <a:endParaRPr lang="en-US" dirty="0" smtClean="0">
              <a:latin typeface="Arial" charset="0"/>
              <a:sym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4800" indent="-304800" eaLnBrk="1" hangingPunct="1">
              <a:spcBef>
                <a:spcPct val="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ARTERY, LEFT TEMPORAL, BIOPSY:</a:t>
            </a:r>
          </a:p>
          <a:p>
            <a:pPr marL="304800" indent="-304800"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     POSITIVE FOR ARTERITIS.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042150" y="6119602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is the treatment?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6E36A-BE6A-4C9D-9509-E43C7A7A342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42150" y="6119602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is the treatment?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27" y="1041117"/>
            <a:ext cx="8771197" cy="4919736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Glucocorticoids, even prior to confirmatory biopsy. This is key to preventing anterior ischemic optic neuropathy (otherwise known as permanent visual loss).  Preferably, biopsy should be perform soon after </a:t>
            </a:r>
            <a:r>
              <a:rPr lang="en-US" smtClean="0">
                <a:latin typeface="Arial" pitchFamily="34" charset="0"/>
                <a:cs typeface="Arial" pitchFamily="34" charset="0"/>
              </a:rPr>
              <a:t>administration.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6E36A-BE6A-4C9D-9509-E43C7A7A342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42150" y="6119602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Discussion – Take home points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16E36A-BE6A-4C9D-9509-E43C7A7A342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407" y="1006611"/>
            <a:ext cx="8689518" cy="5851389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Giant cell arteritis (GCA) is a </a:t>
            </a:r>
            <a:r>
              <a:rPr lang="en-US" sz="1600" b="1" dirty="0" smtClean="0"/>
              <a:t>large vessel</a:t>
            </a:r>
            <a:r>
              <a:rPr lang="en-US" sz="1600" dirty="0" smtClean="0"/>
              <a:t> vasculitis (aorta and primary branches with a predilection for </a:t>
            </a:r>
            <a:r>
              <a:rPr lang="en-US" sz="1600" dirty="0" err="1" smtClean="0"/>
              <a:t>extracranial</a:t>
            </a:r>
            <a:r>
              <a:rPr lang="en-US" sz="1600" dirty="0" smtClean="0"/>
              <a:t> arteries)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Pathologically, giant cells may not be present and </a:t>
            </a:r>
            <a:r>
              <a:rPr lang="en-US" sz="1600" b="1" dirty="0" smtClean="0"/>
              <a:t>skip lesions </a:t>
            </a:r>
            <a:r>
              <a:rPr lang="en-US" sz="1600" dirty="0" smtClean="0"/>
              <a:t>can occur. Therefore, evaluate multiple levels and evaluate the vasa vasorum (branches of the temporal artery) for evidence of inflammatory cells.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Mean age 70; </a:t>
            </a:r>
            <a:r>
              <a:rPr lang="en-US" sz="1600" dirty="0" err="1" smtClean="0"/>
              <a:t>female:male</a:t>
            </a:r>
            <a:r>
              <a:rPr lang="en-US" sz="1600" dirty="0" smtClean="0"/>
              <a:t> 2:1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SIGNS AND SYMPTOMS</a:t>
            </a:r>
            <a:r>
              <a:rPr lang="en-US" sz="1600" dirty="0" smtClean="0"/>
              <a:t>:  new-onset headache, fever, visual symptoms (blindness,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amaurosis</a:t>
            </a:r>
            <a:r>
              <a:rPr lang="en-US" sz="1600" dirty="0" smtClean="0"/>
              <a:t> fugax, diplopia</a:t>
            </a:r>
            <a:r>
              <a:rPr lang="en-US" sz="1600" dirty="0" smtClean="0"/>
              <a:t>), </a:t>
            </a:r>
            <a:r>
              <a:rPr lang="en-US" sz="1600" dirty="0" smtClean="0"/>
              <a:t>TA/scalp tenderness, jaw claudication, weight loss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LABS</a:t>
            </a:r>
            <a:r>
              <a:rPr lang="en-US" sz="1600" dirty="0" smtClean="0"/>
              <a:t>:  elevated ESR/CRP but also anemia, hypoalbuminemia, transaminitis. SIADH Is associated with GCA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40% with GCA have polymyalgia rheumatica (PMR) but only 10% with PMR have GCA on temporal artery biopsy. It’s a spectrum.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American College of Rheumatology criteria</a:t>
            </a:r>
            <a:r>
              <a:rPr lang="en-US" sz="1600" dirty="0" smtClean="0"/>
              <a:t> for diagnosis:  3 out of the following 5</a:t>
            </a:r>
          </a:p>
          <a:p>
            <a:pPr lvl="2"/>
            <a:r>
              <a:rPr lang="en-US" sz="1600" dirty="0" smtClean="0"/>
              <a:t>Age </a:t>
            </a:r>
            <a:r>
              <a:rPr lang="en-US" sz="1600" u="sng" dirty="0" smtClean="0"/>
              <a:t>&gt;</a:t>
            </a:r>
            <a:r>
              <a:rPr lang="en-US" sz="1600" dirty="0" smtClean="0"/>
              <a:t> 50</a:t>
            </a:r>
          </a:p>
          <a:p>
            <a:pPr lvl="2"/>
            <a:r>
              <a:rPr lang="en-US" sz="1600" dirty="0" smtClean="0"/>
              <a:t>New headache</a:t>
            </a:r>
          </a:p>
          <a:p>
            <a:pPr lvl="2"/>
            <a:r>
              <a:rPr lang="en-US" sz="1600" dirty="0" smtClean="0"/>
              <a:t>Temporal artery abnormality</a:t>
            </a:r>
          </a:p>
          <a:p>
            <a:pPr lvl="2"/>
            <a:r>
              <a:rPr lang="en-US" sz="1600" dirty="0" err="1" smtClean="0"/>
              <a:t>ESR</a:t>
            </a:r>
            <a:r>
              <a:rPr lang="en-US" sz="1600" dirty="0" smtClean="0"/>
              <a:t> </a:t>
            </a:r>
            <a:r>
              <a:rPr lang="en-US" sz="1600" u="sng" dirty="0" smtClean="0"/>
              <a:t>&gt;</a:t>
            </a:r>
            <a:r>
              <a:rPr lang="en-US" sz="1600" dirty="0" smtClean="0"/>
              <a:t> 50</a:t>
            </a:r>
          </a:p>
          <a:p>
            <a:pPr lvl="2"/>
            <a:r>
              <a:rPr lang="en-US" sz="1600" dirty="0" smtClean="0"/>
              <a:t>Abnormal temporal artery biopsy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2150" y="6119602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>
          <a:xfrm>
            <a:off x="222250" y="0"/>
            <a:ext cx="8691563" cy="862013"/>
          </a:xfrm>
          <a:noFill/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What is the differential diagnosis for fever of unknown origin (FUO)?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BC7AC2-B388-4B5F-A82E-0671526D8C62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2" name="Rectangle 1"/>
          <p:cNvSpPr/>
          <p:nvPr/>
        </p:nvSpPr>
        <p:spPr>
          <a:xfrm>
            <a:off x="7042150" y="6102350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>
          <a:xfrm>
            <a:off x="222250" y="0"/>
            <a:ext cx="8691563" cy="862013"/>
          </a:xfrm>
          <a:noFill/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What is the differential diagnosis for fever of unknown origin (FUO)?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BC7AC2-B388-4B5F-A82E-0671526D8C62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2" name="Rectangle 1"/>
          <p:cNvSpPr/>
          <p:nvPr/>
        </p:nvSpPr>
        <p:spPr>
          <a:xfrm>
            <a:off x="7042150" y="6102350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1" y="948906"/>
            <a:ext cx="8151962" cy="5132717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 bwMode="auto">
          <a:xfrm>
            <a:off x="225425" y="1144588"/>
            <a:ext cx="8689975" cy="4797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Patient has myalgias, joint pain, headache and jaw claudication.</a:t>
            </a:r>
          </a:p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Scalp was tender to palpation.</a:t>
            </a:r>
          </a:p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Imaging was negative for mass lesions.</a:t>
            </a:r>
          </a:p>
          <a:p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Serologies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and cultures were negative.</a:t>
            </a:r>
          </a:p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Prophylactic antibiotics were initiated without significant improvement.</a:t>
            </a:r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230876" y="0"/>
            <a:ext cx="8691563" cy="862013"/>
          </a:xfrm>
          <a:noFill/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Additional history and workup results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D0DC3B7-8EA9-463E-B460-E99F32408F3D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2" name="Rectangle 1"/>
          <p:cNvSpPr/>
          <p:nvPr/>
        </p:nvSpPr>
        <p:spPr>
          <a:xfrm>
            <a:off x="7042150" y="6102350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1"/>
          </p:nvPr>
        </p:nvSpPr>
        <p:spPr bwMode="auto">
          <a:xfrm>
            <a:off x="225425" y="1144588"/>
            <a:ext cx="8689975" cy="4797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A temporal artery biopsy was ordered with a suspicion for an inflammatory disorder.</a:t>
            </a:r>
          </a:p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The biopsy specimen was sent to pathology for evaluation.</a:t>
            </a:r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230876" y="0"/>
            <a:ext cx="8691563" cy="862013"/>
          </a:xfrm>
          <a:noFill/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What did the clinician do next and why?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D0DC3B7-8EA9-463E-B460-E99F32408F3D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2" name="Rectangle 1"/>
          <p:cNvSpPr/>
          <p:nvPr/>
        </p:nvSpPr>
        <p:spPr>
          <a:xfrm>
            <a:off x="7042150" y="6102350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42150" y="6102350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267420" y="0"/>
            <a:ext cx="8566030" cy="845389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Gross description:</a:t>
            </a:r>
            <a:br>
              <a:rPr lang="en-US" dirty="0" smtClean="0">
                <a:latin typeface="Arial" charset="0"/>
                <a:cs typeface="Arial" charset="0"/>
                <a:sym typeface="Arial" charset="0"/>
              </a:rPr>
            </a:b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5 x 0.2 cm tissue labeled “left temporal artery”</a:t>
            </a:r>
            <a:endParaRPr lang="en-US" dirty="0" smtClean="0">
              <a:latin typeface="Arial" charset="0"/>
              <a:sym typeface="Arial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22" y="915856"/>
            <a:ext cx="7746521" cy="531495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pic>
      <p:sp>
        <p:nvSpPr>
          <p:cNvPr id="4100" name="Rectangle 3"/>
          <p:cNvSpPr>
            <a:spLocks/>
          </p:cNvSpPr>
          <p:nvPr/>
        </p:nvSpPr>
        <p:spPr bwMode="auto">
          <a:xfrm>
            <a:off x="2853349" y="3506657"/>
            <a:ext cx="3650922" cy="32347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Serial sections of the entire vessel</a:t>
            </a:r>
            <a:endParaRPr lang="en-US" sz="1600" dirty="0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 to evaluate the entire length of the vessels?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50B27-8AE7-4A45-A13F-9D70D7D10ED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7042150" y="6102350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Inflammatory lesions show patchy distribution hence, you need to evaluate for skip lesions.</a:t>
            </a:r>
          </a:p>
          <a:p>
            <a:endParaRPr lang="en-US" dirty="0" smtClean="0"/>
          </a:p>
          <a:p>
            <a:r>
              <a:rPr lang="en-US" dirty="0" smtClean="0"/>
              <a:t>Skip lesions are just that, non contiguous lesions along the length of the vessels.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 to evaluate the entire length of the vessels?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50B27-8AE7-4A45-A13F-9D70D7D10ED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7042150" y="6102350"/>
            <a:ext cx="1862138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UPMC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235A"/>
      </a:accent1>
      <a:accent2>
        <a:srgbClr val="3E73BE"/>
      </a:accent2>
      <a:accent3>
        <a:srgbClr val="661400"/>
      </a:accent3>
      <a:accent4>
        <a:srgbClr val="A94300"/>
      </a:accent4>
      <a:accent5>
        <a:srgbClr val="D28E00"/>
      </a:accent5>
      <a:accent6>
        <a:srgbClr val="505500"/>
      </a:accent6>
      <a:hlink>
        <a:srgbClr val="7D6C69"/>
      </a:hlink>
      <a:folHlink>
        <a:srgbClr val="99CC00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 Document" ma:contentTypeID="0x010100C20E1767218EB34A96D96C85997C1F6F0400E467419ABAD0BB498E7A887CBC7853E2" ma:contentTypeVersion="3" ma:contentTypeDescription="Create a new document." ma:contentTypeScope="" ma:versionID="bd5a5cb610c39e6350d984b8b2f35152">
  <xsd:schema xmlns:xsd="http://www.w3.org/2001/XMLSchema" xmlns:xs="http://www.w3.org/2001/XMLSchema" xmlns:p="http://schemas.microsoft.com/office/2006/metadata/properties" xmlns:ns1="http://schemas.microsoft.com/sharepoint/v3" xmlns:ns2="425cce39-fc9a-412f-b041-e8a3e85fd055" targetNamespace="http://schemas.microsoft.com/office/2006/metadata/properties" ma:root="true" ma:fieldsID="8d362af3c994f8f893d5b0a0ec414492" ns1:_="" ns2:_="">
    <xsd:import namespace="http://schemas.microsoft.com/sharepoint/v3"/>
    <xsd:import namespace="425cce39-fc9a-412f-b041-e8a3e85fd055"/>
    <xsd:element name="properties">
      <xsd:complexType>
        <xsd:sequence>
          <xsd:element name="documentManagement">
            <xsd:complexType>
              <xsd:all>
                <xsd:element ref="ns2:FacilityTaxHTField0" minOccurs="0"/>
                <xsd:element ref="ns2:GatewayTaxHTField0" minOccurs="0"/>
                <xsd:element ref="ns2:UPMC_x0020_DepartmentTaxHTField0" minOccurs="0"/>
                <xsd:element ref="ns2:Weight"/>
                <xsd:element ref="ns2:Template_x0020_TypeTaxHTField0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7" nillable="true" ma:displayName="Scheduling Start Date" ma:internalName="PublishingStartDate">
      <xsd:simpleType>
        <xsd:restriction base="dms:Unknown"/>
      </xsd:simpleType>
    </xsd:element>
    <xsd:element name="PublishingExpirationDate" ma:index="18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cce39-fc9a-412f-b041-e8a3e85fd055" elementFormDefault="qualified">
    <xsd:import namespace="http://schemas.microsoft.com/office/2006/documentManagement/types"/>
    <xsd:import namespace="http://schemas.microsoft.com/office/infopath/2007/PartnerControls"/>
    <xsd:element name="FacilityTaxHTField0" ma:index="8" nillable="true" ma:taxonomy="true" ma:internalName="FacilityTaxHTField0" ma:taxonomyFieldName="Facility" ma:displayName="Facility" ma:fieldId="{8eacca07-f0ae-4405-9959-9e98417bffe8}" ma:taxonomyMulti="true" ma:sspId="9896d5b5-4a3f-4a7f-b09a-8df82b715671" ma:termSetId="d1528b56-5766-4b12-9d89-b37e77ea807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tewayTaxHTField0" ma:index="10" nillable="true" ma:taxonomy="true" ma:internalName="GatewayTaxHTField0" ma:taxonomyFieldName="Gateway" ma:displayName="Gateway" ma:fieldId="{3b3f59b5-a1df-4729-9add-dd86f3637a4c}" ma:taxonomyMulti="true" ma:sspId="9896d5b5-4a3f-4a7f-b09a-8df82b715671" ma:termSetId="48935a26-4dc4-4513-a7a2-ceee1912b2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PMC_x0020_DepartmentTaxHTField0" ma:index="12" nillable="true" ma:taxonomy="true" ma:internalName="UPMC_x0020_DepartmentTaxHTField0" ma:taxonomyFieldName="UPMC_x0020_Department" ma:displayName="Department" ma:fieldId="{675a0c6b-a88c-4d1b-af30-880f602acbd9}" ma:taxonomyMulti="true" ma:sspId="9896d5b5-4a3f-4a7f-b09a-8df82b715671" ma:termSetId="54a634e8-8f38-4748-894a-e26845d7a3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eight" ma:index="14" ma:displayName="Weight" ma:decimals="0" ma:default="1" ma:description="The higher the weight, the higher the item will be displayed in lists." ma:internalName="Weight" ma:percentage="FALSE">
      <xsd:simpleType>
        <xsd:restriction base="dms:Number">
          <xsd:maxInclusive value="5"/>
          <xsd:minInclusive value="1"/>
        </xsd:restriction>
      </xsd:simpleType>
    </xsd:element>
    <xsd:element name="Template_x0020_TypeTaxHTField0" ma:index="15" ma:taxonomy="true" ma:internalName="Template_x0020_TypeTaxHTField0" ma:taxonomyFieldName="Template_x0020_Type" ma:displayName="Template Type" ma:fieldId="{b1cac134-817d-4680-8de8-f3405c741a1e}" ma:sspId="9896d5b5-4a3f-4a7f-b09a-8df82b715671" ma:termSetId="a412f835-4d75-4374-a61b-dbd0e54934c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Weight xmlns="425cce39-fc9a-412f-b041-e8a3e85fd055">1</Weight>
    <UPMC_x0020_DepartmentTaxHTField0 xmlns="425cce39-fc9a-412f-b041-e8a3e85fd055">Communications and Marketing|0499690b-e96c-4388-8b9d-f935931774b1</UPMC_x0020_DepartmentTaxHTField0>
    <GatewayTaxHTField0 xmlns="425cce39-fc9a-412f-b041-e8a3e85fd055" xsi:nil="true"/>
    <PublishingExpirationDate xmlns="http://schemas.microsoft.com/sharepoint/v3" xsi:nil="true"/>
    <Template_x0020_TypeTaxHTField0 xmlns="425cce39-fc9a-412f-b041-e8a3e85fd055">PowerPoint|53014d65-2a80-4bb9-a8d0-3481f0cda7bc</Template_x0020_TypeTaxHTField0>
    <PublishingStartDate xmlns="http://schemas.microsoft.com/sharepoint/v3" xsi:nil="true"/>
    <FacilityTaxHTField0 xmlns="425cce39-fc9a-412f-b041-e8a3e85fd055" xsi:nil="true"/>
  </documentManagement>
</p:properties>
</file>

<file path=customXml/itemProps1.xml><?xml version="1.0" encoding="utf-8"?>
<ds:datastoreItem xmlns:ds="http://schemas.openxmlformats.org/officeDocument/2006/customXml" ds:itemID="{2353146A-E811-4950-A3FC-06CA6387B29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EB6792E-FFBF-48D2-9613-E97BFA6EE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5cce39-fc9a-412f-b041-e8a3e85fd0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0CAEDD-B155-472B-97E3-DBE024C7543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6C6F40E-67E7-4073-8B16-A1DE36A7DCC3}">
  <ds:schemaRefs>
    <ds:schemaRef ds:uri="http://schemas.microsoft.com/office/2006/metadata/properties"/>
    <ds:schemaRef ds:uri="425cce39-fc9a-412f-b041-e8a3e85fd055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631</Words>
  <Application>Microsoft Office PowerPoint</Application>
  <PresentationFormat>On-screen Show (4:3)</PresentationFormat>
  <Paragraphs>74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72-year-old male with fever of unknown origin</vt:lpstr>
      <vt:lpstr>Clinical history</vt:lpstr>
      <vt:lpstr>What is the differential diagnosis for fever of unknown origin (FUO)?</vt:lpstr>
      <vt:lpstr>What is the differential diagnosis for fever of unknown origin (FUO)?</vt:lpstr>
      <vt:lpstr>Additional history and workup results</vt:lpstr>
      <vt:lpstr>What did the clinician do next and why?</vt:lpstr>
      <vt:lpstr>Gross description: 5 x 0.2 cm tissue labeled “left temporal artery”</vt:lpstr>
      <vt:lpstr>Why is it important to evaluate the entire length of the vessels?</vt:lpstr>
      <vt:lpstr>Why is it important to evaluate the entire length of the vessels?</vt:lpstr>
      <vt:lpstr>This is one section on the slide.  Name the histologic layers indicated by ***. What is your interpretation?</vt:lpstr>
      <vt:lpstr>This is a normal section. This is an artery as evident by the thick muscular wall. </vt:lpstr>
      <vt:lpstr>This is another section on the slide.  What vessel layer are we in and what do you see?</vt:lpstr>
      <vt:lpstr>There is inflammation in the vasa vasorum, branches of the temporal artery</vt:lpstr>
      <vt:lpstr>This is another section. What do you see?</vt:lpstr>
      <vt:lpstr>This section shows significant inflammation around and infiltrating the vessel wall.</vt:lpstr>
      <vt:lpstr>Higher magnification shows inflammatory cells in the adventitia and infiltrating the media.</vt:lpstr>
      <vt:lpstr>This is another section where severe inflammation can be appreciated even at low power.</vt:lpstr>
      <vt:lpstr>Higher magnification shows inflammatory cell infiltration  with disruption of the internal elastic lamina, the structure which separates the intima from the media.</vt:lpstr>
      <vt:lpstr>Another section shows loss of vessel integrity.  No granulomas or giant cells were identified.</vt:lpstr>
      <vt:lpstr>Final diagnosis</vt:lpstr>
      <vt:lpstr>What is the treatment?</vt:lpstr>
      <vt:lpstr>What is the treatment?</vt:lpstr>
      <vt:lpstr>Discussion – Take home points</vt:lpstr>
    </vt:vector>
  </TitlesOfParts>
  <Company>UPMC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UPMC PowerPoint</dc:title>
  <dc:creator>munnellkw</dc:creator>
  <cp:lastModifiedBy>nguyenl</cp:lastModifiedBy>
  <cp:revision>170</cp:revision>
  <cp:lastPrinted>2010-10-06T15:06:27Z</cp:lastPrinted>
  <dcterms:created xsi:type="dcterms:W3CDTF">2010-10-11T14:46:55Z</dcterms:created>
  <dcterms:modified xsi:type="dcterms:W3CDTF">2013-11-14T21:11:49Z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acility">
    <vt:lpwstr/>
  </property>
  <property fmtid="{D5CDD505-2E9C-101B-9397-08002B2CF9AE}" pid="3" name="Template Type">
    <vt:lpwstr>109;#PowerPoint|53014d65-2a80-4bb9-a8d0-3481f0cda7bc</vt:lpwstr>
  </property>
  <property fmtid="{D5CDD505-2E9C-101B-9397-08002B2CF9AE}" pid="4" name="UPMC Department">
    <vt:lpwstr>25;#Communications and Marketing|0499690b-e96c-4388-8b9d-f935931774b1</vt:lpwstr>
  </property>
  <property fmtid="{D5CDD505-2E9C-101B-9397-08002B2CF9AE}" pid="5" name="ContentTypeId">
    <vt:lpwstr>0x010100C20E1767218EB34A96D96C85997C1F6F0400E467419ABAD0BB498E7A887CBC7853E2</vt:lpwstr>
  </property>
  <property fmtid="{D5CDD505-2E9C-101B-9397-08002B2CF9AE}" pid="6" name="Gateway">
    <vt:lpwstr/>
  </property>
  <property fmtid="{D5CDD505-2E9C-101B-9397-08002B2CF9AE}" pid="7" name="TaxCatchAll">
    <vt:lpwstr>109;#PowerPoint|53014d65-2a80-4bb9-a8d0-3481f0cda7bc;#25;#Communications and Marketing|0499690b-e96c-4388-8b9d-f935931774b1</vt:lpwstr>
  </property>
  <property fmtid="{D5CDD505-2E9C-101B-9397-08002B2CF9AE}" pid="8" name="xd_Signature">
    <vt:lpwstr/>
  </property>
  <property fmtid="{D5CDD505-2E9C-101B-9397-08002B2CF9AE}" pid="9" name="Guide Type">
    <vt:lpwstr/>
  </property>
  <property fmtid="{D5CDD505-2E9C-101B-9397-08002B2CF9AE}" pid="10" name="Guide TypeTaxHTField0">
    <vt:lpwstr/>
  </property>
  <property fmtid="{D5CDD505-2E9C-101B-9397-08002B2CF9AE}" pid="11" name="display_urn:schemas-microsoft-com:office:office#Editor">
    <vt:lpwstr>System Account</vt:lpwstr>
  </property>
  <property fmtid="{D5CDD505-2E9C-101B-9397-08002B2CF9AE}" pid="12" name="Order">
    <vt:lpwstr>2400.00000000000</vt:lpwstr>
  </property>
  <property fmtid="{D5CDD505-2E9C-101B-9397-08002B2CF9AE}" pid="13" name="xd_ProgID">
    <vt:lpwstr/>
  </property>
  <property fmtid="{D5CDD505-2E9C-101B-9397-08002B2CF9AE}" pid="14" name="display_urn:schemas-microsoft-com:office:office#Author">
    <vt:lpwstr>System Account</vt:lpwstr>
  </property>
  <property fmtid="{D5CDD505-2E9C-101B-9397-08002B2CF9AE}" pid="15" name="TemplateUrl">
    <vt:lpwstr/>
  </property>
  <property fmtid="{D5CDD505-2E9C-101B-9397-08002B2CF9AE}" pid="16" name="Manual TypeTaxHTField0">
    <vt:lpwstr/>
  </property>
  <property fmtid="{D5CDD505-2E9C-101B-9397-08002B2CF9AE}" pid="17" name="Manual Type">
    <vt:lpwstr/>
  </property>
  <property fmtid="{D5CDD505-2E9C-101B-9397-08002B2CF9AE}" pid="18" name="Form TypeTaxHTField0">
    <vt:lpwstr/>
  </property>
  <property fmtid="{D5CDD505-2E9C-101B-9397-08002B2CF9AE}" pid="19" name="Form Type">
    <vt:lpwstr/>
  </property>
  <property fmtid="{D5CDD505-2E9C-101B-9397-08002B2CF9AE}" pid="20" name="_SourceUrl">
    <vt:lpwstr/>
  </property>
</Properties>
</file>