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34.xml" ContentType="application/vnd.openxmlformats-officedocument.presentationml.slid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jpeg" ContentType="image/jpeg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docProps/app.xml" ContentType="application/vnd.openxmlformats-officedocument.extended-properties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2.xml" ContentType="application/vnd.openxmlformats-officedocument.presentationml.slide+xml"/>
  <Override PartName="/ppt/theme/theme3.xml" ContentType="application/vnd.openxmlformats-officedocument.theme+xml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16.xml" ContentType="application/vnd.openxmlformats-officedocument.presentationml.slide+xml"/>
  <Override PartName="/ppt/slideLayouts/slideLayout13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theme/theme4.xml" ContentType="application/vnd.openxmlformats-officedocument.them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Default Extension="tiff" ContentType="image/tiff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  <p:sldMasterId id="2147483660" r:id="rId2"/>
    <p:sldMasterId id="2147483662" r:id="rId3"/>
  </p:sldMasterIdLst>
  <p:notesMasterIdLst>
    <p:notesMasterId r:id="rId40"/>
  </p:notesMasterIdLst>
  <p:sldIdLst>
    <p:sldId id="303" r:id="rId4"/>
    <p:sldId id="278" r:id="rId5"/>
    <p:sldId id="280" r:id="rId6"/>
    <p:sldId id="283" r:id="rId7"/>
    <p:sldId id="256" r:id="rId8"/>
    <p:sldId id="275" r:id="rId9"/>
    <p:sldId id="279" r:id="rId10"/>
    <p:sldId id="284" r:id="rId11"/>
    <p:sldId id="263" r:id="rId12"/>
    <p:sldId id="261" r:id="rId13"/>
    <p:sldId id="258" r:id="rId14"/>
    <p:sldId id="302" r:id="rId15"/>
    <p:sldId id="301" r:id="rId16"/>
    <p:sldId id="259" r:id="rId17"/>
    <p:sldId id="264" r:id="rId18"/>
    <p:sldId id="257" r:id="rId19"/>
    <p:sldId id="290" r:id="rId20"/>
    <p:sldId id="292" r:id="rId21"/>
    <p:sldId id="281" r:id="rId22"/>
    <p:sldId id="295" r:id="rId23"/>
    <p:sldId id="297" r:id="rId24"/>
    <p:sldId id="260" r:id="rId25"/>
    <p:sldId id="268" r:id="rId26"/>
    <p:sldId id="265" r:id="rId27"/>
    <p:sldId id="267" r:id="rId28"/>
    <p:sldId id="298" r:id="rId29"/>
    <p:sldId id="273" r:id="rId30"/>
    <p:sldId id="300" r:id="rId31"/>
    <p:sldId id="296" r:id="rId32"/>
    <p:sldId id="271" r:id="rId33"/>
    <p:sldId id="272" r:id="rId34"/>
    <p:sldId id="276" r:id="rId35"/>
    <p:sldId id="277" r:id="rId36"/>
    <p:sldId id="287" r:id="rId37"/>
    <p:sldId id="288" r:id="rId38"/>
    <p:sldId id="304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loop="1"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xmlns:p="http://schemas.openxmlformats.org/presentationml/2006/main" xmlns:r="http://schemas.openxmlformats.org/officeDocument/2006/relationships" xmlns:a="http://schemas.openxmlformats.org/drawingml/2006/main" val="0"/>
    </p:ext>
    <p:ext uri="{D31A062A-798A-4329-ABDD-BBA856620510}">
      <p14:defaultImageDpi xmlns:p14="http://schemas.microsoft.com/office/powerpoint/2010/main" xmlns="" xmlns:p="http://schemas.openxmlformats.org/presentationml/2006/main" xmlns:r="http://schemas.openxmlformats.org/officeDocument/2006/relationships" xmlns:a="http://schemas.openxmlformats.org/drawingml/2006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3744" y="-19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16B6A4-3827-4585-9B0A-0EF00D1CE3FF}" type="datetimeFigureOut">
              <a:rPr lang="en-US" smtClean="0"/>
              <a:pPr/>
              <a:t>7/5/12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DF5142-D01D-48CD-968E-2FB40BFB8D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xmlns:p="http://schemas.openxmlformats.org/presentationml/2006/main" xmlns:r="http://schemas.openxmlformats.org/officeDocument/2006/relationships" xmlns:a="http://schemas.openxmlformats.org/drawingml/2006/main" val="1966548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VARIATION IN SIZE AND SHAPE, atrophy and hypertrophy, endomysial fibrosis, small angulated fiber, extensive inflammation</a:t>
            </a: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39B099-5F87-410C-BD55-887B9CFFD82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7CAAC3-35D4-431B-8D1E-A4254372EB54}" type="slidenum">
              <a:rPr lang="en-US"/>
              <a:pPr/>
              <a:t>13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DF5142-D01D-48CD-968E-2FB40BFB8D1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36769-858D-4128-AE5A-4FA1583DAD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F2000-66AF-49AE-AB0E-4C7D135551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36769-858D-4128-AE5A-4FA1583DAD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F2000-66AF-49AE-AB0E-4C7D135551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333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36769-858D-4128-AE5A-4FA1583DAD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F2000-66AF-49AE-AB0E-4C7D135551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333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36769-858D-4128-AE5A-4FA1583DAD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F2000-66AF-49AE-AB0E-4C7D135551A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eg"/><Relationship Id="rId3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Relationship Id="rId3" Type="http://schemas.openxmlformats.org/officeDocument/2006/relationships/image" Target="../media/image26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33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Program  Cover 2012.jpg"/>
          <p:cNvPicPr>
            <a:picLocks noChangeAspect="1"/>
          </p:cNvPicPr>
          <p:nvPr/>
        </p:nvPicPr>
        <p:blipFill>
          <a:blip r:embed="rId2" cstate="print">
            <a:lum bright="2000"/>
          </a:blip>
          <a:srcRect/>
          <a:stretch>
            <a:fillRect/>
          </a:stretch>
        </p:blipFill>
        <p:spPr bwMode="auto">
          <a:xfrm>
            <a:off x="2057400" y="0"/>
            <a:ext cx="53022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304800"/>
            <a:ext cx="7651005" cy="53245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AMERICAN ASSOCIATION OF NEUROPATHOLOGISTS</a:t>
            </a:r>
          </a:p>
          <a:p>
            <a:endParaRPr lang="en-US" sz="2400" dirty="0" smtClean="0"/>
          </a:p>
          <a:p>
            <a:r>
              <a:rPr lang="en-US" sz="2400" dirty="0" smtClean="0"/>
              <a:t>2012 MEETING; JUNE 21-24</a:t>
            </a:r>
          </a:p>
          <a:p>
            <a:endParaRPr lang="en-US" sz="2400" dirty="0" smtClean="0"/>
          </a:p>
          <a:p>
            <a:r>
              <a:rPr lang="en-US" sz="2400" dirty="0" smtClean="0"/>
              <a:t>PALMER HOUSE HOTEL; CHICAGO</a:t>
            </a:r>
          </a:p>
          <a:p>
            <a:endParaRPr lang="en-US" sz="2400" dirty="0" smtClean="0"/>
          </a:p>
          <a:p>
            <a:r>
              <a:rPr lang="en-US" sz="2400" dirty="0" smtClean="0"/>
              <a:t>DSS Case #2 </a:t>
            </a:r>
          </a:p>
          <a:p>
            <a:endParaRPr lang="en-US" sz="2400" dirty="0" smtClean="0"/>
          </a:p>
          <a:p>
            <a:r>
              <a:rPr lang="en-US" sz="2400" dirty="0" smtClean="0"/>
              <a:t>J-M BILBAO</a:t>
            </a:r>
          </a:p>
          <a:p>
            <a:r>
              <a:rPr lang="en-US" sz="2400" dirty="0" smtClean="0"/>
              <a:t>SANDRA COHEN</a:t>
            </a:r>
          </a:p>
          <a:p>
            <a:r>
              <a:rPr lang="en-US" sz="2400" dirty="0" smtClean="0"/>
              <a:t>AL-NOOR DHANANI</a:t>
            </a:r>
          </a:p>
          <a:p>
            <a:r>
              <a:rPr lang="en-US" sz="2400" dirty="0" smtClean="0"/>
              <a:t>BEVERLEY YOUNG</a:t>
            </a:r>
          </a:p>
          <a:p>
            <a:endParaRPr lang="en-US" sz="2400" dirty="0" smtClean="0"/>
          </a:p>
          <a:p>
            <a:r>
              <a:rPr lang="en-US" sz="2400" dirty="0" smtClean="0"/>
              <a:t>SUNNYBROOK HOSPITAL, UNIVERSITY OF TORONTO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52400"/>
            <a:ext cx="8313623" cy="75405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This 76-year-old woman </a:t>
            </a:r>
            <a:r>
              <a:rPr lang="en-US" dirty="0" smtClean="0"/>
              <a:t>was seen because of progressive </a:t>
            </a:r>
            <a:r>
              <a:rPr lang="en-US" dirty="0" smtClean="0">
                <a:solidFill>
                  <a:srgbClr val="FFFF00"/>
                </a:solidFill>
              </a:rPr>
              <a:t>weakness of 4 years</a:t>
            </a:r>
          </a:p>
          <a:p>
            <a:endParaRPr lang="en-US" dirty="0" smtClean="0"/>
          </a:p>
          <a:p>
            <a:r>
              <a:rPr lang="en-US" dirty="0" smtClean="0"/>
              <a:t>History of hysterectomy and hydronephrosis secondary to ureteric stenosis.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Ø family history of neurological or neuromuscular disease</a:t>
            </a:r>
            <a:r>
              <a:rPr lang="en-US" dirty="0" smtClean="0"/>
              <a:t>. Ø medications</a:t>
            </a:r>
          </a:p>
          <a:p>
            <a:endParaRPr lang="en-US" sz="1600" dirty="0" smtClean="0"/>
          </a:p>
          <a:p>
            <a:r>
              <a:rPr lang="en-US" dirty="0" smtClean="0">
                <a:solidFill>
                  <a:srgbClr val="FFFF00"/>
                </a:solidFill>
              </a:rPr>
              <a:t>Four years </a:t>
            </a:r>
            <a:r>
              <a:rPr lang="en-US" dirty="0" smtClean="0"/>
              <a:t>previously she began to experience </a:t>
            </a:r>
            <a:r>
              <a:rPr lang="en-US" dirty="0" smtClean="0">
                <a:solidFill>
                  <a:srgbClr val="FFFF00"/>
                </a:solidFill>
              </a:rPr>
              <a:t>numbness in the sole of Rt foot</a:t>
            </a:r>
          </a:p>
          <a:p>
            <a:r>
              <a:rPr lang="en-US" dirty="0" smtClean="0"/>
              <a:t>progressing to the knee, and followed by </a:t>
            </a:r>
            <a:r>
              <a:rPr lang="en-US" dirty="0" smtClean="0">
                <a:solidFill>
                  <a:srgbClr val="FFFF00"/>
                </a:solidFill>
              </a:rPr>
              <a:t>weakness in both legs</a:t>
            </a:r>
            <a:r>
              <a:rPr lang="en-US" dirty="0" smtClean="0"/>
              <a:t>. She developed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 difficulties standing and climbing stairs </a:t>
            </a:r>
            <a:r>
              <a:rPr lang="en-US" dirty="0" smtClean="0"/>
              <a:t>requiring the use of a cane, and with 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swallowing</a:t>
            </a:r>
            <a:r>
              <a:rPr lang="en-US" dirty="0" smtClean="0"/>
              <a:t> that required treatment with bougies. </a:t>
            </a:r>
          </a:p>
          <a:p>
            <a:r>
              <a:rPr lang="en-US" dirty="0" smtClean="0"/>
              <a:t>There are no complaints of bowel or bladder function.</a:t>
            </a:r>
          </a:p>
          <a:p>
            <a:endParaRPr lang="en-US" dirty="0" smtClean="0"/>
          </a:p>
          <a:p>
            <a:r>
              <a:rPr lang="en-US" dirty="0" smtClean="0"/>
              <a:t>PE: wide gait, </a:t>
            </a:r>
            <a:r>
              <a:rPr lang="en-US" dirty="0" smtClean="0">
                <a:solidFill>
                  <a:srgbClr val="FFFF00"/>
                </a:solidFill>
              </a:rPr>
              <a:t>unable to walk on her heels</a:t>
            </a:r>
            <a:r>
              <a:rPr lang="en-US" dirty="0" smtClean="0"/>
              <a:t>, slurred speech, </a:t>
            </a:r>
            <a:r>
              <a:rPr lang="en-US" dirty="0" smtClean="0">
                <a:solidFill>
                  <a:srgbClr val="FFFF00"/>
                </a:solidFill>
              </a:rPr>
              <a:t>slight facial weakness</a:t>
            </a:r>
            <a:r>
              <a:rPr lang="en-US" dirty="0" smtClean="0"/>
              <a:t>:</a:t>
            </a:r>
          </a:p>
          <a:p>
            <a:r>
              <a:rPr lang="en-US" dirty="0" smtClean="0"/>
              <a:t>she can not puff her cheeks and cannot whistle. </a:t>
            </a:r>
            <a:r>
              <a:rPr lang="en-US" dirty="0" smtClean="0">
                <a:solidFill>
                  <a:srgbClr val="FFFF00"/>
                </a:solidFill>
              </a:rPr>
              <a:t>Weakness: diffuse in neck flexors </a:t>
            </a:r>
            <a:r>
              <a:rPr lang="en-US" dirty="0" smtClean="0"/>
              <a:t>and </a:t>
            </a:r>
          </a:p>
          <a:p>
            <a:r>
              <a:rPr lang="en-US" dirty="0" smtClean="0"/>
              <a:t>Extremities 4+, ankle dorsiflexors 4, and toe dorsi-flexors 1. Reflexes: 1+ in UEs but</a:t>
            </a:r>
          </a:p>
          <a:p>
            <a:r>
              <a:rPr lang="en-US" dirty="0" smtClean="0"/>
              <a:t>absent in LEs. Normal sensation</a:t>
            </a:r>
          </a:p>
          <a:p>
            <a:r>
              <a:rPr lang="en-US" dirty="0" smtClean="0"/>
              <a:t> </a:t>
            </a:r>
          </a:p>
          <a:p>
            <a:r>
              <a:rPr lang="en-US" dirty="0" smtClean="0"/>
              <a:t>NC: length dependent  </a:t>
            </a:r>
            <a:r>
              <a:rPr lang="en-US" dirty="0" smtClean="0">
                <a:solidFill>
                  <a:srgbClr val="FFFF00"/>
                </a:solidFill>
              </a:rPr>
              <a:t>motor&gt;sensory axonal polyneuropathy</a:t>
            </a:r>
            <a:r>
              <a:rPr lang="en-US" dirty="0" smtClean="0"/>
              <a:t>. EMG: no spontaneous</a:t>
            </a:r>
          </a:p>
          <a:p>
            <a:r>
              <a:rPr lang="en-US" dirty="0" smtClean="0"/>
              <a:t>activity, slight </a:t>
            </a:r>
            <a:r>
              <a:rPr lang="en-US" dirty="0" smtClean="0">
                <a:solidFill>
                  <a:srgbClr val="FFFF00"/>
                </a:solidFill>
              </a:rPr>
              <a:t>myopathic changes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CPK: 26</a:t>
            </a:r>
          </a:p>
          <a:p>
            <a:r>
              <a:rPr lang="en-US" dirty="0" smtClean="0"/>
              <a:t>Clinical Dx</a:t>
            </a:r>
            <a:r>
              <a:rPr lang="en-US" dirty="0" smtClean="0">
                <a:solidFill>
                  <a:srgbClr val="FFFF00"/>
                </a:solidFill>
              </a:rPr>
              <a:t>:  myopathy +distal polyneuropathy</a:t>
            </a:r>
            <a:r>
              <a:rPr lang="en-US" dirty="0" smtClean="0"/>
              <a:t>: metabolic + spinal stenosis</a:t>
            </a:r>
          </a:p>
          <a:p>
            <a:endParaRPr lang="en-US" dirty="0" smtClean="0"/>
          </a:p>
          <a:p>
            <a:r>
              <a:rPr lang="en-US" dirty="0" smtClean="0"/>
              <a:t>MUSCLE BIOPSY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Malak\Documents\M1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7200"/>
            <a:ext cx="9144000" cy="583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&amp;e+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4290"/>
            <a:ext cx="9144000" cy="6789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s11-22035\cd138P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445" y="193929"/>
            <a:ext cx="8904155" cy="66113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xmlns:p="http://schemas.openxmlformats.org/presentationml/2006/main" xmlns:r="http://schemas.openxmlformats.org/officeDocument/2006/relationships" xmlns:a="http://schemas.openxmlformats.org/drawingml/2006/main" val="317819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08641"/>
            <a:ext cx="8163325" cy="47397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r>
              <a:rPr lang="en-US" sz="3600" b="1" dirty="0" smtClean="0"/>
              <a:t>DIAGNOSIS</a:t>
            </a:r>
          </a:p>
          <a:p>
            <a:endParaRPr lang="en-US" sz="3600" b="1" dirty="0" smtClean="0"/>
          </a:p>
          <a:p>
            <a:r>
              <a:rPr lang="en-US" sz="3600" b="1" dirty="0" smtClean="0"/>
              <a:t>WHAT  IS THE IMMUNOSTAIN PROVIDED?</a:t>
            </a:r>
          </a:p>
          <a:p>
            <a:endParaRPr lang="en-US" sz="3600" b="1" dirty="0" smtClean="0"/>
          </a:p>
          <a:p>
            <a:r>
              <a:rPr lang="en-US" sz="3600" b="1" dirty="0" smtClean="0"/>
              <a:t>COMMENTS</a:t>
            </a:r>
          </a:p>
          <a:p>
            <a:endParaRPr lang="en-US" sz="3600" b="1" dirty="0" smtClean="0"/>
          </a:p>
          <a:p>
            <a:r>
              <a:rPr lang="en-US" sz="3600" b="1" dirty="0" smtClean="0"/>
              <a:t>QUESTIONS</a:t>
            </a:r>
          </a:p>
          <a:p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807419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PROVIDED: </a:t>
            </a:r>
            <a:r>
              <a:rPr lang="en-US" sz="2200" dirty="0" smtClean="0">
                <a:solidFill>
                  <a:srgbClr val="FFFF00"/>
                </a:solidFill>
              </a:rPr>
              <a:t>PARAFFIN SECTION: H&amp;E, CRYOSECTION: H&amp;E</a:t>
            </a:r>
          </a:p>
          <a:p>
            <a:r>
              <a:rPr lang="en-US" sz="2200" dirty="0" smtClean="0">
                <a:solidFill>
                  <a:srgbClr val="FFFF00"/>
                </a:solidFill>
              </a:rPr>
              <a:t>CRYOSECTION: IMMUNOSTAIN, SEMITHIN SECTION: TOLUIDINE BLUE,</a:t>
            </a:r>
          </a:p>
          <a:p>
            <a:r>
              <a:rPr lang="en-US" sz="2200" dirty="0" smtClean="0">
                <a:solidFill>
                  <a:srgbClr val="FFFF00"/>
                </a:solidFill>
              </a:rPr>
              <a:t>COMPOSITE MICROPHOTOGRAPHS: IMMUNOSTAINS</a:t>
            </a:r>
            <a:endParaRPr lang="en-US" sz="2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H:\s11-22035\trich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" y="76200"/>
            <a:ext cx="9048750" cy="67207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omx2 scriPc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57694"/>
            <a:ext cx="9144000" cy="63426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&amp;EAMPHOx4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89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onrot+pol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445" y="0"/>
            <a:ext cx="9087555" cy="67475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s11-22035\cr+polbbb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9586"/>
            <a:ext cx="9144000" cy="57531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xmlns:p="http://schemas.openxmlformats.org/presentationml/2006/main" xmlns:r="http://schemas.openxmlformats.org/officeDocument/2006/relationships" xmlns:a="http://schemas.openxmlformats.org/drawingml/2006/main" val="19835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fx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6200"/>
            <a:ext cx="9144000" cy="6799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:\s11-22035\cox+sdhbPx2P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600"/>
            <a:ext cx="9067800" cy="59682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62x3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4290"/>
            <a:ext cx="9144000" cy="6789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dpx4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76200"/>
            <a:ext cx="9031111" cy="6705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xmlns:p="http://schemas.openxmlformats.org/presentationml/2006/main" xmlns:r="http://schemas.openxmlformats.org/officeDocument/2006/relationships" xmlns:a="http://schemas.openxmlformats.org/drawingml/2006/main" val="0"/>
              </a:ext>
            </a:extLst>
          </a:blip>
          <a:stretch>
            <a:fillRect/>
          </a:stretch>
        </p:blipFill>
        <p:spPr>
          <a:xfrm>
            <a:off x="0" y="34290"/>
            <a:ext cx="9144000" cy="6789420"/>
          </a:xfrm>
          <a:prstGeom prst="rect">
            <a:avLst/>
          </a:prstGeom>
        </p:spPr>
      </p:pic>
      <p:pic>
        <p:nvPicPr>
          <p:cNvPr id="3" name="Picture 2" descr="fx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6274" y="4267200"/>
            <a:ext cx="3507726" cy="2608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609600"/>
            <a:ext cx="8915400" cy="7971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</a:rPr>
              <a:t>T</a:t>
            </a:r>
            <a:r>
              <a:rPr lang="en-US" sz="3600" dirty="0" smtClean="0"/>
              <a:t>AR </a:t>
            </a:r>
            <a:r>
              <a:rPr lang="en-US" sz="3600" dirty="0" smtClean="0">
                <a:solidFill>
                  <a:srgbClr val="FFFF00"/>
                </a:solidFill>
              </a:rPr>
              <a:t>D</a:t>
            </a:r>
            <a:r>
              <a:rPr lang="en-US" sz="3600" dirty="0" smtClean="0"/>
              <a:t>NA BINDING </a:t>
            </a:r>
            <a:r>
              <a:rPr lang="en-US" sz="3600" dirty="0" smtClean="0">
                <a:solidFill>
                  <a:srgbClr val="FFFF00"/>
                </a:solidFill>
              </a:rPr>
              <a:t>P</a:t>
            </a:r>
            <a:r>
              <a:rPr lang="en-US" sz="3600" dirty="0" smtClean="0"/>
              <a:t>ROTEIN </a:t>
            </a:r>
            <a:r>
              <a:rPr lang="en-US" sz="3600" dirty="0" smtClean="0">
                <a:solidFill>
                  <a:srgbClr val="FFFF00"/>
                </a:solidFill>
              </a:rPr>
              <a:t>43</a:t>
            </a:r>
          </a:p>
          <a:p>
            <a:endParaRPr lang="en-US" sz="3200" dirty="0" smtClean="0"/>
          </a:p>
          <a:p>
            <a:r>
              <a:rPr lang="en-US" sz="3200" dirty="0" smtClean="0"/>
              <a:t>Highly conserved protein ubiquitously expressed </a:t>
            </a:r>
          </a:p>
          <a:p>
            <a:r>
              <a:rPr lang="en-US" sz="3200" dirty="0" smtClean="0"/>
              <a:t>in </a:t>
            </a:r>
            <a:r>
              <a:rPr lang="en-US" sz="3200" dirty="0" err="1" smtClean="0"/>
              <a:t>nuclei</a:t>
            </a:r>
            <a:r>
              <a:rPr lang="en-US" sz="3200" dirty="0" err="1" smtClean="0">
                <a:solidFill>
                  <a:srgbClr val="FFFF00"/>
                </a:solidFill>
              </a:rPr>
              <a:t>D</a:t>
            </a:r>
            <a:endParaRPr lang="en-US" sz="3200" dirty="0" smtClean="0">
              <a:solidFill>
                <a:srgbClr val="FFFF00"/>
              </a:solidFill>
            </a:endParaRPr>
          </a:p>
          <a:p>
            <a:r>
              <a:rPr lang="en-US" sz="3200" dirty="0" err="1" smtClean="0"/>
              <a:t>Hyperphosphorylated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FFFF00"/>
                </a:solidFill>
              </a:rPr>
              <a:t>TP-43</a:t>
            </a:r>
            <a:r>
              <a:rPr lang="en-US" sz="3200" dirty="0" smtClean="0"/>
              <a:t> is a major constituent</a:t>
            </a:r>
          </a:p>
          <a:p>
            <a:r>
              <a:rPr lang="en-US" sz="3200" dirty="0" smtClean="0"/>
              <a:t>in glial and neuronal inclusions in sALS, FTLD-U</a:t>
            </a:r>
          </a:p>
          <a:p>
            <a:r>
              <a:rPr lang="en-US" sz="3200" dirty="0" smtClean="0"/>
              <a:t>and  FTLD-motor neuron disease</a:t>
            </a:r>
          </a:p>
          <a:p>
            <a:endParaRPr lang="en-US" sz="3200" dirty="0" smtClean="0"/>
          </a:p>
          <a:p>
            <a:r>
              <a:rPr lang="en-US" sz="3200" dirty="0" smtClean="0">
                <a:solidFill>
                  <a:srgbClr val="FFFF00"/>
                </a:solidFill>
              </a:rPr>
              <a:t>TDP-43</a:t>
            </a:r>
            <a:r>
              <a:rPr lang="en-US" sz="3200" dirty="0" smtClean="0"/>
              <a:t> accumulation has recently been</a:t>
            </a:r>
          </a:p>
          <a:p>
            <a:r>
              <a:rPr lang="en-US" sz="3200" dirty="0" smtClean="0"/>
              <a:t>Identified as the signature protein in “rimmed” </a:t>
            </a:r>
          </a:p>
          <a:p>
            <a:r>
              <a:rPr lang="en-US" sz="3200" dirty="0" smtClean="0"/>
              <a:t>Vacuoles in many myopathies</a:t>
            </a:r>
            <a:r>
              <a:rPr lang="en-US" sz="3200" b="1" dirty="0" smtClean="0"/>
              <a:t>. </a:t>
            </a:r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a06-108\a06-40X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6" y="0"/>
            <a:ext cx="9137354" cy="678656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334000" y="5867400"/>
            <a:ext cx="30265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ALS, ventral horn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a06-94\a06-94fdTDPax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8942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800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200400" y="6258580"/>
            <a:ext cx="42120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Fascia dentata: FTLD-TDP43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H:\a06-108\07-45latcolx10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" y="0"/>
            <a:ext cx="9220200" cy="68536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lastResx3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37210"/>
            <a:ext cx="9144000" cy="57835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s11-22035\k9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199" y="74082"/>
            <a:ext cx="6778031" cy="678391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24000" y="6096000"/>
            <a:ext cx="36778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OSMIOPHILIC CYTOMEMBRANES</a:t>
            </a:r>
          </a:p>
          <a:p>
            <a:r>
              <a:rPr lang="en-US" sz="2000" b="1" dirty="0" smtClean="0">
                <a:solidFill>
                  <a:srgbClr val="FF0000"/>
                </a:solidFill>
              </a:rPr>
              <a:t>15-18 nm FILAMENTS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s11-22035\k2+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375332"/>
            <a:ext cx="8991599" cy="621375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90800" y="6106180"/>
            <a:ext cx="46442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Lucida Sans Unicode" pitchFamily="34" charset="0"/>
              </a:rPr>
              <a:t>in parallel or haphazardly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s11-22035\k13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76200"/>
            <a:ext cx="6705599" cy="673482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429000" y="6248400"/>
            <a:ext cx="3804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INTRANUCLEAR INCLUSIONS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81000"/>
            <a:ext cx="8713860" cy="6247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DIAGNOSTIC CRITERIA FOR Sporadic Inclusion Body Myositis</a:t>
            </a:r>
          </a:p>
          <a:p>
            <a:endParaRPr lang="en-US" sz="2400" dirty="0" smtClean="0"/>
          </a:p>
          <a:p>
            <a:r>
              <a:rPr lang="en-US" sz="2800" b="1" dirty="0" smtClean="0"/>
              <a:t>Endomysial inflammation</a:t>
            </a:r>
          </a:p>
          <a:p>
            <a:r>
              <a:rPr lang="en-US" sz="2800" b="1" dirty="0" smtClean="0"/>
              <a:t>Partial invasion (CD8 +ve)</a:t>
            </a:r>
          </a:p>
          <a:p>
            <a:r>
              <a:rPr lang="en-US" sz="2800" b="1" dirty="0" smtClean="0"/>
              <a:t>“rimmed” vacuoles</a:t>
            </a:r>
          </a:p>
          <a:p>
            <a:r>
              <a:rPr lang="en-US" sz="3200" b="1" dirty="0" smtClean="0"/>
              <a:t>PLUS:</a:t>
            </a:r>
          </a:p>
          <a:p>
            <a:r>
              <a:rPr lang="en-US" sz="2800" b="1" dirty="0" smtClean="0">
                <a:solidFill>
                  <a:srgbClr val="FFFF00"/>
                </a:solidFill>
              </a:rPr>
              <a:t>     Congo red +ve sarcoplasmic inclusions</a:t>
            </a:r>
          </a:p>
          <a:p>
            <a:r>
              <a:rPr lang="en-US" sz="2800" b="1" dirty="0" smtClean="0"/>
              <a:t>Or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</a:rPr>
              <a:t>Crystal Violet</a:t>
            </a:r>
          </a:p>
          <a:p>
            <a:r>
              <a:rPr lang="en-US" sz="2800" b="1" dirty="0" smtClean="0"/>
              <a:t>Or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</a:rPr>
              <a:t>HF-tau (SMI31)</a:t>
            </a:r>
          </a:p>
          <a:p>
            <a:r>
              <a:rPr lang="en-US" sz="2800" b="1" dirty="0" smtClean="0"/>
              <a:t>Or </a:t>
            </a:r>
            <a:r>
              <a:rPr lang="en-US" sz="2800" b="1" dirty="0" smtClean="0">
                <a:solidFill>
                  <a:srgbClr val="FFFF00"/>
                </a:solidFill>
              </a:rPr>
              <a:t>TDP43 (in vacuoles or in non-vacuolated sarcoplasm)</a:t>
            </a:r>
          </a:p>
          <a:p>
            <a:r>
              <a:rPr lang="en-US" sz="2800" b="1" dirty="0" smtClean="0"/>
              <a:t>Or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</a:rPr>
              <a:t>15-18 nm filaments (sarcoplasmic and/or intranu</a:t>
            </a:r>
            <a:r>
              <a:rPr lang="en-US" sz="2800" dirty="0" smtClean="0">
                <a:solidFill>
                  <a:srgbClr val="FFFF00"/>
                </a:solidFill>
              </a:rPr>
              <a:t>clear</a:t>
            </a:r>
            <a:r>
              <a:rPr lang="en-US" sz="2400" dirty="0" smtClean="0">
                <a:solidFill>
                  <a:srgbClr val="FFFF00"/>
                </a:solidFill>
              </a:rPr>
              <a:t>)</a:t>
            </a:r>
          </a:p>
          <a:p>
            <a:endParaRPr lang="en-US" sz="2400" dirty="0" smtClean="0"/>
          </a:p>
          <a:p>
            <a:r>
              <a:rPr lang="en-US" sz="2400" dirty="0" smtClean="0"/>
              <a:t>p62</a:t>
            </a:r>
          </a:p>
          <a:p>
            <a:r>
              <a:rPr lang="en-US" sz="2400" dirty="0" smtClean="0"/>
              <a:t>Overexpression of MHC1</a:t>
            </a:r>
          </a:p>
          <a:p>
            <a:r>
              <a:rPr lang="en-US" sz="2400" dirty="0" smtClean="0"/>
              <a:t>COX deficient myofibers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457200"/>
            <a:ext cx="8229600" cy="4525963"/>
          </a:xfrm>
        </p:spPr>
        <p:txBody>
          <a:bodyPr>
            <a:noAutofit/>
          </a:bodyPr>
          <a:lstStyle/>
          <a:p>
            <a:r>
              <a:rPr lang="en-CA" sz="2800" dirty="0" smtClean="0">
                <a:solidFill>
                  <a:srgbClr val="FFFF00"/>
                </a:solidFill>
              </a:rPr>
              <a:t>TDP-43 </a:t>
            </a:r>
            <a:r>
              <a:rPr lang="en-CA" sz="2800" dirty="0">
                <a:solidFill>
                  <a:srgbClr val="FFFF00"/>
                </a:solidFill>
              </a:rPr>
              <a:t>positive aggregates</a:t>
            </a:r>
          </a:p>
          <a:p>
            <a:r>
              <a:rPr lang="en-CA" sz="2000" dirty="0"/>
              <a:t>Myopathies with rimmed vacuoles</a:t>
            </a:r>
          </a:p>
          <a:p>
            <a:r>
              <a:rPr lang="en-CA" sz="2000" dirty="0" smtClean="0"/>
              <a:t>      Sporadic </a:t>
            </a:r>
            <a:r>
              <a:rPr lang="en-CA" sz="2000" dirty="0"/>
              <a:t>inclusion body myositis 14/18 (77.8 %)</a:t>
            </a:r>
          </a:p>
          <a:p>
            <a:r>
              <a:rPr lang="en-CA" sz="2000" dirty="0" smtClean="0"/>
              <a:t>      Oculopharyngeal </a:t>
            </a:r>
            <a:r>
              <a:rPr lang="en-CA" sz="2000" dirty="0"/>
              <a:t>muscular dystrophy 5/6 (83.3%)</a:t>
            </a:r>
          </a:p>
          <a:p>
            <a:r>
              <a:rPr lang="en-CA" sz="2000" dirty="0" smtClean="0"/>
              <a:t>      Distal </a:t>
            </a:r>
            <a:r>
              <a:rPr lang="en-CA" sz="2000" dirty="0"/>
              <a:t>myopathy with rimmed vacuoles 3/3 (100%)</a:t>
            </a:r>
          </a:p>
          <a:p>
            <a:r>
              <a:rPr lang="en-CA" sz="2000" dirty="0" smtClean="0"/>
              <a:t>Myopathies </a:t>
            </a:r>
            <a:r>
              <a:rPr lang="en-CA" sz="2000" dirty="0"/>
              <a:t>without rimmed </a:t>
            </a:r>
            <a:r>
              <a:rPr lang="en-CA" sz="2000" dirty="0" smtClean="0"/>
              <a:t>vacuoles</a:t>
            </a:r>
            <a:endParaRPr lang="en-CA" sz="2000" dirty="0"/>
          </a:p>
          <a:p>
            <a:r>
              <a:rPr lang="en-CA" sz="2000" dirty="0" smtClean="0"/>
              <a:t>      Dermatomyositis </a:t>
            </a:r>
            <a:r>
              <a:rPr lang="en-CA" sz="2000" dirty="0"/>
              <a:t>0/3 (0%)</a:t>
            </a:r>
          </a:p>
          <a:p>
            <a:r>
              <a:rPr lang="en-CA" sz="2000" dirty="0" smtClean="0"/>
              <a:t>      Polymyositis </a:t>
            </a:r>
            <a:r>
              <a:rPr lang="en-CA" sz="2000" dirty="0"/>
              <a:t>0/5 (0%)</a:t>
            </a:r>
          </a:p>
          <a:p>
            <a:r>
              <a:rPr lang="en-CA" sz="2000" dirty="0" smtClean="0"/>
              <a:t>      Metabolic-mitochondrial </a:t>
            </a:r>
            <a:r>
              <a:rPr lang="en-CA" sz="2000" dirty="0"/>
              <a:t>myopathy 0/5 (0%)</a:t>
            </a:r>
          </a:p>
          <a:p>
            <a:r>
              <a:rPr lang="en-CA" sz="2000" dirty="0" smtClean="0"/>
              <a:t>      Neurogenic </a:t>
            </a:r>
            <a:r>
              <a:rPr lang="en-CA" sz="2000" dirty="0"/>
              <a:t>atrophy 0/4 (0%)</a:t>
            </a:r>
          </a:p>
          <a:p>
            <a:r>
              <a:rPr lang="en-CA" sz="2000" dirty="0" smtClean="0"/>
              <a:t>      Facioscapulohumeral </a:t>
            </a:r>
            <a:r>
              <a:rPr lang="en-CA" sz="2000" dirty="0"/>
              <a:t>dystrophy 0/2 (0%)</a:t>
            </a:r>
          </a:p>
          <a:p>
            <a:r>
              <a:rPr lang="en-CA" sz="2000" dirty="0" smtClean="0"/>
              <a:t>      Duchenne muscular </a:t>
            </a:r>
            <a:r>
              <a:rPr lang="en-CA" sz="2000" dirty="0"/>
              <a:t>dystrophy 0/3 (0%)</a:t>
            </a:r>
          </a:p>
          <a:p>
            <a:r>
              <a:rPr lang="en-CA" sz="2000" dirty="0" smtClean="0"/>
              <a:t>      Becker </a:t>
            </a:r>
            <a:r>
              <a:rPr lang="en-CA" sz="2000" dirty="0"/>
              <a:t>muscular dystrophy 0/1 (0%)</a:t>
            </a:r>
          </a:p>
          <a:p>
            <a:r>
              <a:rPr lang="en-CA" sz="2000" dirty="0" smtClean="0"/>
              <a:t>      Congenital </a:t>
            </a:r>
            <a:r>
              <a:rPr lang="en-CA" sz="2000" dirty="0"/>
              <a:t>central core disease 0/3 (0%)</a:t>
            </a:r>
          </a:p>
          <a:p>
            <a:r>
              <a:rPr lang="en-CA" sz="2000" dirty="0" smtClean="0"/>
              <a:t>     Normal </a:t>
            </a:r>
            <a:r>
              <a:rPr lang="en-CA" sz="2000" dirty="0"/>
              <a:t>biopsy 0/5 (0</a:t>
            </a:r>
            <a:r>
              <a:rPr lang="en-CA" sz="2000" dirty="0" smtClean="0"/>
              <a:t>%)</a:t>
            </a:r>
          </a:p>
          <a:p>
            <a:r>
              <a:rPr lang="en-CA" sz="2000" dirty="0" smtClean="0">
                <a:solidFill>
                  <a:srgbClr val="00B050"/>
                </a:solidFill>
              </a:rPr>
              <a:t>K</a:t>
            </a:r>
            <a:r>
              <a:rPr lang="el-GR" sz="2000" dirty="0" smtClean="0">
                <a:solidFill>
                  <a:srgbClr val="00B050"/>
                </a:solidFill>
              </a:rPr>
              <a:t>ϋ</a:t>
            </a:r>
            <a:r>
              <a:rPr lang="en-CA" sz="2000" dirty="0" err="1" smtClean="0">
                <a:solidFill>
                  <a:srgbClr val="00B050"/>
                </a:solidFill>
              </a:rPr>
              <a:t>sters</a:t>
            </a:r>
            <a:r>
              <a:rPr lang="en-CA" sz="2000" dirty="0" smtClean="0">
                <a:solidFill>
                  <a:srgbClr val="00B050"/>
                </a:solidFill>
              </a:rPr>
              <a:t> et al Acta </a:t>
            </a:r>
            <a:r>
              <a:rPr lang="en-CA" sz="2000" dirty="0">
                <a:solidFill>
                  <a:srgbClr val="00B050"/>
                </a:solidFill>
              </a:rPr>
              <a:t>Neuropathol (2009) 117:209–211</a:t>
            </a:r>
          </a:p>
        </p:txBody>
      </p:sp>
    </p:spTree>
    <p:extLst>
      <p:ext uri="{BB962C8B-B14F-4D97-AF65-F5344CB8AC3E}">
        <p14:creationId xmlns:p14="http://schemas.microsoft.com/office/powerpoint/2010/main" xmlns="" xmlns:p="http://schemas.openxmlformats.org/presentationml/2006/main" xmlns:r="http://schemas.openxmlformats.org/officeDocument/2006/relationships" xmlns:a="http://schemas.openxmlformats.org/drawingml/2006/main" val="424300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8088433" cy="61863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AANP 2012   DSS case # 2</a:t>
            </a:r>
            <a:endParaRPr lang="en-US" sz="2400" dirty="0" smtClean="0"/>
          </a:p>
          <a:p>
            <a:r>
              <a:rPr lang="en-US" sz="2400" dirty="0" smtClean="0"/>
              <a:t>DIAGNOSIS:  </a:t>
            </a:r>
            <a:r>
              <a:rPr lang="en-US" sz="2800" dirty="0" smtClean="0"/>
              <a:t>s INCLUSION BODY MYOSITIS</a:t>
            </a:r>
          </a:p>
          <a:p>
            <a:r>
              <a:rPr lang="en-US" sz="2400" dirty="0" smtClean="0"/>
              <a:t>(significant clinical improvement after 3 months of steroids)</a:t>
            </a:r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FFFF00"/>
                </a:solidFill>
              </a:rPr>
              <a:t>DYSPHAGIA MAY BE A PROMINENT  FEATURE IN IBM</a:t>
            </a:r>
          </a:p>
          <a:p>
            <a:endParaRPr lang="en-US" sz="2400" dirty="0" smtClean="0">
              <a:solidFill>
                <a:srgbClr val="FFFF00"/>
              </a:solidFill>
            </a:endParaRPr>
          </a:p>
          <a:p>
            <a:r>
              <a:rPr lang="en-US" sz="2400" dirty="0" smtClean="0">
                <a:solidFill>
                  <a:srgbClr val="FFFF00"/>
                </a:solidFill>
              </a:rPr>
              <a:t>SOME PATIENTS MAY EXPERIENCE SIGNIFICANT IMPROVEMENT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FOLLOWING STEROID TREATMENT</a:t>
            </a:r>
          </a:p>
          <a:p>
            <a:endParaRPr lang="en-US" sz="2400" dirty="0" smtClean="0">
              <a:solidFill>
                <a:srgbClr val="FFFF00"/>
              </a:solidFill>
            </a:endParaRPr>
          </a:p>
          <a:p>
            <a:r>
              <a:rPr lang="en-US" sz="2400" dirty="0" smtClean="0">
                <a:solidFill>
                  <a:srgbClr val="FFFF00"/>
                </a:solidFill>
              </a:rPr>
              <a:t>ABNORMAL TDP43 MAY BE UBIQUITOUS AND IS PRESENT IN 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VACUOLES AND IN THE SARCOPLASM OF 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NON-VACUOLATED MYOFIBERS</a:t>
            </a:r>
          </a:p>
          <a:p>
            <a:endParaRPr lang="en-US" sz="2400" dirty="0" smtClean="0">
              <a:solidFill>
                <a:srgbClr val="FFFF00"/>
              </a:solidFill>
            </a:endParaRPr>
          </a:p>
          <a:p>
            <a:r>
              <a:rPr lang="en-US" sz="2400" dirty="0" smtClean="0">
                <a:solidFill>
                  <a:srgbClr val="FFFF00"/>
                </a:solidFill>
              </a:rPr>
              <a:t>FOR THE DIAGNOSIS OF IBM, IMMUNOSTAINING FOR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TDP43 MAY BE HELPFUL WHEN NO “RIMMED” VACUOLES ARE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OBSERVED.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Content Placeholder 1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r>
              <a:rPr lang="en-US" sz="1600" dirty="0" smtClean="0"/>
              <a:t>C </a:t>
            </a:r>
            <a:r>
              <a:rPr lang="en-US" sz="1600" dirty="0" err="1" smtClean="0"/>
              <a:t>C</a:t>
            </a:r>
            <a:r>
              <a:rPr lang="en-US" sz="1600" dirty="0" smtClean="0"/>
              <a:t> </a:t>
            </a:r>
            <a:r>
              <a:rPr lang="en-US" sz="1600" dirty="0" err="1" smtClean="0"/>
              <a:t>Weihl,P</a:t>
            </a:r>
            <a:r>
              <a:rPr lang="en-US" sz="1600" dirty="0" smtClean="0"/>
              <a:t> </a:t>
            </a:r>
            <a:r>
              <a:rPr lang="en-US" sz="1600" dirty="0" err="1" smtClean="0"/>
              <a:t>Temiz</a:t>
            </a:r>
            <a:r>
              <a:rPr lang="en-US" sz="1600" dirty="0" smtClean="0"/>
              <a:t>, S E Miller, G </a:t>
            </a:r>
            <a:r>
              <a:rPr lang="en-US" sz="1600" dirty="0" err="1" smtClean="0"/>
              <a:t>Watts,C</a:t>
            </a:r>
            <a:r>
              <a:rPr lang="en-US" sz="1600" dirty="0" smtClean="0"/>
              <a:t> Smith, M Forman, P I </a:t>
            </a:r>
            <a:r>
              <a:rPr lang="en-US" sz="1600" dirty="0" err="1" smtClean="0"/>
              <a:t>Hanson,V</a:t>
            </a:r>
            <a:r>
              <a:rPr lang="en-US" sz="1600" dirty="0" smtClean="0"/>
              <a:t> Kimonis,7 A Pestronk1:TDP-43 accumulation in inclusion body myopathy muscle suggests a common pathogenic mechanism with frontotemporal dementia. J </a:t>
            </a:r>
            <a:r>
              <a:rPr lang="en-US" sz="1600" dirty="0" err="1" smtClean="0"/>
              <a:t>Neurol</a:t>
            </a:r>
            <a:r>
              <a:rPr lang="en-US" sz="1600" dirty="0" smtClean="0"/>
              <a:t> </a:t>
            </a:r>
            <a:r>
              <a:rPr lang="en-US" sz="1600" dirty="0" err="1" smtClean="0"/>
              <a:t>Neurosurg</a:t>
            </a:r>
            <a:r>
              <a:rPr lang="en-US" sz="1600" dirty="0" smtClean="0"/>
              <a:t> Psychiatry 2008;79:1186–1189</a:t>
            </a:r>
          </a:p>
          <a:p>
            <a:r>
              <a:rPr lang="en-US" sz="1600" dirty="0" err="1" smtClean="0"/>
              <a:t>Benno</a:t>
            </a:r>
            <a:r>
              <a:rPr lang="en-US" sz="1600" dirty="0" smtClean="0"/>
              <a:t> </a:t>
            </a:r>
            <a:r>
              <a:rPr lang="en-US" sz="1600" dirty="0" err="1" smtClean="0"/>
              <a:t>Küsters</a:t>
            </a:r>
            <a:r>
              <a:rPr lang="en-US" sz="1600" dirty="0" smtClean="0"/>
              <a:t> · Bas J. A. van Hoeve · </a:t>
            </a:r>
            <a:r>
              <a:rPr lang="en-US" sz="1600" dirty="0" err="1" smtClean="0"/>
              <a:t>Helenius</a:t>
            </a:r>
            <a:r>
              <a:rPr lang="en-US" sz="1600" dirty="0" smtClean="0"/>
              <a:t> </a:t>
            </a:r>
            <a:r>
              <a:rPr lang="en-US" sz="1600" dirty="0" err="1" smtClean="0"/>
              <a:t>Jurgen</a:t>
            </a:r>
            <a:r>
              <a:rPr lang="en-US" sz="1600" dirty="0" smtClean="0"/>
              <a:t> </a:t>
            </a:r>
            <a:r>
              <a:rPr lang="en-US" sz="1600" dirty="0" err="1" smtClean="0"/>
              <a:t>Schelhaas</a:t>
            </a:r>
            <a:r>
              <a:rPr lang="en-US" sz="1600" dirty="0" smtClean="0"/>
              <a:t> · </a:t>
            </a:r>
            <a:r>
              <a:rPr lang="en-US" sz="1600" dirty="0" err="1" smtClean="0"/>
              <a:t>Henk</a:t>
            </a:r>
            <a:r>
              <a:rPr lang="en-US" sz="1600" dirty="0" smtClean="0"/>
              <a:t> </a:t>
            </a:r>
            <a:r>
              <a:rPr lang="en-US" sz="1600" dirty="0" err="1" smtClean="0"/>
              <a:t>ter</a:t>
            </a:r>
            <a:r>
              <a:rPr lang="en-US" sz="1600" dirty="0" smtClean="0"/>
              <a:t> </a:t>
            </a:r>
            <a:r>
              <a:rPr lang="en-US" sz="1600" dirty="0" err="1" smtClean="0"/>
              <a:t>Laak</a:t>
            </a:r>
            <a:r>
              <a:rPr lang="en-US" sz="1600" dirty="0" smtClean="0"/>
              <a:t> · </a:t>
            </a:r>
            <a:r>
              <a:rPr lang="en-US" sz="1600" dirty="0" err="1" smtClean="0"/>
              <a:t>Baziel</a:t>
            </a:r>
            <a:r>
              <a:rPr lang="en-US" sz="1600" dirty="0" smtClean="0"/>
              <a:t> G. M. van </a:t>
            </a:r>
            <a:r>
              <a:rPr lang="en-US" sz="1600" dirty="0" err="1" smtClean="0"/>
              <a:t>Engelen</a:t>
            </a:r>
            <a:r>
              <a:rPr lang="en-US" sz="1600" dirty="0" smtClean="0"/>
              <a:t> · Martin Lammens:TDP-43 accumulation is common in myopathies with rimmed vacuoles</a:t>
            </a:r>
            <a:r>
              <a:rPr lang="en-US" sz="1600" b="1" dirty="0" smtClean="0"/>
              <a:t>. </a:t>
            </a:r>
            <a:r>
              <a:rPr lang="en-US" sz="1600" dirty="0" smtClean="0"/>
              <a:t>Acta </a:t>
            </a:r>
            <a:r>
              <a:rPr lang="en-US" sz="1600" dirty="0" err="1" smtClean="0"/>
              <a:t>Neuropathol</a:t>
            </a:r>
            <a:r>
              <a:rPr lang="en-US" sz="1600" dirty="0" smtClean="0"/>
              <a:t> (2009) 117:209–211</a:t>
            </a:r>
          </a:p>
          <a:p>
            <a:r>
              <a:rPr lang="en-US" sz="1600" dirty="0" smtClean="0"/>
              <a:t>MOHAMMAD </a:t>
            </a:r>
            <a:r>
              <a:rPr lang="en-US" sz="1600" dirty="0" err="1" smtClean="0"/>
              <a:t>SALAJEGHEH</a:t>
            </a:r>
            <a:r>
              <a:rPr lang="en-US" sz="1600" dirty="0" smtClean="0"/>
              <a:t>, JACK L. PINKUS,. PAUL TAYLOR, </a:t>
            </a:r>
            <a:r>
              <a:rPr lang="en-US" sz="1600" dirty="0" err="1" smtClean="0"/>
              <a:t>ANTHONYA</a:t>
            </a:r>
            <a:r>
              <a:rPr lang="en-US" sz="1600" dirty="0" smtClean="0"/>
              <a:t>. AMATO,  </a:t>
            </a:r>
            <a:r>
              <a:rPr lang="en-US" sz="1600" dirty="0" err="1" smtClean="0"/>
              <a:t>REMEDIOS</a:t>
            </a:r>
            <a:r>
              <a:rPr lang="en-US" sz="1600" dirty="0" smtClean="0"/>
              <a:t> </a:t>
            </a:r>
            <a:r>
              <a:rPr lang="en-US" sz="1600" dirty="0" err="1" smtClean="0"/>
              <a:t>NAZARENO</a:t>
            </a:r>
            <a:r>
              <a:rPr lang="en-US" sz="1600" dirty="0" smtClean="0"/>
              <a:t>,  ROBERT H. </a:t>
            </a:r>
            <a:r>
              <a:rPr lang="en-US" sz="1600" dirty="0" err="1" smtClean="0"/>
              <a:t>BALOH</a:t>
            </a:r>
            <a:r>
              <a:rPr lang="en-US" sz="1600" dirty="0" smtClean="0"/>
              <a:t>,  and STEVEN A. </a:t>
            </a:r>
            <a:r>
              <a:rPr lang="en-US" sz="1600" dirty="0" err="1" smtClean="0"/>
              <a:t>GREENBERG:SARCOPLASMIC</a:t>
            </a:r>
            <a:r>
              <a:rPr lang="en-US" sz="1600" dirty="0" smtClean="0"/>
              <a:t> REDISTRIBUTION OF NUCLEARTDP-43 IN INCLUSION BODY MYOSITIS. MUSCLE &amp; NERVE July 2009</a:t>
            </a:r>
          </a:p>
          <a:p>
            <a:r>
              <a:rPr lang="en-US" sz="1600" dirty="0" smtClean="0"/>
              <a:t>ASHOK </a:t>
            </a:r>
            <a:r>
              <a:rPr lang="en-US" sz="1600" dirty="0" err="1" smtClean="0"/>
              <a:t>VERMA,and</a:t>
            </a:r>
            <a:r>
              <a:rPr lang="en-US" sz="1600" dirty="0" smtClean="0"/>
              <a:t> RUP </a:t>
            </a:r>
            <a:r>
              <a:rPr lang="en-US" sz="1600" dirty="0" err="1" smtClean="0"/>
              <a:t>TANDAN</a:t>
            </a:r>
            <a:r>
              <a:rPr lang="en-US" sz="1600" dirty="0" smtClean="0"/>
              <a:t>, TDP-43: A RELIABLE IMMUNOHISTOCHEMISTRY MARKER FOR INCLUSION</a:t>
            </a:r>
            <a:r>
              <a:rPr lang="en-US" sz="1600" b="1" dirty="0" smtClean="0"/>
              <a:t> </a:t>
            </a:r>
            <a:r>
              <a:rPr lang="en-US" sz="1600" dirty="0" smtClean="0"/>
              <a:t>BODY MYOSITIS?.</a:t>
            </a:r>
            <a:r>
              <a:rPr lang="en-US" sz="1600" b="1" dirty="0" smtClean="0"/>
              <a:t> </a:t>
            </a:r>
            <a:r>
              <a:rPr lang="en-US" sz="1600" dirty="0" smtClean="0"/>
              <a:t>Muscle Nerve </a:t>
            </a:r>
            <a:r>
              <a:rPr lang="en-US" sz="1600" b="1" dirty="0" smtClean="0"/>
              <a:t>40: </a:t>
            </a:r>
            <a:r>
              <a:rPr lang="en-US" sz="1600" dirty="0" smtClean="0"/>
              <a:t>8–9, 2009</a:t>
            </a:r>
          </a:p>
          <a:p>
            <a:r>
              <a:rPr lang="en-US" sz="1600" dirty="0" smtClean="0"/>
              <a:t>Anna </a:t>
            </a:r>
            <a:r>
              <a:rPr lang="en-US" sz="1600" dirty="0" err="1" smtClean="0"/>
              <a:t>Nogalska,Chiara</a:t>
            </a:r>
            <a:r>
              <a:rPr lang="en-US" sz="1600" dirty="0" smtClean="0"/>
              <a:t> </a:t>
            </a:r>
            <a:r>
              <a:rPr lang="en-US" sz="1600" dirty="0" err="1" smtClean="0"/>
              <a:t>Terracciano,Carla</a:t>
            </a:r>
            <a:r>
              <a:rPr lang="en-US" sz="1600" dirty="0" smtClean="0"/>
              <a:t> </a:t>
            </a:r>
            <a:r>
              <a:rPr lang="en-US" sz="1600" dirty="0" err="1" smtClean="0"/>
              <a:t>D’Agostino,W</a:t>
            </a:r>
            <a:r>
              <a:rPr lang="en-US" sz="1600" dirty="0" smtClean="0"/>
              <a:t>. King </a:t>
            </a:r>
            <a:r>
              <a:rPr lang="en-US" sz="1600" dirty="0" err="1" smtClean="0"/>
              <a:t>Engel,Valerie</a:t>
            </a:r>
            <a:r>
              <a:rPr lang="en-US" sz="1600" dirty="0" smtClean="0"/>
              <a:t> Askanas:p62/SQSTM1 is overexpressed and prominently accumulated in inclusions of sporadic inclusion-body myositis muscle fibers, and can help differentiating it from polymyositis and dermatomyositis. Acta </a:t>
            </a:r>
            <a:r>
              <a:rPr lang="en-US" sz="1600" dirty="0" err="1" smtClean="0"/>
              <a:t>Neuropathol</a:t>
            </a:r>
            <a:r>
              <a:rPr lang="en-US" sz="1600" dirty="0" smtClean="0"/>
              <a:t> (2009) 118:407–413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/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+mj-lt"/>
              </a:rPr>
              <a:t>References </a:t>
            </a:r>
            <a:endParaRPr lang="en-US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H:\fibrous body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7873"/>
            <a:ext cx="6705600" cy="667064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524000" y="6172200"/>
            <a:ext cx="50992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INTRANUCLEAR FIBROUS BODIES</a:t>
            </a:r>
            <a:endParaRPr lang="en-US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990600" y="228600"/>
            <a:ext cx="7495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DIFFERENTIAL DIAGNOSIS OF INTRANUCLEAR INCLUSIONS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:\fibrous bodyb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62356"/>
            <a:ext cx="6705599" cy="673488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14600" y="6172200"/>
            <a:ext cx="47893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5 to 7 nm: thin filaments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My Pictures\opmdI\opmdE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0"/>
            <a:ext cx="8763000" cy="663127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04800" y="6248400"/>
            <a:ext cx="5917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OCULOPHARYNGEAL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MUSCULAR</a:t>
            </a:r>
            <a:r>
              <a:rPr lang="en-US" sz="2400" dirty="0" smtClean="0">
                <a:solidFill>
                  <a:srgbClr val="FF0000"/>
                </a:solidFill>
              </a:rPr>
              <a:t> DYSTROPHY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24467" y="0"/>
            <a:ext cx="5195733" cy="6839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103989" cy="684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85800" y="6248400"/>
            <a:ext cx="51252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INTRANUCLEAR NEMALINE RODS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Content Placeholder 1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Lucida Sans Unicode" pitchFamily="34" charset="0"/>
              </a:rPr>
              <a:t>A progressive inflammatory skeletal muscle disease </a:t>
            </a:r>
          </a:p>
          <a:p>
            <a:pPr eaLnBrk="1" hangingPunct="1"/>
            <a:r>
              <a:rPr lang="en-US" dirty="0" smtClean="0">
                <a:latin typeface="Lucida Sans Unicode" pitchFamily="34" charset="0"/>
              </a:rPr>
              <a:t>Usually sporadic, a few familial cases have been reported</a:t>
            </a:r>
          </a:p>
          <a:p>
            <a:pPr eaLnBrk="1" hangingPunct="1"/>
            <a:r>
              <a:rPr lang="en-US" dirty="0" smtClean="0">
                <a:latin typeface="Lucida Sans Unicode" pitchFamily="34" charset="0"/>
              </a:rPr>
              <a:t>Most common disease of aging, affecting elderly patient over the age of 50 </a:t>
            </a:r>
          </a:p>
          <a:p>
            <a:pPr eaLnBrk="1" hangingPunct="1"/>
            <a:r>
              <a:rPr lang="en-US" dirty="0" smtClean="0">
                <a:latin typeface="Lucida Sans Unicode" pitchFamily="34" charset="0"/>
              </a:rPr>
              <a:t>More common in males</a:t>
            </a:r>
          </a:p>
          <a:p>
            <a:pPr eaLnBrk="1" hangingPunct="1">
              <a:buFont typeface="Wingdings 3" pitchFamily="18" charset="2"/>
              <a:buNone/>
            </a:pPr>
            <a:endParaRPr lang="en-US" dirty="0" smtClean="0">
              <a:latin typeface="Lucida Sans Unicode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/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Inclusion Body Myositis</a:t>
            </a:r>
            <a:endParaRPr lang="en-US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Content Placeholder 1"/>
          <p:cNvSpPr>
            <a:spLocks noGrp="1"/>
          </p:cNvSpPr>
          <p:nvPr>
            <p:ph idx="4294967295"/>
          </p:nvPr>
        </p:nvSpPr>
        <p:spPr>
          <a:xfrm>
            <a:off x="457200" y="1143000"/>
            <a:ext cx="8229600" cy="4864100"/>
          </a:xfrm>
        </p:spPr>
        <p:txBody>
          <a:bodyPr>
            <a:normAutofit fontScale="85000" lnSpcReduction="20000"/>
          </a:bodyPr>
          <a:lstStyle/>
          <a:p>
            <a:pPr eaLnBrk="1" hangingPunct="1"/>
            <a:r>
              <a:rPr lang="en-US" dirty="0" smtClean="0">
                <a:latin typeface="Lucida Sans Unicode" pitchFamily="34" charset="0"/>
              </a:rPr>
              <a:t>Proximal and distal muscle weakness</a:t>
            </a:r>
          </a:p>
          <a:p>
            <a:pPr eaLnBrk="1" hangingPunct="1"/>
            <a:r>
              <a:rPr lang="en-US" dirty="0" smtClean="0">
                <a:latin typeface="Lucida Sans Unicode" pitchFamily="34" charset="0"/>
              </a:rPr>
              <a:t>Asymmetrical </a:t>
            </a:r>
          </a:p>
          <a:p>
            <a:pPr eaLnBrk="1" hangingPunct="1"/>
            <a:r>
              <a:rPr lang="en-US" dirty="0" smtClean="0">
                <a:latin typeface="Lucida Sans Unicode" pitchFamily="34" charset="0"/>
              </a:rPr>
              <a:t>weakness and wasting the of quadriceps</a:t>
            </a:r>
          </a:p>
          <a:p>
            <a:pPr eaLnBrk="1" hangingPunct="1"/>
            <a:r>
              <a:rPr lang="en-US" dirty="0" smtClean="0">
                <a:latin typeface="Lucida Sans Unicode" pitchFamily="34" charset="0"/>
              </a:rPr>
              <a:t>Finger flexors and ankle dorsiflexors</a:t>
            </a:r>
          </a:p>
          <a:p>
            <a:pPr eaLnBrk="1" hangingPunct="1"/>
            <a:r>
              <a:rPr lang="en-US" dirty="0" smtClean="0">
                <a:solidFill>
                  <a:srgbClr val="FFFF00"/>
                </a:solidFill>
                <a:latin typeface="Lucida Sans Unicode" pitchFamily="34" charset="0"/>
              </a:rPr>
              <a:t>Dysphagia</a:t>
            </a:r>
          </a:p>
          <a:p>
            <a:pPr eaLnBrk="1" hangingPunct="1"/>
            <a:r>
              <a:rPr lang="en-US" dirty="0" smtClean="0">
                <a:latin typeface="Lucida Sans Unicode" pitchFamily="34" charset="0"/>
              </a:rPr>
              <a:t>Slow progression but can lead to severe disability</a:t>
            </a:r>
          </a:p>
          <a:p>
            <a:pPr eaLnBrk="1" hangingPunct="1"/>
            <a:r>
              <a:rPr lang="en-US" dirty="0" smtClean="0">
                <a:solidFill>
                  <a:srgbClr val="FFFF00"/>
                </a:solidFill>
                <a:latin typeface="Lucida Sans Unicode" pitchFamily="34" charset="0"/>
              </a:rPr>
              <a:t>Polyneuropathy  15%</a:t>
            </a:r>
          </a:p>
          <a:p>
            <a:pPr eaLnBrk="1" hangingPunct="1"/>
            <a:r>
              <a:rPr lang="en-US" dirty="0" smtClean="0">
                <a:latin typeface="Lucida Sans Unicode" pitchFamily="34" charset="0"/>
              </a:rPr>
              <a:t>SLE, Sjogren, thrombocytopenia</a:t>
            </a:r>
          </a:p>
          <a:p>
            <a:pPr eaLnBrk="1" hangingPunct="1"/>
            <a:r>
              <a:rPr lang="en-US" dirty="0" smtClean="0">
                <a:latin typeface="Lucida Sans Unicode" pitchFamily="34" charset="0"/>
              </a:rPr>
              <a:t>CK may be normal or elevated up to 10 times</a:t>
            </a:r>
          </a:p>
          <a:p>
            <a:pPr eaLnBrk="1" hangingPunct="1"/>
            <a:r>
              <a:rPr lang="en-US" dirty="0" smtClean="0">
                <a:latin typeface="Lucida Sans Unicode" pitchFamily="34" charset="0"/>
              </a:rPr>
              <a:t>MRI is helpful in delineating specific patterns of muscle involvement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490537" y="6350"/>
            <a:ext cx="8229601" cy="114300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Clinical Features</a:t>
            </a:r>
            <a:endParaRPr lang="en-US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33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Program  Cover 2012.jpg"/>
          <p:cNvPicPr>
            <a:picLocks noChangeAspect="1"/>
          </p:cNvPicPr>
          <p:nvPr/>
        </p:nvPicPr>
        <p:blipFill>
          <a:blip r:embed="rId2" cstate="print">
            <a:lum bright="2000"/>
          </a:blip>
          <a:srcRect/>
          <a:stretch>
            <a:fillRect/>
          </a:stretch>
        </p:blipFill>
        <p:spPr bwMode="auto">
          <a:xfrm>
            <a:off x="2057400" y="0"/>
            <a:ext cx="53022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7649</TotalTime>
  <Words>1035</Words>
  <Application>Microsoft Office PowerPoint</Application>
  <PresentationFormat>On-screen Show (4:3)</PresentationFormat>
  <Paragraphs>148</Paragraphs>
  <Slides>36</Slides>
  <Notes>3</Notes>
  <HiddenSlides>0</HiddenSlides>
  <MMClips>0</MMClips>
  <ScaleCrop>false</ScaleCrop>
  <HeadingPairs>
    <vt:vector size="4" baseType="variant">
      <vt:variant>
        <vt:lpstr>Design Template</vt:lpstr>
      </vt:variant>
      <vt:variant>
        <vt:i4>3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Office Theme</vt:lpstr>
      <vt:lpstr>1_Office Theme</vt:lpstr>
      <vt:lpstr>2_Office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References </vt:lpstr>
      <vt:lpstr>Slide 30</vt:lpstr>
      <vt:lpstr>Slide 31</vt:lpstr>
      <vt:lpstr>Slide 32</vt:lpstr>
      <vt:lpstr>Slide 33</vt:lpstr>
      <vt:lpstr>Inclusion Body Myositis</vt:lpstr>
      <vt:lpstr>Clinical Features</vt:lpstr>
      <vt:lpstr>Slide 36</vt:lpstr>
    </vt:vector>
  </TitlesOfParts>
  <Company/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Karen Weber</cp:lastModifiedBy>
  <cp:revision>172</cp:revision>
  <dcterms:created xsi:type="dcterms:W3CDTF">2012-07-05T12:44:29Z</dcterms:created>
  <dcterms:modified xsi:type="dcterms:W3CDTF">2012-07-05T12:45:34Z</dcterms:modified>
</cp:coreProperties>
</file>