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5" r:id="rId4"/>
    <p:sldId id="266" r:id="rId5"/>
    <p:sldId id="267" r:id="rId6"/>
    <p:sldId id="261" r:id="rId7"/>
    <p:sldId id="280" r:id="rId8"/>
    <p:sldId id="258" r:id="rId9"/>
    <p:sldId id="274" r:id="rId10"/>
    <p:sldId id="275" r:id="rId11"/>
    <p:sldId id="264" r:id="rId12"/>
    <p:sldId id="268" r:id="rId13"/>
    <p:sldId id="259" r:id="rId14"/>
    <p:sldId id="269" r:id="rId15"/>
    <p:sldId id="270" r:id="rId16"/>
    <p:sldId id="279" r:id="rId17"/>
    <p:sldId id="276" r:id="rId18"/>
    <p:sldId id="277" r:id="rId19"/>
    <p:sldId id="272" r:id="rId20"/>
    <p:sldId id="273" r:id="rId21"/>
    <p:sldId id="271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108" d="100"/>
          <a:sy n="108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4" d="100"/>
        <a:sy n="214" d="100"/>
      </p:scale>
      <p:origin x="0" y="10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600EE4-3EF5-444D-B97B-F6E287480349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E533A21-E3DD-46E1-B7B9-DE0330FD8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.upmc.edu:8080/NeuroPathology/NeuroOther/NP.1.svs/view.apml?cwidth=975&amp;cheight=590&amp;chost=image.upmc.edu:8080&amp;csis=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.upmc.edu:8080/NeuroPathology/NeuroOther/NP.1.svs/view.apml?X=0.0214447709918542&amp;Y=-0.000459136822773187&amp;zoom=100" TargetMode="External"/><Relationship Id="rId3" Type="http://schemas.openxmlformats.org/officeDocument/2006/relationships/hyperlink" Target="http://image.upmc.edu:8080/NeuroPathology/NeuroOther/NP.1.svs/view.apml?X=0.208813789203066&amp;Y=0.327954734995333&amp;zoom=25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 smtClean="0"/>
              <a:t>Case Study #105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Michael </a:t>
            </a:r>
            <a:r>
              <a:rPr lang="en-US" sz="2400" dirty="0" err="1" smtClean="0"/>
              <a:t>Reznik</a:t>
            </a:r>
            <a:endParaRPr lang="en-US" sz="2400" dirty="0" smtClean="0"/>
          </a:p>
          <a:p>
            <a:r>
              <a:rPr lang="en-US" sz="2400" dirty="0" smtClean="0"/>
              <a:t>PGY-4 Neurology Resident (2014)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93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likely diagnosis?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these findings be consistent with an inflammatory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8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Given the clinical scenario, </a:t>
            </a:r>
            <a:r>
              <a:rPr lang="en-US" dirty="0" err="1" smtClean="0"/>
              <a:t>neurosarcoidosis</a:t>
            </a:r>
            <a:r>
              <a:rPr lang="en-US" dirty="0" smtClean="0"/>
              <a:t> was high on the differential.</a:t>
            </a:r>
          </a:p>
          <a:p>
            <a:endParaRPr lang="en-US" dirty="0" smtClean="0"/>
          </a:p>
          <a:p>
            <a:r>
              <a:rPr lang="en-US" dirty="0" smtClean="0"/>
              <a:t>Chest CT:</a:t>
            </a:r>
          </a:p>
          <a:p>
            <a:pPr lvl="1"/>
            <a:r>
              <a:rPr lang="en-US" dirty="0" smtClean="0"/>
              <a:t>Partially </a:t>
            </a:r>
            <a:r>
              <a:rPr lang="en-US" dirty="0"/>
              <a:t>calcified enlarged mediastinal lymph </a:t>
            </a:r>
            <a:r>
              <a:rPr lang="en-US" dirty="0" smtClean="0"/>
              <a:t>nodes </a:t>
            </a:r>
            <a:r>
              <a:rPr lang="en-US" dirty="0" smtClean="0"/>
              <a:t>probably </a:t>
            </a:r>
            <a:r>
              <a:rPr lang="en-US" dirty="0"/>
              <a:t>from old granulomatous disease </a:t>
            </a:r>
            <a:r>
              <a:rPr lang="en-US" dirty="0" smtClean="0"/>
              <a:t>compatible </a:t>
            </a:r>
            <a:r>
              <a:rPr lang="en-US" dirty="0"/>
              <a:t>with </a:t>
            </a:r>
            <a:r>
              <a:rPr lang="en-US" dirty="0" smtClean="0"/>
              <a:t>but </a:t>
            </a:r>
            <a:r>
              <a:rPr lang="en-US" dirty="0"/>
              <a:t>not specific for </a:t>
            </a:r>
            <a:r>
              <a:rPr lang="en-US" dirty="0" err="1" smtClean="0"/>
              <a:t>sarcoid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definite finding of </a:t>
            </a:r>
            <a:r>
              <a:rPr lang="en-US" dirty="0" err="1"/>
              <a:t>sarcoid</a:t>
            </a:r>
            <a:r>
              <a:rPr lang="en-US" dirty="0"/>
              <a:t> involvement in the lung parenchyma </a:t>
            </a:r>
            <a:r>
              <a:rPr lang="en-US" dirty="0" smtClean="0"/>
              <a:t> or </a:t>
            </a:r>
            <a:r>
              <a:rPr lang="en-US" dirty="0"/>
              <a:t>its </a:t>
            </a:r>
            <a:r>
              <a:rPr lang="en-US" dirty="0" err="1"/>
              <a:t>interstitium</a:t>
            </a:r>
            <a:r>
              <a:rPr lang="en-US" dirty="0"/>
              <a:t>. 1 small inflammatory appearing nodule in the </a:t>
            </a:r>
            <a:r>
              <a:rPr lang="en-US" dirty="0" smtClean="0"/>
              <a:t>left </a:t>
            </a:r>
            <a:r>
              <a:rPr lang="en-US" dirty="0"/>
              <a:t>lower lobe abutting the fissure could be granulomatous and there </a:t>
            </a:r>
            <a:r>
              <a:rPr lang="en-US" dirty="0" smtClean="0"/>
              <a:t>are </a:t>
            </a:r>
            <a:r>
              <a:rPr lang="en-US" dirty="0"/>
              <a:t>2 minor areas of interstitial nodularity involving the major </a:t>
            </a:r>
            <a:r>
              <a:rPr lang="en-US" dirty="0" smtClean="0"/>
              <a:t>fissure</a:t>
            </a:r>
            <a:r>
              <a:rPr lang="en-US" dirty="0"/>
              <a:t>. None of these are amenable to biopsy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Given lack of possible lung/mediastinal sites, a brain biopsy was done instead.</a:t>
            </a:r>
          </a:p>
          <a:p>
            <a:endParaRPr lang="en-US" dirty="0"/>
          </a:p>
          <a:p>
            <a:r>
              <a:rPr lang="en-US" dirty="0" smtClean="0"/>
              <a:t>Endocrine testing also showed pituitary insufficiency and diabetes insipidus necessitating hormone replacement (levothyroxine, hydrocortisone, DDAVP)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attempt was made at IV steroids but patient became more agitated and these had to be stopped after 2 days. After better management of his psychotic symptoms, this was switched to PO steroids which he was able to tolerate, and which appeared to provide some improvement.</a:t>
            </a:r>
          </a:p>
          <a:p>
            <a:endParaRPr lang="en-US" dirty="0" smtClean="0"/>
          </a:p>
          <a:p>
            <a:r>
              <a:rPr lang="en-US" dirty="0" smtClean="0"/>
              <a:t>As an outpatient, he also had his maintenance therapy changed to </a:t>
            </a:r>
            <a:r>
              <a:rPr lang="en-US" dirty="0" err="1" smtClean="0"/>
              <a:t>remicade</a:t>
            </a:r>
            <a:r>
              <a:rPr lang="en-US" dirty="0" smtClean="0"/>
              <a:t> (infliximab) and </a:t>
            </a:r>
            <a:r>
              <a:rPr lang="en-US" dirty="0" err="1" smtClean="0"/>
              <a:t>cellcept</a:t>
            </a:r>
            <a:r>
              <a:rPr lang="en-US" dirty="0" smtClean="0"/>
              <a:t> (</a:t>
            </a:r>
            <a:r>
              <a:rPr lang="en-US" dirty="0" err="1" smtClean="0"/>
              <a:t>mycophenolate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148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percentage of patients with </a:t>
            </a:r>
            <a:r>
              <a:rPr lang="en-US" sz="3600" dirty="0" err="1">
                <a:solidFill>
                  <a:srgbClr val="FF0000"/>
                </a:solidFill>
              </a:rPr>
              <a:t>sarcoidosis</a:t>
            </a:r>
            <a:r>
              <a:rPr lang="en-US" sz="3600" dirty="0">
                <a:solidFill>
                  <a:srgbClr val="FF0000"/>
                </a:solidFill>
              </a:rPr>
              <a:t> develop neurologic symptoms?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percentage of patients with </a:t>
            </a:r>
            <a:r>
              <a:rPr lang="en-US" sz="3600" dirty="0" err="1">
                <a:solidFill>
                  <a:srgbClr val="FF0000"/>
                </a:solidFill>
              </a:rPr>
              <a:t>sarcoidosis</a:t>
            </a:r>
            <a:r>
              <a:rPr lang="en-US" sz="3600" dirty="0">
                <a:solidFill>
                  <a:srgbClr val="FF0000"/>
                </a:solidFill>
              </a:rPr>
              <a:t> develop neurologic symptoms?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5-10%; of these, half present with neurologic symptoms at the time their sarcoidosis is diagnosed.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1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common clinical features of </a:t>
            </a:r>
            <a:r>
              <a:rPr lang="en-US" dirty="0" err="1">
                <a:solidFill>
                  <a:srgbClr val="FF0000"/>
                </a:solidFill>
              </a:rPr>
              <a:t>neurosarcoidosis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common clinical features of </a:t>
            </a:r>
            <a:r>
              <a:rPr lang="en-US" dirty="0" err="1">
                <a:solidFill>
                  <a:srgbClr val="FF0000"/>
                </a:solidFill>
              </a:rPr>
              <a:t>neurosarcoidosis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Cranial neuropathies, especially of the optic, facial, and vestibular nerves</a:t>
            </a:r>
          </a:p>
          <a:p>
            <a:r>
              <a:rPr lang="en-US" dirty="0" smtClean="0"/>
              <a:t>Neuroendocrine dysfunction (from hypothalamic and/or pituitary lesions)</a:t>
            </a:r>
          </a:p>
          <a:p>
            <a:r>
              <a:rPr lang="en-US" dirty="0" smtClean="0"/>
              <a:t>Seizures, cognitive and behavioral problems (from perivascular granulomatous inflammation)</a:t>
            </a:r>
          </a:p>
          <a:p>
            <a:r>
              <a:rPr lang="en-US" dirty="0" err="1" smtClean="0"/>
              <a:t>Myeloradiculopathy</a:t>
            </a:r>
            <a:r>
              <a:rPr lang="en-US" dirty="0" smtClean="0"/>
              <a:t> (if granulomatous inflammation affects the spinal cord)</a:t>
            </a:r>
          </a:p>
          <a:p>
            <a:r>
              <a:rPr lang="en-US" dirty="0" smtClean="0"/>
              <a:t>Acute aseptic or chronic meningitis</a:t>
            </a:r>
          </a:p>
          <a:p>
            <a:r>
              <a:rPr lang="en-US" dirty="0" smtClean="0"/>
              <a:t>Hydrocephalus, communicating or non-communicating</a:t>
            </a:r>
          </a:p>
          <a:p>
            <a:r>
              <a:rPr lang="en-US" dirty="0" smtClean="0"/>
              <a:t>Peripheral neuropathies, either as </a:t>
            </a:r>
            <a:r>
              <a:rPr lang="en-US" dirty="0" err="1" smtClean="0"/>
              <a:t>mononeuropathy</a:t>
            </a:r>
            <a:r>
              <a:rPr lang="en-US" dirty="0" smtClean="0"/>
              <a:t>, </a:t>
            </a:r>
            <a:r>
              <a:rPr lang="en-US" dirty="0" err="1" smtClean="0"/>
              <a:t>mononeuritis</a:t>
            </a:r>
            <a:r>
              <a:rPr lang="en-US" dirty="0" smtClean="0"/>
              <a:t> multiplex, or generalized polyneuropathies (sensory, motor, autonomic, or any combination of these)</a:t>
            </a:r>
          </a:p>
          <a:p>
            <a:r>
              <a:rPr lang="en-US" dirty="0" smtClean="0"/>
              <a:t>Acute or chronic proximal myopathy</a:t>
            </a:r>
          </a:p>
        </p:txBody>
      </p:sp>
    </p:spTree>
    <p:extLst>
      <p:ext uri="{BB962C8B-B14F-4D97-AF65-F5344CB8AC3E}">
        <p14:creationId xmlns:p14="http://schemas.microsoft.com/office/powerpoint/2010/main" val="2206359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the histologic features of sarcoidosis?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of brain biopsy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H&amp;E Paraffin embedded section</a:t>
            </a:r>
            <a:endParaRPr lang="en-US" dirty="0" smtClean="0"/>
          </a:p>
          <a:p>
            <a:r>
              <a:rPr lang="en-US" dirty="0" smtClean="0"/>
              <a:t>Describe the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6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of Brain Biopsy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Multinucleated Giant Cells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Discrete whorls of epitheliod macrophages</a:t>
            </a:r>
            <a:r>
              <a:rPr lang="en-US" dirty="0" smtClean="0"/>
              <a:t> i.e. </a:t>
            </a:r>
            <a:r>
              <a:rPr lang="en-US" dirty="0" err="1" smtClean="0"/>
              <a:t>noncaseating</a:t>
            </a:r>
            <a:r>
              <a:rPr lang="en-US" dirty="0" smtClean="0"/>
              <a:t> granulomas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other disease processes with possible granulomatous involvement in the nervous system?</a:t>
            </a:r>
          </a:p>
        </p:txBody>
      </p:sp>
    </p:spTree>
    <p:extLst>
      <p:ext uri="{BB962C8B-B14F-4D97-AF65-F5344CB8AC3E}">
        <p14:creationId xmlns:p14="http://schemas.microsoft.com/office/powerpoint/2010/main" val="268695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Case Vignette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46 year old African-American </a:t>
            </a:r>
            <a:r>
              <a:rPr lang="en-US" sz="2400" dirty="0" smtClean="0"/>
              <a:t>man</a:t>
            </a:r>
          </a:p>
          <a:p>
            <a:pPr lvl="1"/>
            <a:r>
              <a:rPr lang="en-US" sz="2000" dirty="0" smtClean="0"/>
              <a:t>6 </a:t>
            </a:r>
            <a:r>
              <a:rPr lang="en-US" sz="2000" dirty="0" smtClean="0"/>
              <a:t>months of progressive visual loss</a:t>
            </a:r>
            <a:r>
              <a:rPr lang="en-US" sz="2000" dirty="0" smtClean="0"/>
              <a:t>, </a:t>
            </a:r>
            <a:r>
              <a:rPr lang="en-US" sz="2000" dirty="0" smtClean="0"/>
              <a:t>becoming nearly completely blind.</a:t>
            </a:r>
          </a:p>
          <a:p>
            <a:endParaRPr lang="en-US" sz="2400" dirty="0"/>
          </a:p>
          <a:p>
            <a:r>
              <a:rPr lang="en-US" sz="2400" dirty="0" smtClean="0"/>
              <a:t>Began </a:t>
            </a:r>
            <a:r>
              <a:rPr lang="en-US" sz="2400" dirty="0" smtClean="0"/>
              <a:t>having visual hallucinations </a:t>
            </a:r>
            <a:endParaRPr lang="en-US" sz="2400" dirty="0" smtClean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rogressively </a:t>
            </a:r>
            <a:r>
              <a:rPr lang="en-US" sz="2000" dirty="0" smtClean="0"/>
              <a:t>became more </a:t>
            </a:r>
            <a:r>
              <a:rPr lang="en-US" sz="2000" dirty="0" smtClean="0"/>
              <a:t>frightening </a:t>
            </a:r>
            <a:r>
              <a:rPr lang="en-US" sz="2000" dirty="0" smtClean="0"/>
              <a:t>prompting him to become violent and agitated at times. </a:t>
            </a:r>
          </a:p>
        </p:txBody>
      </p:sp>
    </p:spTree>
    <p:extLst>
      <p:ext uri="{BB962C8B-B14F-4D97-AF65-F5344CB8AC3E}">
        <p14:creationId xmlns:p14="http://schemas.microsoft.com/office/powerpoint/2010/main" val="2911062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other disease processes with possible granulomatous involvement in the nervous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Vasculitides</a:t>
            </a:r>
            <a:r>
              <a:rPr lang="en-US" dirty="0" smtClean="0"/>
              <a:t>: Wegener’s, </a:t>
            </a:r>
            <a:r>
              <a:rPr lang="en-US" dirty="0" err="1" smtClean="0"/>
              <a:t>Churg</a:t>
            </a:r>
            <a:r>
              <a:rPr lang="en-US" dirty="0" smtClean="0"/>
              <a:t>-Strauss</a:t>
            </a:r>
          </a:p>
          <a:p>
            <a:endParaRPr lang="en-US" dirty="0"/>
          </a:p>
          <a:p>
            <a:r>
              <a:rPr lang="en-US" dirty="0" smtClean="0"/>
              <a:t>Infections: Tuberculosis, </a:t>
            </a:r>
            <a:r>
              <a:rPr lang="en-US" dirty="0" err="1" smtClean="0"/>
              <a:t>aspergillosis</a:t>
            </a:r>
            <a:r>
              <a:rPr lang="en-US" dirty="0" smtClean="0"/>
              <a:t>, histoplasmosis, </a:t>
            </a:r>
            <a:r>
              <a:rPr lang="en-US" dirty="0" err="1" smtClean="0"/>
              <a:t>blastomycosis</a:t>
            </a:r>
            <a:r>
              <a:rPr lang="en-US" dirty="0" smtClean="0"/>
              <a:t>, candida, </a:t>
            </a:r>
            <a:r>
              <a:rPr lang="en-US" dirty="0" err="1" smtClean="0"/>
              <a:t>paracoccidioidomycosis</a:t>
            </a:r>
            <a:r>
              <a:rPr lang="en-US" dirty="0" smtClean="0"/>
              <a:t>, </a:t>
            </a:r>
            <a:r>
              <a:rPr lang="en-US" dirty="0" err="1" smtClean="0"/>
              <a:t>cryptococcosis</a:t>
            </a:r>
            <a:r>
              <a:rPr lang="en-US" dirty="0" smtClean="0"/>
              <a:t>, amebic encephalitis, </a:t>
            </a:r>
            <a:r>
              <a:rPr lang="en-US" dirty="0" err="1" smtClean="0"/>
              <a:t>schistosomiasis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Neoplasm: Lymphoma (</a:t>
            </a:r>
            <a:r>
              <a:rPr lang="en-US" dirty="0" err="1" smtClean="0"/>
              <a:t>lymphomatoid</a:t>
            </a:r>
            <a:r>
              <a:rPr lang="en-US" dirty="0" smtClean="0"/>
              <a:t> </a:t>
            </a:r>
            <a:r>
              <a:rPr lang="en-US" dirty="0" err="1" smtClean="0"/>
              <a:t>granulomatosis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1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histologic features of </a:t>
            </a:r>
            <a:r>
              <a:rPr lang="en-US" dirty="0" err="1">
                <a:solidFill>
                  <a:srgbClr val="FF0000"/>
                </a:solidFill>
              </a:rPr>
              <a:t>sarcoidosis</a:t>
            </a:r>
            <a:r>
              <a:rPr lang="en-US" dirty="0">
                <a:solidFill>
                  <a:srgbClr val="FF0000"/>
                </a:solidFill>
              </a:rPr>
              <a:t> distinguish it from other granulomatous diseases?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6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Tuberculosis:  </a:t>
            </a:r>
            <a:r>
              <a:rPr lang="en-US" dirty="0" err="1" smtClean="0"/>
              <a:t>Caseating</a:t>
            </a:r>
            <a:r>
              <a:rPr lang="en-US" dirty="0" smtClean="0"/>
              <a:t> (as opposed to non-</a:t>
            </a:r>
            <a:r>
              <a:rPr lang="en-US" dirty="0" err="1" smtClean="0"/>
              <a:t>caseating</a:t>
            </a:r>
            <a:r>
              <a:rPr lang="en-US" dirty="0" smtClean="0"/>
              <a:t>) granulomas, featuring central necrosis</a:t>
            </a:r>
          </a:p>
          <a:p>
            <a:r>
              <a:rPr lang="en-US" dirty="0" smtClean="0"/>
              <a:t>Fungal infections: Hyphal or yeast forms on GMS or PAS stain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66800"/>
            <a:ext cx="8229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0000"/>
                </a:solidFill>
              </a:rPr>
              <a:t>What histologic features of </a:t>
            </a:r>
            <a:r>
              <a:rPr lang="en-US" sz="3600" dirty="0" err="1" smtClean="0">
                <a:solidFill>
                  <a:srgbClr val="FF0000"/>
                </a:solidFill>
              </a:rPr>
              <a:t>sarcoidosis</a:t>
            </a:r>
            <a:r>
              <a:rPr lang="en-US" sz="3600" dirty="0" smtClean="0">
                <a:solidFill>
                  <a:srgbClr val="FF0000"/>
                </a:solidFill>
              </a:rPr>
              <a:t> distinguish it from other granulomatous diseases?</a:t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1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on the differential diagnosis for optic neuropathy?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is on the differential diagnosis for optic neuropathy?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32500" lnSpcReduction="20000"/>
          </a:bodyPr>
          <a:lstStyle/>
          <a:p>
            <a:r>
              <a:rPr lang="en-US" b="1" u="sng" dirty="0" smtClean="0"/>
              <a:t>V</a:t>
            </a:r>
            <a:r>
              <a:rPr lang="en-US" dirty="0" smtClean="0"/>
              <a:t>ascular: Non-</a:t>
            </a:r>
            <a:r>
              <a:rPr lang="en-US" dirty="0" err="1" smtClean="0"/>
              <a:t>arteritic</a:t>
            </a:r>
            <a:r>
              <a:rPr lang="en-US" dirty="0" smtClean="0"/>
              <a:t> ischemic optic neuropathy, </a:t>
            </a:r>
            <a:r>
              <a:rPr lang="en-US" dirty="0" err="1"/>
              <a:t>a</a:t>
            </a:r>
            <a:r>
              <a:rPr lang="en-US" dirty="0" err="1" smtClean="0"/>
              <a:t>rteritic</a:t>
            </a:r>
            <a:r>
              <a:rPr lang="en-US" dirty="0" smtClean="0"/>
              <a:t> ischemic optic neuropathy (including giant cell arteritis)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I</a:t>
            </a:r>
            <a:r>
              <a:rPr lang="en-US" dirty="0" smtClean="0"/>
              <a:t>nfectious/</a:t>
            </a:r>
            <a:r>
              <a:rPr lang="en-US" dirty="0" err="1" smtClean="0"/>
              <a:t>parainfectious</a:t>
            </a:r>
            <a:r>
              <a:rPr lang="en-US" dirty="0" smtClean="0"/>
              <a:t>: Lyme, syphilis, multiple viruses, Toxoplasmosis, </a:t>
            </a:r>
            <a:r>
              <a:rPr lang="en-US" dirty="0" err="1" smtClean="0"/>
              <a:t>Bartonella</a:t>
            </a:r>
            <a:r>
              <a:rPr lang="en-US" dirty="0" smtClean="0"/>
              <a:t>, meningitis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T</a:t>
            </a:r>
            <a:r>
              <a:rPr lang="en-US" dirty="0" smtClean="0"/>
              <a:t>rauma; </a:t>
            </a:r>
            <a:r>
              <a:rPr lang="en-US" b="1" u="sng" dirty="0" smtClean="0"/>
              <a:t>T</a:t>
            </a:r>
            <a:r>
              <a:rPr lang="en-US" dirty="0" smtClean="0"/>
              <a:t>oxins/drugs: toxic alcohols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A</a:t>
            </a:r>
            <a:r>
              <a:rPr lang="en-US" dirty="0" smtClean="0"/>
              <a:t>utoimmune/inflammatory: Multiple sclerosis, </a:t>
            </a:r>
            <a:r>
              <a:rPr lang="en-US" dirty="0" err="1" smtClean="0"/>
              <a:t>neuromyelitis</a:t>
            </a:r>
            <a:r>
              <a:rPr lang="en-US" dirty="0" smtClean="0"/>
              <a:t> </a:t>
            </a:r>
            <a:r>
              <a:rPr lang="en-US" dirty="0" err="1" smtClean="0"/>
              <a:t>optica</a:t>
            </a:r>
            <a:r>
              <a:rPr lang="en-US" dirty="0" smtClean="0"/>
              <a:t>, sarcoidosis, </a:t>
            </a:r>
            <a:r>
              <a:rPr lang="en-US" dirty="0" err="1" smtClean="0"/>
              <a:t>Sjogren’s</a:t>
            </a:r>
            <a:r>
              <a:rPr lang="en-US" dirty="0" smtClean="0"/>
              <a:t>, </a:t>
            </a:r>
            <a:r>
              <a:rPr lang="en-US" dirty="0" err="1" smtClean="0"/>
              <a:t>Behçet’s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M</a:t>
            </a:r>
            <a:r>
              <a:rPr lang="en-US" dirty="0" smtClean="0"/>
              <a:t>etabolic: Nutritional deficiency (thiamine, B12, folate)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I</a:t>
            </a:r>
            <a:r>
              <a:rPr lang="en-US" dirty="0" smtClean="0"/>
              <a:t>nherited/congenital: </a:t>
            </a:r>
            <a:r>
              <a:rPr lang="en-US" dirty="0" err="1" smtClean="0"/>
              <a:t>Leber’s</a:t>
            </a:r>
            <a:r>
              <a:rPr lang="en-US" dirty="0" smtClean="0"/>
              <a:t> hereditary optic neuropathy, Autosomal dominant optic neuropathy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N</a:t>
            </a:r>
            <a:r>
              <a:rPr lang="en-US" dirty="0" smtClean="0"/>
              <a:t>eoplastic/paraneoplastic: Optic glioma, lymphoma, meningioma</a:t>
            </a:r>
          </a:p>
          <a:p>
            <a:endParaRPr lang="en-US" dirty="0" smtClean="0"/>
          </a:p>
          <a:p>
            <a:r>
              <a:rPr lang="en-US" b="1" u="sng" dirty="0" smtClean="0"/>
              <a:t>C</a:t>
            </a:r>
            <a:r>
              <a:rPr lang="en-US" dirty="0" smtClean="0"/>
              <a:t>ompressive: </a:t>
            </a:r>
            <a:r>
              <a:rPr lang="en-US" dirty="0" err="1" smtClean="0"/>
              <a:t>Pseudotumor</a:t>
            </a:r>
            <a:r>
              <a:rPr lang="en-US" dirty="0" smtClean="0"/>
              <a:t> </a:t>
            </a:r>
            <a:r>
              <a:rPr lang="en-US" dirty="0" err="1" smtClean="0"/>
              <a:t>cerebri</a:t>
            </a:r>
            <a:r>
              <a:rPr lang="en-US" dirty="0" smtClean="0"/>
              <a:t>, orbital </a:t>
            </a:r>
            <a:r>
              <a:rPr lang="en-US" dirty="0" err="1" smtClean="0"/>
              <a:t>pseudotumor</a:t>
            </a:r>
            <a:r>
              <a:rPr lang="en-US" dirty="0" smtClean="0"/>
              <a:t>, thyroid </a:t>
            </a:r>
            <a:r>
              <a:rPr lang="en-US" dirty="0" err="1" smtClean="0"/>
              <a:t>ophthalmopathy</a:t>
            </a:r>
            <a:r>
              <a:rPr lang="en-US" dirty="0" smtClean="0"/>
              <a:t>, abscess, tumor, carotid-ophthalmic artery aneurysm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2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Case Vignette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Brain </a:t>
            </a:r>
            <a:r>
              <a:rPr lang="en-US" dirty="0" smtClean="0"/>
              <a:t>MRI </a:t>
            </a:r>
            <a:r>
              <a:rPr lang="en-US" dirty="0" smtClean="0"/>
              <a:t>showed </a:t>
            </a:r>
            <a:r>
              <a:rPr lang="en-US" dirty="0" smtClean="0"/>
              <a:t>enhancement of both optic </a:t>
            </a:r>
            <a:r>
              <a:rPr lang="en-US" dirty="0" smtClean="0"/>
              <a:t>nerves</a:t>
            </a:r>
          </a:p>
          <a:p>
            <a:r>
              <a:rPr lang="en-US" dirty="0"/>
              <a:t>O</a:t>
            </a:r>
            <a:r>
              <a:rPr lang="en-US" dirty="0" smtClean="0"/>
              <a:t>phthalmologic </a:t>
            </a:r>
            <a:r>
              <a:rPr lang="en-US" dirty="0" smtClean="0"/>
              <a:t>testing showed bilateral optic nerve atrophy. </a:t>
            </a:r>
            <a:endParaRPr lang="en-US" dirty="0" smtClean="0"/>
          </a:p>
          <a:p>
            <a:r>
              <a:rPr lang="en-US" dirty="0" smtClean="0"/>
              <a:t>Trial</a:t>
            </a:r>
            <a:r>
              <a:rPr lang="en-US" dirty="0" smtClean="0"/>
              <a:t> </a:t>
            </a:r>
            <a:r>
              <a:rPr lang="en-US" dirty="0" smtClean="0"/>
              <a:t>course of IV steroids which appeared to bring about some improvement, and he was initially started on Imuran (azathioprine) for maintenance immunosuppression for an as-yet-undiagnosed cause of bilateral optic neuritis.</a:t>
            </a:r>
          </a:p>
          <a:p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 smtClean="0"/>
              <a:t>the following 2 </a:t>
            </a:r>
            <a:r>
              <a:rPr lang="en-US" dirty="0" smtClean="0"/>
              <a:t>months progressive </a:t>
            </a:r>
            <a:r>
              <a:rPr lang="en-US" dirty="0" smtClean="0"/>
              <a:t>worsening of his cognition with confusion </a:t>
            </a:r>
            <a:r>
              <a:rPr lang="en-US" dirty="0" smtClean="0"/>
              <a:t>and </a:t>
            </a:r>
            <a:r>
              <a:rPr lang="en-US" dirty="0" smtClean="0"/>
              <a:t>general forgetfulness along with personality changes including more frequent aggressive </a:t>
            </a:r>
            <a:r>
              <a:rPr lang="en-US" dirty="0" smtClean="0"/>
              <a:t>behavior.</a:t>
            </a:r>
          </a:p>
          <a:p>
            <a:r>
              <a:rPr lang="en-US" dirty="0"/>
              <a:t>W</a:t>
            </a:r>
            <a:r>
              <a:rPr lang="en-US" dirty="0" smtClean="0"/>
              <a:t>orsening </a:t>
            </a:r>
            <a:r>
              <a:rPr lang="en-US" dirty="0" err="1" smtClean="0"/>
              <a:t>bifrontal</a:t>
            </a:r>
            <a:r>
              <a:rPr lang="en-US" dirty="0" smtClean="0"/>
              <a:t>/temporal headaches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Methotrexate added, </a:t>
            </a:r>
            <a:r>
              <a:rPr lang="en-US" dirty="0" smtClean="0"/>
              <a:t>but </a:t>
            </a:r>
            <a:r>
              <a:rPr lang="en-US" dirty="0" smtClean="0"/>
              <a:t>symptoms progressed.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 </a:t>
            </a:r>
            <a:r>
              <a:rPr lang="en-US" dirty="0" smtClean="0"/>
              <a:t>was notable </a:t>
            </a:r>
            <a:r>
              <a:rPr lang="en-US" dirty="0" smtClean="0"/>
              <a:t>for: 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visual </a:t>
            </a:r>
            <a:r>
              <a:rPr lang="en-US" dirty="0" smtClean="0"/>
              <a:t>hallucinations, agitation</a:t>
            </a:r>
            <a:r>
              <a:rPr lang="en-US" dirty="0" smtClean="0"/>
              <a:t>; poor attention with poor word recall; poorly reactive pupils bilaterally with only some light perception; difficulty with rightward gaze, including right-beating nystagmus; left &gt; right intention tremor; and a wide-based and ataxic gait, with consistent falling to the left. There was no motor weakness, sensory loss, or pathologic reflexes.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5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228600"/>
            <a:ext cx="2514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Brain MRI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2" y="304799"/>
            <a:ext cx="2957557" cy="295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07" y="3352801"/>
            <a:ext cx="2971798" cy="297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07" y="304800"/>
            <a:ext cx="2971798" cy="297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400800" y="1600200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Left: T1 w/ gadolinium</a:t>
            </a:r>
          </a:p>
          <a:p>
            <a:endParaRPr lang="en-US" dirty="0"/>
          </a:p>
          <a:p>
            <a:pPr algn="l"/>
            <a:r>
              <a:rPr lang="en-US" dirty="0" smtClean="0"/>
              <a:t>Right: T2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17891" y="2928878"/>
            <a:ext cx="2478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are findings?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228600"/>
            <a:ext cx="2514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Brain MRI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2" y="304799"/>
            <a:ext cx="2957557" cy="295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07" y="3352801"/>
            <a:ext cx="2971798" cy="297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07" y="304800"/>
            <a:ext cx="2971798" cy="297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400800" y="1600200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Left: T1 w/ gadolinium</a:t>
            </a:r>
          </a:p>
          <a:p>
            <a:endParaRPr lang="en-US" dirty="0"/>
          </a:p>
          <a:p>
            <a:pPr algn="l"/>
            <a:r>
              <a:rPr lang="en-US" dirty="0" smtClean="0"/>
              <a:t>Right: T2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17891" y="2928878"/>
            <a:ext cx="24789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Enhancement </a:t>
            </a:r>
            <a:r>
              <a:rPr lang="en-US" dirty="0" smtClean="0"/>
              <a:t>of </a:t>
            </a:r>
            <a:r>
              <a:rPr lang="en-US" dirty="0" smtClean="0"/>
              <a:t>optic </a:t>
            </a:r>
            <a:r>
              <a:rPr lang="en-US" dirty="0" smtClean="0"/>
              <a:t>nerves </a:t>
            </a:r>
            <a:r>
              <a:rPr lang="en-US" dirty="0" smtClean="0"/>
              <a:t>including </a:t>
            </a:r>
            <a:r>
              <a:rPr lang="en-US" dirty="0" smtClean="0"/>
              <a:t>optic chiasm and tracts, as well as the pituitary, hypothalamus, anterior thalamus, and L cerebellum. </a:t>
            </a:r>
            <a:endParaRPr lang="en-US" dirty="0"/>
          </a:p>
        </p:txBody>
      </p:sp>
      <p:sp>
        <p:nvSpPr>
          <p:cNvPr id="3" name="Donut 2"/>
          <p:cNvSpPr/>
          <p:nvPr/>
        </p:nvSpPr>
        <p:spPr>
          <a:xfrm>
            <a:off x="1295400" y="1143000"/>
            <a:ext cx="838199" cy="762000"/>
          </a:xfrm>
          <a:prstGeom prst="donut">
            <a:avLst>
              <a:gd name="adj" fmla="val 7616"/>
            </a:avLst>
          </a:prstGeom>
          <a:ln w="63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343400" y="1371600"/>
            <a:ext cx="990600" cy="762000"/>
          </a:xfrm>
          <a:prstGeom prst="donut">
            <a:avLst>
              <a:gd name="adj" fmla="val 0"/>
            </a:avLst>
          </a:prstGeom>
          <a:ln w="63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4419600" y="4800600"/>
            <a:ext cx="838199" cy="762000"/>
          </a:xfrm>
          <a:prstGeom prst="donut">
            <a:avLst>
              <a:gd name="adj" fmla="val 7616"/>
            </a:avLst>
          </a:prstGeom>
          <a:ln w="63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3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WBC 16 (Neutrophils </a:t>
            </a:r>
            <a:r>
              <a:rPr lang="en-US" dirty="0"/>
              <a:t>1%, Lymphocytes 92%, Monocytes 8%, Atypical </a:t>
            </a:r>
            <a:r>
              <a:rPr lang="en-US" dirty="0" err="1"/>
              <a:t>Lymphs</a:t>
            </a:r>
            <a:r>
              <a:rPr lang="en-US" dirty="0"/>
              <a:t> </a:t>
            </a:r>
            <a:r>
              <a:rPr lang="en-US" dirty="0" smtClean="0"/>
              <a:t>1%).</a:t>
            </a:r>
            <a:endParaRPr lang="en-US" dirty="0"/>
          </a:p>
          <a:p>
            <a:r>
              <a:rPr lang="en-US" dirty="0" smtClean="0"/>
              <a:t>RBC</a:t>
            </a:r>
            <a:r>
              <a:rPr lang="en-US" dirty="0"/>
              <a:t>: 51</a:t>
            </a:r>
          </a:p>
          <a:p>
            <a:r>
              <a:rPr lang="en-US" dirty="0" smtClean="0"/>
              <a:t>Glucose</a:t>
            </a:r>
            <a:r>
              <a:rPr lang="en-US" dirty="0"/>
              <a:t>: 46</a:t>
            </a:r>
          </a:p>
          <a:p>
            <a:r>
              <a:rPr lang="en-US" dirty="0" smtClean="0"/>
              <a:t>Protein</a:t>
            </a:r>
            <a:r>
              <a:rPr lang="en-US" dirty="0"/>
              <a:t>: 130</a:t>
            </a:r>
          </a:p>
          <a:p>
            <a:r>
              <a:rPr lang="en-US" dirty="0" smtClean="0"/>
              <a:t>VDRL</a:t>
            </a:r>
            <a:r>
              <a:rPr lang="en-US" dirty="0"/>
              <a:t>: Non-reactive</a:t>
            </a:r>
          </a:p>
          <a:p>
            <a:r>
              <a:rPr lang="en-US" dirty="0" smtClean="0"/>
              <a:t>CSF </a:t>
            </a:r>
            <a:r>
              <a:rPr lang="en-US" dirty="0"/>
              <a:t>Culture: negative</a:t>
            </a:r>
          </a:p>
          <a:p>
            <a:r>
              <a:rPr lang="en-US" dirty="0" smtClean="0"/>
              <a:t>Fungal </a:t>
            </a:r>
            <a:r>
              <a:rPr lang="en-US" dirty="0"/>
              <a:t>Culture:  </a:t>
            </a:r>
            <a:r>
              <a:rPr lang="en-US" dirty="0" smtClean="0"/>
              <a:t>negative</a:t>
            </a:r>
          </a:p>
          <a:p>
            <a:r>
              <a:rPr lang="en-US" dirty="0" smtClean="0"/>
              <a:t>Viral Culture: negative</a:t>
            </a:r>
          </a:p>
          <a:p>
            <a:r>
              <a:rPr lang="en-US" dirty="0" smtClean="0"/>
              <a:t>AFB</a:t>
            </a:r>
            <a:r>
              <a:rPr lang="en-US" dirty="0"/>
              <a:t>: negative</a:t>
            </a:r>
          </a:p>
          <a:p>
            <a:r>
              <a:rPr lang="en-US" dirty="0" err="1" smtClean="0"/>
              <a:t>Cryptococcal</a:t>
            </a:r>
            <a:r>
              <a:rPr lang="en-US" dirty="0" smtClean="0"/>
              <a:t> </a:t>
            </a:r>
            <a:r>
              <a:rPr lang="en-US" dirty="0"/>
              <a:t>Antigen: negative</a:t>
            </a:r>
          </a:p>
          <a:p>
            <a:r>
              <a:rPr lang="en-US" dirty="0" err="1" smtClean="0"/>
              <a:t>Enterovirus</a:t>
            </a:r>
            <a:r>
              <a:rPr lang="en-US" dirty="0"/>
              <a:t>: negative</a:t>
            </a:r>
          </a:p>
          <a:p>
            <a:r>
              <a:rPr lang="en-US" dirty="0" smtClean="0"/>
              <a:t>Viral </a:t>
            </a:r>
            <a:r>
              <a:rPr lang="en-US" dirty="0"/>
              <a:t>PCR (CMV, HSV-1, HSV-2, VZV): </a:t>
            </a:r>
            <a:r>
              <a:rPr lang="en-US" dirty="0" smtClean="0"/>
              <a:t>negative</a:t>
            </a:r>
          </a:p>
          <a:p>
            <a:r>
              <a:rPr lang="en-US" dirty="0" smtClean="0"/>
              <a:t>Meningoencephalitis panel: negative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Cytology</a:t>
            </a:r>
            <a:r>
              <a:rPr lang="en-US" dirty="0"/>
              <a:t>: SATISFACTORY FOR INTERPRETATION. NEGATIVE FOR MALIGNANT CELLS. MONOCYTES, LYMPHOCYTES, RARE NEUTROPHILS AND RED BLOOD CELLS PRESENT.</a:t>
            </a:r>
          </a:p>
          <a:p>
            <a:r>
              <a:rPr lang="en-US" dirty="0"/>
              <a:t>PLEOCYTOSIS WITH PREDOMINANCE OF LYMPHOCYTES. CLINICAL CORRELATION IS ESSENTIAL.</a:t>
            </a:r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9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the most likely diagnosis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62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196</TotalTime>
  <Words>1040</Words>
  <Application>Microsoft Macintosh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Case Study #105</vt:lpstr>
      <vt:lpstr>Case Vignette</vt:lpstr>
      <vt:lpstr>What is on the differential diagnosis for optic neuropathy?</vt:lpstr>
      <vt:lpstr>What is on the differential diagnosis for optic neuropathy?</vt:lpstr>
      <vt:lpstr>Case Vignette (cont’d)</vt:lpstr>
      <vt:lpstr>Brain MRI</vt:lpstr>
      <vt:lpstr>Brain MRI</vt:lpstr>
      <vt:lpstr>CSF Results</vt:lpstr>
      <vt:lpstr>What is the most likely diagnosis?</vt:lpstr>
      <vt:lpstr>What is the most likely diagnosis?</vt:lpstr>
      <vt:lpstr>Hospital Course</vt:lpstr>
      <vt:lpstr>What percentage of patients with sarcoidosis develop neurologic symptoms?</vt:lpstr>
      <vt:lpstr>What percentage of patients with sarcoidosis develop neurologic symptoms?</vt:lpstr>
      <vt:lpstr>What are common clinical features of neurosarcoidosis?</vt:lpstr>
      <vt:lpstr>What are common clinical features of neurosarcoidosis?</vt:lpstr>
      <vt:lpstr>What are the histologic features of sarcoidosis?</vt:lpstr>
      <vt:lpstr>Base of brain biopsy</vt:lpstr>
      <vt:lpstr>Base of Brain Biopsy</vt:lpstr>
      <vt:lpstr>What are some other disease processes with possible granulomatous involvement in the nervous system?</vt:lpstr>
      <vt:lpstr>What are some other disease processes with possible granulomatous involvement in the nervous system?</vt:lpstr>
      <vt:lpstr>What histologic features of sarcoidosis distinguish it from other granulomatous diseases? </vt:lpstr>
      <vt:lpstr>PowerPoint Presentation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Reznik, Michael</dc:creator>
  <cp:lastModifiedBy>Clayton Wiley</cp:lastModifiedBy>
  <cp:revision>36</cp:revision>
  <dcterms:created xsi:type="dcterms:W3CDTF">2014-12-10T17:52:59Z</dcterms:created>
  <dcterms:modified xsi:type="dcterms:W3CDTF">2014-12-12T17:42:53Z</dcterms:modified>
</cp:coreProperties>
</file>