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0705-9BF3-164C-B337-D17ED9FCBB6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4014-55E1-6947-82A0-422FDFD9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2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0705-9BF3-164C-B337-D17ED9FCBB6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4014-55E1-6947-82A0-422FDFD9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8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0705-9BF3-164C-B337-D17ED9FCBB6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4014-55E1-6947-82A0-422FDFD9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2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0705-9BF3-164C-B337-D17ED9FCBB6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4014-55E1-6947-82A0-422FDFD9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4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0705-9BF3-164C-B337-D17ED9FCBB6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4014-55E1-6947-82A0-422FDFD9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7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0705-9BF3-164C-B337-D17ED9FCBB6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4014-55E1-6947-82A0-422FDFD9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0705-9BF3-164C-B337-D17ED9FCBB6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4014-55E1-6947-82A0-422FDFD9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8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0705-9BF3-164C-B337-D17ED9FCBB6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4014-55E1-6947-82A0-422FDFD9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5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0705-9BF3-164C-B337-D17ED9FCBB6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4014-55E1-6947-82A0-422FDFD9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5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0705-9BF3-164C-B337-D17ED9FCBB6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4014-55E1-6947-82A0-422FDFD9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1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0705-9BF3-164C-B337-D17ED9FCBB6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4014-55E1-6947-82A0-422FDFD9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B0705-9BF3-164C-B337-D17ED9FCBB6C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4014-55E1-6947-82A0-422FDFD9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Leukodystrophies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Costello, D. J., A. F. </a:t>
            </a:r>
            <a:r>
              <a:rPr lang="en-US" dirty="0" err="1">
                <a:solidFill>
                  <a:schemeClr val="tx1"/>
                </a:solidFill>
              </a:rPr>
              <a:t>Eichler</a:t>
            </a:r>
            <a:r>
              <a:rPr lang="en-US" dirty="0">
                <a:solidFill>
                  <a:schemeClr val="tx1"/>
                </a:solidFill>
              </a:rPr>
              <a:t>, and F. S. </a:t>
            </a:r>
            <a:r>
              <a:rPr lang="en-US" dirty="0" err="1">
                <a:solidFill>
                  <a:schemeClr val="tx1"/>
                </a:solidFill>
              </a:rPr>
              <a:t>Eichler</a:t>
            </a:r>
            <a:r>
              <a:rPr lang="en-US" dirty="0">
                <a:solidFill>
                  <a:schemeClr val="tx1"/>
                </a:solidFill>
              </a:rPr>
              <a:t>. "</a:t>
            </a:r>
            <a:r>
              <a:rPr lang="en-US" dirty="0" err="1">
                <a:solidFill>
                  <a:schemeClr val="tx1"/>
                </a:solidFill>
              </a:rPr>
              <a:t>Leukodystrophies</a:t>
            </a:r>
            <a:r>
              <a:rPr lang="en-US" dirty="0">
                <a:solidFill>
                  <a:schemeClr val="tx1"/>
                </a:solidFill>
              </a:rPr>
              <a:t>: Classification, Diagnosis, and Treatment." </a:t>
            </a:r>
            <a:r>
              <a:rPr lang="en-US" i="1" dirty="0">
                <a:solidFill>
                  <a:schemeClr val="tx1"/>
                </a:solidFill>
              </a:rPr>
              <a:t>Neurologist </a:t>
            </a:r>
            <a:r>
              <a:rPr lang="en-US" dirty="0">
                <a:solidFill>
                  <a:schemeClr val="tx1"/>
                </a:solidFill>
              </a:rPr>
              <a:t>15, no. 6 </a:t>
            </a:r>
            <a:r>
              <a:rPr lang="en-US" dirty="0" smtClean="0">
                <a:solidFill>
                  <a:schemeClr val="tx1"/>
                </a:solidFill>
              </a:rPr>
              <a:t>2009: </a:t>
            </a:r>
            <a:r>
              <a:rPr lang="en-US" dirty="0">
                <a:solidFill>
                  <a:schemeClr val="tx1"/>
                </a:solidFill>
              </a:rPr>
              <a:t>319-28.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3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Vanishing White Matter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in first years of life</a:t>
            </a:r>
          </a:p>
          <a:p>
            <a:pPr lvl="1"/>
            <a:r>
              <a:rPr lang="en-US" dirty="0" smtClean="0"/>
              <a:t>Short survival</a:t>
            </a:r>
          </a:p>
          <a:p>
            <a:r>
              <a:rPr lang="en-US" dirty="0" smtClean="0"/>
              <a:t>Mutations in eIF2B</a:t>
            </a:r>
          </a:p>
          <a:p>
            <a:pPr lvl="1"/>
            <a:r>
              <a:rPr lang="en-US" dirty="0" smtClean="0"/>
              <a:t>Eukaryotic initiation factor</a:t>
            </a:r>
          </a:p>
          <a:p>
            <a:pPr lvl="1"/>
            <a:r>
              <a:rPr lang="en-US" dirty="0" smtClean="0"/>
              <a:t>Why just white matter and ovary damage?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35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Alexander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 in GFAP gene</a:t>
            </a:r>
          </a:p>
          <a:p>
            <a:pPr lvl="1"/>
            <a:r>
              <a:rPr lang="en-US" dirty="0" smtClean="0"/>
              <a:t>Induces stress response in </a:t>
            </a:r>
            <a:r>
              <a:rPr lang="en-US" dirty="0" err="1" smtClean="0"/>
              <a:t>astorcytes</a:t>
            </a:r>
            <a:endParaRPr lang="en-US" dirty="0" smtClean="0"/>
          </a:p>
          <a:p>
            <a:r>
              <a:rPr lang="en-US" dirty="0" smtClean="0"/>
              <a:t>Death within 10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66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Canavan</a:t>
            </a:r>
            <a:r>
              <a:rPr lang="en-US" dirty="0" smtClean="0"/>
              <a:t>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Aspartoacylase</a:t>
            </a:r>
            <a:r>
              <a:rPr lang="en-US" dirty="0" smtClean="0"/>
              <a:t> (ASPA)</a:t>
            </a:r>
          </a:p>
          <a:p>
            <a:pPr lvl="1"/>
            <a:r>
              <a:rPr lang="en-US" dirty="0" smtClean="0"/>
              <a:t>Elevation of NAA</a:t>
            </a:r>
          </a:p>
          <a:p>
            <a:pPr lvl="1"/>
            <a:r>
              <a:rPr lang="en-US" dirty="0" smtClean="0"/>
              <a:t>ASPA cleaves NAA to acetate and aspartate</a:t>
            </a:r>
          </a:p>
          <a:p>
            <a:pPr lvl="1"/>
            <a:r>
              <a:rPr lang="en-US" dirty="0" smtClean="0"/>
              <a:t>Aspartate necessary for myelin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4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Hereditary Diffuse </a:t>
            </a:r>
            <a:r>
              <a:rPr lang="en-US" dirty="0" err="1" smtClean="0"/>
              <a:t>Leukoencephalopathy</a:t>
            </a:r>
            <a:r>
              <a:rPr lang="en-US" dirty="0" smtClean="0"/>
              <a:t> with Spheroids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Adults</a:t>
            </a:r>
          </a:p>
          <a:p>
            <a:r>
              <a:rPr lang="en-US" dirty="0" smtClean="0"/>
              <a:t>CSF receptor deficiency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03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Pelizaeus-Merzbacher</a:t>
            </a:r>
            <a:r>
              <a:rPr lang="en-US" dirty="0" smtClean="0"/>
              <a:t>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X-linked mutation in PLP1</a:t>
            </a:r>
          </a:p>
          <a:p>
            <a:pPr lvl="1"/>
            <a:r>
              <a:rPr lang="en-US" dirty="0" smtClean="0"/>
              <a:t>Failure to form myelin</a:t>
            </a:r>
          </a:p>
          <a:p>
            <a:r>
              <a:rPr lang="en-US" dirty="0" smtClean="0"/>
              <a:t>Versus PM-like disease</a:t>
            </a:r>
          </a:p>
          <a:p>
            <a:pPr lvl="1"/>
            <a:r>
              <a:rPr lang="en-US" dirty="0" smtClean="0"/>
              <a:t>Autosomal recessive</a:t>
            </a:r>
          </a:p>
          <a:p>
            <a:pPr lvl="1"/>
            <a:r>
              <a:rPr lang="en-US" dirty="0" smtClean="0"/>
              <a:t>Mutation in gap junction protein </a:t>
            </a:r>
            <a:r>
              <a:rPr lang="en-US" dirty="0" smtClean="0">
                <a:latin typeface="Symbol" charset="2"/>
                <a:cs typeface="Symbol" charset="2"/>
              </a:rPr>
              <a:t>a</a:t>
            </a:r>
            <a:r>
              <a:rPr lang="en-US" dirty="0" smtClean="0"/>
              <a:t>12 (</a:t>
            </a:r>
            <a:r>
              <a:rPr lang="en-US" i="1" dirty="0" smtClean="0"/>
              <a:t>GJA12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64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Aicardi-Goutieres</a:t>
            </a:r>
            <a:r>
              <a:rPr lang="en-US" dirty="0" smtClean="0"/>
              <a:t>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Genetically heterogeneous</a:t>
            </a:r>
          </a:p>
          <a:p>
            <a:r>
              <a:rPr lang="en-US" dirty="0" smtClean="0"/>
              <a:t>5 subtypes</a:t>
            </a:r>
          </a:p>
          <a:p>
            <a:pPr lvl="1"/>
            <a:r>
              <a:rPr lang="en-US" dirty="0" smtClean="0"/>
              <a:t>Autosomal recessive</a:t>
            </a:r>
          </a:p>
          <a:p>
            <a:pPr lvl="1"/>
            <a:r>
              <a:rPr lang="en-US" dirty="0" smtClean="0"/>
              <a:t>Subtypes 1-4</a:t>
            </a:r>
          </a:p>
          <a:p>
            <a:pPr lvl="2"/>
            <a:r>
              <a:rPr lang="en-US" dirty="0" smtClean="0"/>
              <a:t>Errors in nuclease genes</a:t>
            </a:r>
          </a:p>
          <a:p>
            <a:pPr lvl="1"/>
            <a:r>
              <a:rPr lang="en-US" dirty="0" smtClean="0"/>
              <a:t>Subtype 5	</a:t>
            </a:r>
          </a:p>
          <a:p>
            <a:pPr lvl="2"/>
            <a:r>
              <a:rPr lang="en-US" i="1" dirty="0" smtClean="0"/>
              <a:t>TREX1</a:t>
            </a:r>
            <a:r>
              <a:rPr lang="en-US" dirty="0" smtClean="0"/>
              <a:t> mutation</a:t>
            </a:r>
          </a:p>
          <a:p>
            <a:pPr lvl="3"/>
            <a:r>
              <a:rPr lang="en-US" dirty="0" smtClean="0"/>
              <a:t>DNA repair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Leukodystrophies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Under recognized and frequently misdiagnosed.</a:t>
            </a:r>
          </a:p>
          <a:p>
            <a:pPr lvl="1"/>
            <a:r>
              <a:rPr lang="en-US" dirty="0" smtClean="0"/>
              <a:t>Many with unknown molecular and biochemical abnormalities</a:t>
            </a:r>
          </a:p>
          <a:p>
            <a:pPr lvl="1"/>
            <a:r>
              <a:rPr lang="en-US" dirty="0" smtClean="0"/>
              <a:t>Not limited to childhood</a:t>
            </a:r>
          </a:p>
          <a:p>
            <a:r>
              <a:rPr lang="en-US" dirty="0" smtClean="0"/>
              <a:t>MRI helps define new clinical patterns</a:t>
            </a:r>
          </a:p>
          <a:p>
            <a:pPr lvl="1"/>
            <a:r>
              <a:rPr lang="en-US" dirty="0" smtClean="0"/>
              <a:t>MRS to detect abnormal metabolites</a:t>
            </a:r>
          </a:p>
          <a:p>
            <a:r>
              <a:rPr lang="en-US" dirty="0" smtClean="0"/>
              <a:t>Together their incidence = that of MS</a:t>
            </a:r>
          </a:p>
          <a:p>
            <a:pPr lvl="1"/>
            <a:r>
              <a:rPr lang="en-US" dirty="0" smtClean="0"/>
              <a:t>Treatment with enzyme replacement and cell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1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Childhood onset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Normal early development followed by insidious progression</a:t>
            </a:r>
          </a:p>
          <a:p>
            <a:pPr lvl="1"/>
            <a:r>
              <a:rPr lang="en-US" dirty="0" smtClean="0"/>
              <a:t>Subtle cognitive decline</a:t>
            </a:r>
          </a:p>
          <a:p>
            <a:pPr lvl="1"/>
            <a:r>
              <a:rPr lang="en-US" dirty="0" smtClean="0"/>
              <a:t>Progressive motor loss</a:t>
            </a:r>
          </a:p>
          <a:p>
            <a:r>
              <a:rPr lang="en-US" dirty="0" smtClean="0"/>
              <a:t>Some have other clinical signs</a:t>
            </a:r>
          </a:p>
          <a:p>
            <a:pPr lvl="1"/>
            <a:r>
              <a:rPr lang="en-US" dirty="0" smtClean="0"/>
              <a:t>E.g. adrenal insufficiency</a:t>
            </a:r>
          </a:p>
          <a:p>
            <a:r>
              <a:rPr lang="en-US" dirty="0" smtClean="0"/>
              <a:t>DX- Rule out infections and toxins</a:t>
            </a:r>
          </a:p>
          <a:p>
            <a:pPr lvl="1"/>
            <a:r>
              <a:rPr lang="en-US" dirty="0" smtClean="0"/>
              <a:t>Family history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Pattern of white matter involvement on MRI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0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Adult-onset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 neuropsychiatric disease</a:t>
            </a:r>
          </a:p>
          <a:p>
            <a:pPr lvl="1"/>
            <a:r>
              <a:rPr lang="en-US" dirty="0" smtClean="0"/>
              <a:t>“subcortical dementia”</a:t>
            </a:r>
          </a:p>
          <a:p>
            <a:pPr lvl="2"/>
            <a:r>
              <a:rPr lang="en-US" dirty="0" smtClean="0"/>
              <a:t>Particularly MLD</a:t>
            </a:r>
          </a:p>
          <a:p>
            <a:pPr lvl="1"/>
            <a:r>
              <a:rPr lang="en-US" dirty="0" smtClean="0"/>
              <a:t>Progressive spastic </a:t>
            </a:r>
            <a:r>
              <a:rPr lang="en-US" dirty="0" err="1" smtClean="0"/>
              <a:t>paraparesis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8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60"/>
            <a:ext cx="8229600" cy="1143000"/>
          </a:xfrm>
        </p:spPr>
        <p:txBody>
          <a:bodyPr/>
          <a:lstStyle/>
          <a:p>
            <a:r>
              <a:rPr lang="en-US" dirty="0" smtClean="0"/>
              <a:t>Characteristic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973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Confluent imaging abnormalities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multifocal or asymmetric</a:t>
            </a:r>
          </a:p>
          <a:p>
            <a:r>
              <a:rPr lang="en-US" sz="2800" dirty="0" smtClean="0"/>
              <a:t>Enhancement only with X-linked </a:t>
            </a:r>
            <a:r>
              <a:rPr lang="en-US" sz="2800" dirty="0" err="1" smtClean="0"/>
              <a:t>adrenoleukodystrophy</a:t>
            </a:r>
            <a:endParaRPr lang="en-US" sz="2800" dirty="0"/>
          </a:p>
        </p:txBody>
      </p:sp>
      <p:pic>
        <p:nvPicPr>
          <p:cNvPr id="4" name="Picture 3" descr="Screen Shot 2015-01-10 at 1.12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0" y="2922719"/>
            <a:ext cx="87757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47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Numerous potential errors in membrane synthesis</a:t>
            </a:r>
          </a:p>
          <a:p>
            <a:r>
              <a:rPr lang="en-US" dirty="0" smtClean="0"/>
              <a:t>Lipid synthesis</a:t>
            </a:r>
          </a:p>
          <a:p>
            <a:pPr lvl="1"/>
            <a:r>
              <a:rPr lang="en-US" dirty="0" smtClean="0"/>
              <a:t>Very long chain fatty acids (X-linked ALD)</a:t>
            </a:r>
          </a:p>
          <a:p>
            <a:r>
              <a:rPr lang="en-US" dirty="0" smtClean="0"/>
              <a:t>Protein synthesis</a:t>
            </a:r>
          </a:p>
          <a:p>
            <a:pPr lvl="1"/>
            <a:r>
              <a:rPr lang="en-US" dirty="0" smtClean="0"/>
              <a:t>PLP (</a:t>
            </a:r>
            <a:r>
              <a:rPr lang="en-US" dirty="0" err="1" smtClean="0"/>
              <a:t>Pelizaeus-Merzbacher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Gap junctions (PMLD) </a:t>
            </a:r>
            <a:endParaRPr lang="en-US" dirty="0" smtClean="0"/>
          </a:p>
          <a:p>
            <a:r>
              <a:rPr lang="en-US" dirty="0" smtClean="0"/>
              <a:t>DNA repair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0722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X-linked ALD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Several phenotypes</a:t>
            </a:r>
          </a:p>
          <a:p>
            <a:r>
              <a:rPr lang="en-US" dirty="0" smtClean="0"/>
              <a:t>Female carriers can have progressive </a:t>
            </a:r>
            <a:r>
              <a:rPr lang="en-US" dirty="0" smtClean="0"/>
              <a:t>myelopathy</a:t>
            </a:r>
            <a:endParaRPr lang="en-US" dirty="0" smtClean="0"/>
          </a:p>
          <a:p>
            <a:r>
              <a:rPr lang="en-US" dirty="0" smtClean="0"/>
              <a:t>Defect in ABCD1</a:t>
            </a:r>
          </a:p>
          <a:p>
            <a:pPr lvl="1"/>
            <a:r>
              <a:rPr lang="en-US" dirty="0" smtClean="0"/>
              <a:t>Peroxisome membrane transporter</a:t>
            </a:r>
          </a:p>
          <a:p>
            <a:pPr lvl="1"/>
            <a:r>
              <a:rPr lang="en-US" dirty="0" smtClean="0"/>
              <a:t>Acyl-CoA esters into peroxisome</a:t>
            </a:r>
          </a:p>
          <a:p>
            <a:pPr lvl="1"/>
            <a:r>
              <a:rPr lang="en-US" dirty="0" smtClean="0"/>
              <a:t>Immune mediated destruction of myelin</a:t>
            </a:r>
          </a:p>
          <a:p>
            <a:r>
              <a:rPr lang="en-US" dirty="0" smtClean="0"/>
              <a:t>Therapy</a:t>
            </a:r>
          </a:p>
          <a:p>
            <a:pPr lvl="1"/>
            <a:r>
              <a:rPr lang="en-US" dirty="0" smtClean="0"/>
              <a:t>Exogenous steroids</a:t>
            </a:r>
          </a:p>
          <a:p>
            <a:pPr lvl="1"/>
            <a:r>
              <a:rPr lang="en-US" dirty="0" smtClean="0"/>
              <a:t>Dietary restriction of VLCFA (+ Lorenzo’s oil)</a:t>
            </a:r>
          </a:p>
          <a:p>
            <a:pPr lvl="1"/>
            <a:r>
              <a:rPr lang="en-US" dirty="0" smtClean="0"/>
              <a:t>Bone Marrow transplant (if early)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2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Metachromatic </a:t>
            </a:r>
            <a:r>
              <a:rPr lang="en-US" dirty="0" err="1" smtClean="0"/>
              <a:t>Leukodystrophy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Autosomal recessive</a:t>
            </a:r>
          </a:p>
          <a:p>
            <a:r>
              <a:rPr lang="en-US" dirty="0" err="1" smtClean="0"/>
              <a:t>Lysosomal</a:t>
            </a:r>
            <a:r>
              <a:rPr lang="en-US" dirty="0" smtClean="0"/>
              <a:t> </a:t>
            </a:r>
            <a:r>
              <a:rPr lang="en-US" dirty="0" err="1" smtClean="0"/>
              <a:t>arylsulfatase</a:t>
            </a:r>
            <a:r>
              <a:rPr lang="en-US" dirty="0" smtClean="0"/>
              <a:t> A (ARSA) deficiency</a:t>
            </a:r>
          </a:p>
          <a:p>
            <a:pPr lvl="1"/>
            <a:r>
              <a:rPr lang="en-US" dirty="0" smtClean="0"/>
              <a:t>Measured in leukocytes</a:t>
            </a:r>
          </a:p>
          <a:p>
            <a:pPr lvl="1"/>
            <a:r>
              <a:rPr lang="en-US" dirty="0" smtClean="0"/>
              <a:t>High urinary </a:t>
            </a:r>
            <a:r>
              <a:rPr lang="en-US" dirty="0" err="1" smtClean="0"/>
              <a:t>sulfatides</a:t>
            </a:r>
            <a:endParaRPr lang="en-US" dirty="0" smtClean="0"/>
          </a:p>
          <a:p>
            <a:pPr lvl="1"/>
            <a:r>
              <a:rPr lang="en-US" dirty="0" smtClean="0"/>
              <a:t>Toxic accumulation and </a:t>
            </a:r>
            <a:r>
              <a:rPr lang="en-US" dirty="0" smtClean="0"/>
              <a:t>oligodendroglia </a:t>
            </a:r>
            <a:r>
              <a:rPr lang="en-US" dirty="0" smtClean="0"/>
              <a:t>death</a:t>
            </a:r>
          </a:p>
          <a:p>
            <a:r>
              <a:rPr lang="en-US" dirty="0" smtClean="0"/>
              <a:t>3 clinical phenotypes</a:t>
            </a:r>
          </a:p>
          <a:p>
            <a:pPr lvl="1"/>
            <a:r>
              <a:rPr lang="en-US" dirty="0" smtClean="0"/>
              <a:t>Late infantile, juvenile, adult</a:t>
            </a:r>
          </a:p>
          <a:p>
            <a:r>
              <a:rPr lang="en-US" dirty="0" smtClean="0"/>
              <a:t>Therapy</a:t>
            </a:r>
          </a:p>
          <a:p>
            <a:pPr lvl="1"/>
            <a:r>
              <a:rPr lang="en-US" dirty="0" smtClean="0"/>
              <a:t>Bone </a:t>
            </a:r>
            <a:r>
              <a:rPr lang="en-US" dirty="0"/>
              <a:t>m</a:t>
            </a:r>
            <a:r>
              <a:rPr lang="en-US" dirty="0" smtClean="0"/>
              <a:t>arrow transplant</a:t>
            </a:r>
          </a:p>
          <a:p>
            <a:pPr lvl="1"/>
            <a:r>
              <a:rPr lang="en-US" dirty="0" smtClean="0"/>
              <a:t>Delays onset and progression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99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Globoid Cell </a:t>
            </a:r>
            <a:r>
              <a:rPr lang="en-US" dirty="0" err="1" smtClean="0"/>
              <a:t>Leukodystrophy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Krabbe</a:t>
            </a:r>
            <a:r>
              <a:rPr lang="en-US" dirty="0" smtClean="0"/>
              <a:t> Disease)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Cerebroside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</a:t>
            </a:r>
            <a:r>
              <a:rPr lang="en-US" dirty="0" err="1" smtClean="0"/>
              <a:t>galactocerebrosidase</a:t>
            </a:r>
            <a:r>
              <a:rPr lang="en-US" dirty="0" smtClean="0"/>
              <a:t> deficiency</a:t>
            </a:r>
          </a:p>
          <a:p>
            <a:pPr lvl="1"/>
            <a:r>
              <a:rPr lang="en-US" dirty="0" err="1" smtClean="0"/>
              <a:t>Lysosomal</a:t>
            </a:r>
            <a:r>
              <a:rPr lang="en-US" dirty="0" smtClean="0"/>
              <a:t> enzyme</a:t>
            </a:r>
          </a:p>
          <a:p>
            <a:pPr lvl="1"/>
            <a:r>
              <a:rPr lang="en-US" dirty="0" smtClean="0"/>
              <a:t>Substrate accumulation</a:t>
            </a:r>
          </a:p>
          <a:p>
            <a:pPr lvl="1"/>
            <a:r>
              <a:rPr lang="en-US" dirty="0" err="1" smtClean="0"/>
              <a:t>Galactosylceramide</a:t>
            </a:r>
            <a:r>
              <a:rPr lang="en-US" dirty="0" smtClean="0"/>
              <a:t> accumulates in macrophages</a:t>
            </a:r>
          </a:p>
          <a:p>
            <a:r>
              <a:rPr lang="en-US" dirty="0" smtClean="0"/>
              <a:t>Therapy</a:t>
            </a:r>
          </a:p>
          <a:p>
            <a:pPr lvl="1"/>
            <a:r>
              <a:rPr lang="en-US" dirty="0" smtClean="0"/>
              <a:t>M transplant and enzyme replacement</a:t>
            </a:r>
          </a:p>
          <a:p>
            <a:pPr lvl="1"/>
            <a:r>
              <a:rPr lang="en-US" dirty="0" smtClean="0"/>
              <a:t>?effectiveness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64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425</Words>
  <Application>Microsoft Macintosh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Leukodystrophies</vt:lpstr>
      <vt:lpstr>Leukodystrophies</vt:lpstr>
      <vt:lpstr>Childhood onset</vt:lpstr>
      <vt:lpstr>Adult-onset</vt:lpstr>
      <vt:lpstr>Characteristic Imaging</vt:lpstr>
      <vt:lpstr>Biochemistry</vt:lpstr>
      <vt:lpstr>X-linked ALD</vt:lpstr>
      <vt:lpstr>Metachromatic Leukodystrophy</vt:lpstr>
      <vt:lpstr>Globoid Cell Leukodystrophy  (Krabbe Disease)</vt:lpstr>
      <vt:lpstr>Vanishing White Matter Disease</vt:lpstr>
      <vt:lpstr>Alexander disease</vt:lpstr>
      <vt:lpstr>Canavan Disease</vt:lpstr>
      <vt:lpstr>Hereditary Diffuse Leukoencephalopathy with Spheroids</vt:lpstr>
      <vt:lpstr>Pelizaeus-Merzbacher Disease</vt:lpstr>
      <vt:lpstr>Aicardi-Goutieres Syndrome</vt:lpstr>
    </vt:vector>
  </TitlesOfParts>
  <Company>UPMC-Pathology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Leukodystrophies</dc:title>
  <dc:creator>Clayton Wiley</dc:creator>
  <cp:lastModifiedBy>Clayton Wiley</cp:lastModifiedBy>
  <cp:revision>11</cp:revision>
  <dcterms:created xsi:type="dcterms:W3CDTF">2015-01-10T17:57:27Z</dcterms:created>
  <dcterms:modified xsi:type="dcterms:W3CDTF">2015-01-10T18:54:09Z</dcterms:modified>
</cp:coreProperties>
</file>