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handoutMasterIdLst>
    <p:handoutMasterId r:id="rId34"/>
  </p:handoutMasterIdLst>
  <p:sldIdLst>
    <p:sldId id="256" r:id="rId2"/>
    <p:sldId id="257" r:id="rId3"/>
    <p:sldId id="258" r:id="rId4"/>
    <p:sldId id="290" r:id="rId5"/>
    <p:sldId id="291" r:id="rId6"/>
    <p:sldId id="259" r:id="rId7"/>
    <p:sldId id="292" r:id="rId8"/>
    <p:sldId id="293" r:id="rId9"/>
    <p:sldId id="260" r:id="rId10"/>
    <p:sldId id="294" r:id="rId11"/>
    <p:sldId id="295" r:id="rId12"/>
    <p:sldId id="261" r:id="rId13"/>
    <p:sldId id="262" r:id="rId14"/>
    <p:sldId id="306" r:id="rId15"/>
    <p:sldId id="296" r:id="rId16"/>
    <p:sldId id="297" r:id="rId17"/>
    <p:sldId id="263" r:id="rId18"/>
    <p:sldId id="307" r:id="rId19"/>
    <p:sldId id="308" r:id="rId20"/>
    <p:sldId id="298" r:id="rId21"/>
    <p:sldId id="300" r:id="rId22"/>
    <p:sldId id="312" r:id="rId23"/>
    <p:sldId id="302" r:id="rId24"/>
    <p:sldId id="303" r:id="rId25"/>
    <p:sldId id="304" r:id="rId26"/>
    <p:sldId id="299" r:id="rId27"/>
    <p:sldId id="287" r:id="rId28"/>
    <p:sldId id="305" r:id="rId29"/>
    <p:sldId id="282" r:id="rId30"/>
    <p:sldId id="309" r:id="rId31"/>
    <p:sldId id="311" r:id="rId32"/>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80482" autoAdjust="0"/>
  </p:normalViewPr>
  <p:slideViewPr>
    <p:cSldViewPr>
      <p:cViewPr varScale="1">
        <p:scale>
          <a:sx n="93" d="100"/>
          <a:sy n="93" d="100"/>
        </p:scale>
        <p:origin x="-25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5CF375F1-52CB-453A-9BC4-700365642F57}" type="datetimeFigureOut">
              <a:rPr lang="en-US" smtClean="0"/>
              <a:t>8/27/2015</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398216C6-6161-4DAD-8DC9-E700B03CC6AA}" type="slidenum">
              <a:rPr lang="en-US" smtClean="0"/>
              <a:t>‹#›</a:t>
            </a:fld>
            <a:endParaRPr lang="en-US"/>
          </a:p>
        </p:txBody>
      </p:sp>
    </p:spTree>
    <p:extLst>
      <p:ext uri="{BB962C8B-B14F-4D97-AF65-F5344CB8AC3E}">
        <p14:creationId xmlns:p14="http://schemas.microsoft.com/office/powerpoint/2010/main" val="2834359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497E9D82-D9F1-E641-99F3-1605DFD0BE75}" type="datetimeFigureOut">
              <a:rPr lang="en-US" smtClean="0"/>
              <a:t>8/27/2015</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3550"/>
          </a:xfrm>
          <a:prstGeom prst="rect">
            <a:avLst/>
          </a:prstGeom>
        </p:spPr>
        <p:txBody>
          <a:bodyPr vert="horz" lIns="91440" tIns="45720" rIns="91440" bIns="45720" rtlCol="0" anchor="b"/>
          <a:lstStyle>
            <a:lvl1pPr algn="r">
              <a:defRPr sz="1200"/>
            </a:lvl1pPr>
          </a:lstStyle>
          <a:p>
            <a:fld id="{42F09EA7-173E-C24C-A72C-305516054855}" type="slidenum">
              <a:rPr lang="en-US" smtClean="0"/>
              <a:t>‹#›</a:t>
            </a:fld>
            <a:endParaRPr lang="en-US"/>
          </a:p>
        </p:txBody>
      </p:sp>
    </p:spTree>
    <p:extLst>
      <p:ext uri="{BB962C8B-B14F-4D97-AF65-F5344CB8AC3E}">
        <p14:creationId xmlns:p14="http://schemas.microsoft.com/office/powerpoint/2010/main" val="20835129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know anything about this</a:t>
            </a:r>
            <a:endParaRPr lang="en-US" dirty="0"/>
          </a:p>
        </p:txBody>
      </p:sp>
      <p:sp>
        <p:nvSpPr>
          <p:cNvPr id="4" name="Slide Number Placeholder 3"/>
          <p:cNvSpPr>
            <a:spLocks noGrp="1"/>
          </p:cNvSpPr>
          <p:nvPr>
            <p:ph type="sldNum" sz="quarter" idx="10"/>
          </p:nvPr>
        </p:nvSpPr>
        <p:spPr/>
        <p:txBody>
          <a:bodyPr/>
          <a:lstStyle/>
          <a:p>
            <a:fld id="{42F09EA7-173E-C24C-A72C-305516054855}" type="slidenum">
              <a:rPr lang="en-US" smtClean="0"/>
              <a:t>8</a:t>
            </a:fld>
            <a:endParaRPr lang="en-US"/>
          </a:p>
        </p:txBody>
      </p:sp>
    </p:spTree>
    <p:extLst>
      <p:ext uri="{BB962C8B-B14F-4D97-AF65-F5344CB8AC3E}">
        <p14:creationId xmlns:p14="http://schemas.microsoft.com/office/powerpoint/2010/main" val="204843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assume this is from Ellison &amp; Love or some Internet source.</a:t>
            </a:r>
          </a:p>
          <a:p>
            <a:r>
              <a:rPr lang="en-US" dirty="0" smtClean="0"/>
              <a:t>Were gross autopsy photos taken on our case? </a:t>
            </a:r>
          </a:p>
          <a:p>
            <a:endParaRPr lang="en-US" dirty="0" smtClean="0"/>
          </a:p>
          <a:p>
            <a:r>
              <a:rPr lang="en-US" dirty="0" smtClean="0"/>
              <a:t>I replaced Ellison and Love with images from actual patient taken at autopsy</a:t>
            </a:r>
            <a:r>
              <a:rPr lang="en-US" baseline="0" dirty="0" smtClean="0"/>
              <a:t> - BJM</a:t>
            </a:r>
            <a:endParaRPr lang="en-US" dirty="0" smtClean="0"/>
          </a:p>
          <a:p>
            <a:endParaRPr lang="en-US" dirty="0" smtClean="0"/>
          </a:p>
          <a:p>
            <a:r>
              <a:rPr lang="en-US" dirty="0" smtClean="0"/>
              <a:t>Are there any MRIs either of our patient or another?</a:t>
            </a:r>
          </a:p>
          <a:p>
            <a:r>
              <a:rPr lang="en-US" dirty="0" smtClean="0"/>
              <a:t>See next</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42F09EA7-173E-C24C-A72C-305516054855}" type="slidenum">
              <a:rPr lang="en-US" smtClean="0"/>
              <a:t>13</a:t>
            </a:fld>
            <a:endParaRPr lang="en-US"/>
          </a:p>
        </p:txBody>
      </p:sp>
    </p:spTree>
    <p:extLst>
      <p:ext uri="{BB962C8B-B14F-4D97-AF65-F5344CB8AC3E}">
        <p14:creationId xmlns:p14="http://schemas.microsoft.com/office/powerpoint/2010/main" val="78217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MRI images added - BJM</a:t>
            </a:r>
            <a:endParaRPr lang="en-US" dirty="0"/>
          </a:p>
        </p:txBody>
      </p:sp>
      <p:sp>
        <p:nvSpPr>
          <p:cNvPr id="4" name="Slide Number Placeholder 3"/>
          <p:cNvSpPr>
            <a:spLocks noGrp="1"/>
          </p:cNvSpPr>
          <p:nvPr>
            <p:ph type="sldNum" sz="quarter" idx="10"/>
          </p:nvPr>
        </p:nvSpPr>
        <p:spPr/>
        <p:txBody>
          <a:bodyPr/>
          <a:lstStyle/>
          <a:p>
            <a:fld id="{42F09EA7-173E-C24C-A72C-305516054855}" type="slidenum">
              <a:rPr lang="en-US" smtClean="0"/>
              <a:t>14</a:t>
            </a:fld>
            <a:endParaRPr lang="en-US"/>
          </a:p>
        </p:txBody>
      </p:sp>
    </p:spTree>
    <p:extLst>
      <p:ext uri="{BB962C8B-B14F-4D97-AF65-F5344CB8AC3E}">
        <p14:creationId xmlns:p14="http://schemas.microsoft.com/office/powerpoint/2010/main" val="3004439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deleted “micro” in </a:t>
            </a:r>
            <a:r>
              <a:rPr lang="en-US" dirty="0" err="1" smtClean="0"/>
              <a:t>microhemorrhages</a:t>
            </a:r>
            <a:r>
              <a:rPr lang="en-US" dirty="0" smtClean="0"/>
              <a:t> because if you see them grossly they aren’t micro</a:t>
            </a:r>
            <a:endParaRPr lang="en-US" dirty="0"/>
          </a:p>
        </p:txBody>
      </p:sp>
      <p:sp>
        <p:nvSpPr>
          <p:cNvPr id="4" name="Slide Number Placeholder 3"/>
          <p:cNvSpPr>
            <a:spLocks noGrp="1"/>
          </p:cNvSpPr>
          <p:nvPr>
            <p:ph type="sldNum" sz="quarter" idx="10"/>
          </p:nvPr>
        </p:nvSpPr>
        <p:spPr/>
        <p:txBody>
          <a:bodyPr/>
          <a:lstStyle/>
          <a:p>
            <a:fld id="{42F09EA7-173E-C24C-A72C-305516054855}" type="slidenum">
              <a:rPr lang="en-US" smtClean="0"/>
              <a:t>16</a:t>
            </a:fld>
            <a:endParaRPr lang="en-US"/>
          </a:p>
        </p:txBody>
      </p:sp>
    </p:spTree>
    <p:extLst>
      <p:ext uri="{BB962C8B-B14F-4D97-AF65-F5344CB8AC3E}">
        <p14:creationId xmlns:p14="http://schemas.microsoft.com/office/powerpoint/2010/main" val="1946010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suggest putting images of all the fungi on one slide</a:t>
            </a:r>
          </a:p>
          <a:p>
            <a:r>
              <a:rPr lang="en-US" dirty="0" smtClean="0"/>
              <a:t>Perhaps H&amp;E for one slide</a:t>
            </a:r>
          </a:p>
          <a:p>
            <a:r>
              <a:rPr lang="en-US" dirty="0" smtClean="0"/>
              <a:t>PAS for another slides</a:t>
            </a:r>
          </a:p>
          <a:p>
            <a:r>
              <a:rPr lang="en-US" dirty="0" smtClean="0"/>
              <a:t>GMS for a third slide</a:t>
            </a:r>
            <a:endParaRPr lang="en-US" dirty="0"/>
          </a:p>
        </p:txBody>
      </p:sp>
      <p:sp>
        <p:nvSpPr>
          <p:cNvPr id="4" name="Slide Number Placeholder 3"/>
          <p:cNvSpPr>
            <a:spLocks noGrp="1"/>
          </p:cNvSpPr>
          <p:nvPr>
            <p:ph type="sldNum" sz="quarter" idx="10"/>
          </p:nvPr>
        </p:nvSpPr>
        <p:spPr/>
        <p:txBody>
          <a:bodyPr/>
          <a:lstStyle/>
          <a:p>
            <a:fld id="{42F09EA7-173E-C24C-A72C-305516054855}" type="slidenum">
              <a:rPr lang="en-US" smtClean="0"/>
              <a:t>20</a:t>
            </a:fld>
            <a:endParaRPr lang="en-US"/>
          </a:p>
        </p:txBody>
      </p:sp>
    </p:spTree>
    <p:extLst>
      <p:ext uri="{BB962C8B-B14F-4D97-AF65-F5344CB8AC3E}">
        <p14:creationId xmlns:p14="http://schemas.microsoft.com/office/powerpoint/2010/main" val="88421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Reorder so same as question</a:t>
            </a:r>
            <a:endParaRPr lang="en-US" dirty="0"/>
          </a:p>
        </p:txBody>
      </p:sp>
      <p:sp>
        <p:nvSpPr>
          <p:cNvPr id="4" name="Slide Number Placeholder 3"/>
          <p:cNvSpPr>
            <a:spLocks noGrp="1"/>
          </p:cNvSpPr>
          <p:nvPr>
            <p:ph type="sldNum" sz="quarter" idx="10"/>
          </p:nvPr>
        </p:nvSpPr>
        <p:spPr/>
        <p:txBody>
          <a:bodyPr/>
          <a:lstStyle/>
          <a:p>
            <a:fld id="{42F09EA7-173E-C24C-A72C-305516054855}" type="slidenum">
              <a:rPr lang="en-US" smtClean="0"/>
              <a:t>26</a:t>
            </a:fld>
            <a:endParaRPr lang="en-US"/>
          </a:p>
        </p:txBody>
      </p:sp>
    </p:spTree>
    <p:extLst>
      <p:ext uri="{BB962C8B-B14F-4D97-AF65-F5344CB8AC3E}">
        <p14:creationId xmlns:p14="http://schemas.microsoft.com/office/powerpoint/2010/main" val="292706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09EA7-173E-C24C-A72C-305516054855}" type="slidenum">
              <a:rPr lang="en-US" smtClean="0"/>
              <a:t>28</a:t>
            </a:fld>
            <a:endParaRPr lang="en-US"/>
          </a:p>
        </p:txBody>
      </p:sp>
    </p:spTree>
    <p:extLst>
      <p:ext uri="{BB962C8B-B14F-4D97-AF65-F5344CB8AC3E}">
        <p14:creationId xmlns:p14="http://schemas.microsoft.com/office/powerpoint/2010/main" val="26745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Hamilton said something about this basal ganglia pattern being “classic”</a:t>
            </a:r>
            <a:endParaRPr lang="en-US" dirty="0"/>
          </a:p>
        </p:txBody>
      </p:sp>
      <p:sp>
        <p:nvSpPr>
          <p:cNvPr id="4" name="Slide Number Placeholder 3"/>
          <p:cNvSpPr>
            <a:spLocks noGrp="1"/>
          </p:cNvSpPr>
          <p:nvPr>
            <p:ph type="sldNum" sz="quarter" idx="10"/>
          </p:nvPr>
        </p:nvSpPr>
        <p:spPr/>
        <p:txBody>
          <a:bodyPr/>
          <a:lstStyle/>
          <a:p>
            <a:fld id="{42F09EA7-173E-C24C-A72C-305516054855}" type="slidenum">
              <a:rPr lang="en-US" smtClean="0"/>
              <a:t>29</a:t>
            </a:fld>
            <a:endParaRPr lang="en-US"/>
          </a:p>
        </p:txBody>
      </p:sp>
    </p:spTree>
    <p:extLst>
      <p:ext uri="{BB962C8B-B14F-4D97-AF65-F5344CB8AC3E}">
        <p14:creationId xmlns:p14="http://schemas.microsoft.com/office/powerpoint/2010/main" val="3000517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Hamilton said something about this basal ganglia pattern being “classic”</a:t>
            </a:r>
            <a:endParaRPr lang="en-US" dirty="0"/>
          </a:p>
        </p:txBody>
      </p:sp>
      <p:sp>
        <p:nvSpPr>
          <p:cNvPr id="4" name="Slide Number Placeholder 3"/>
          <p:cNvSpPr>
            <a:spLocks noGrp="1"/>
          </p:cNvSpPr>
          <p:nvPr>
            <p:ph type="sldNum" sz="quarter" idx="10"/>
          </p:nvPr>
        </p:nvSpPr>
        <p:spPr/>
        <p:txBody>
          <a:bodyPr/>
          <a:lstStyle/>
          <a:p>
            <a:fld id="{42F09EA7-173E-C24C-A72C-305516054855}" type="slidenum">
              <a:rPr lang="en-US" smtClean="0"/>
              <a:t>31</a:t>
            </a:fld>
            <a:endParaRPr lang="en-US"/>
          </a:p>
        </p:txBody>
      </p:sp>
    </p:spTree>
    <p:extLst>
      <p:ext uri="{BB962C8B-B14F-4D97-AF65-F5344CB8AC3E}">
        <p14:creationId xmlns:p14="http://schemas.microsoft.com/office/powerpoint/2010/main" val="3000517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A984EEE-7C26-4873-92DD-7C09567F87CB}" type="datetimeFigureOut">
              <a:rPr lang="en-US" smtClean="0"/>
              <a:t>8/27/2015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E5AFA9C-E62A-45DB-8BB3-124BE9AAD532}"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84EEE-7C26-4873-92DD-7C09567F87C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AFA9C-E62A-45DB-8BB3-124BE9AAD532}"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84EEE-7C26-4873-92DD-7C09567F87C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AFA9C-E62A-45DB-8BB3-124BE9AAD532}"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84EEE-7C26-4873-92DD-7C09567F87C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AFA9C-E62A-45DB-8BB3-124BE9AAD532}"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84EEE-7C26-4873-92DD-7C09567F87CB}" type="datetimeFigureOut">
              <a:rPr lang="en-US" smtClean="0"/>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5AFA9C-E62A-45DB-8BB3-124BE9AAD53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984EEE-7C26-4873-92DD-7C09567F87CB}"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AFA9C-E62A-45DB-8BB3-124BE9AAD532}"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984EEE-7C26-4873-92DD-7C09567F87CB}" type="datetimeFigureOut">
              <a:rPr lang="en-US" smtClean="0"/>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5AFA9C-E62A-45DB-8BB3-124BE9AAD532}"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984EEE-7C26-4873-92DD-7C09567F87CB}" type="datetimeFigureOut">
              <a:rPr lang="en-US" smtClean="0"/>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5AFA9C-E62A-45DB-8BB3-124BE9AAD532}"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84EEE-7C26-4873-92DD-7C09567F87CB}" type="datetimeFigureOut">
              <a:rPr lang="en-US" smtClean="0"/>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5AFA9C-E62A-45DB-8BB3-124BE9AAD53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84EEE-7C26-4873-92DD-7C09567F87CB}"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AFA9C-E62A-45DB-8BB3-124BE9AAD53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84EEE-7C26-4873-92DD-7C09567F87CB}" type="datetimeFigureOut">
              <a:rPr lang="en-US" smtClean="0"/>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5AFA9C-E62A-45DB-8BB3-124BE9AAD53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A984EEE-7C26-4873-92DD-7C09567F87CB}" type="datetimeFigureOut">
              <a:rPr lang="en-US" smtClean="0"/>
              <a:t>8/27/2015</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E5AFA9C-E62A-45DB-8BB3-124BE9AAD53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image.upmc.edu:8080/NeuroPathology/WileyViralandNonViral/WileyViralNonViral6/NV.39a.svs/view.apml?X=0.27127571717184&amp;Y=-0.0384415838489637&amp;zoom=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image.upmc.edu:8080/NeuroPathology/WileyViralandNonViral/WileyViralNonViral6/NV.39d.svs/view.apml?X=0.15847283329941&amp;Y=-0.124255727198803&amp;zoom=100" TargetMode="External"/><Relationship Id="rId5" Type="http://schemas.openxmlformats.org/officeDocument/2006/relationships/hyperlink" Target="http://image.upmc.edu:8080/NeuroPathology/WileyViralandNonViral/WileyViralNonViral6/NV.39c.svs/view.apml?X=0.131880002910407&amp;Y=-0.15783731155022&amp;zoom=64.4972544" TargetMode="External"/><Relationship Id="rId4" Type="http://schemas.openxmlformats.org/officeDocument/2006/relationships/hyperlink" Target="http://image.upmc.edu:8080/NeuroPathology/WileyViralandNonViral/WileyViralNonViral6/NV.39b.svs/view.apml?X=0.294279720711814&amp;Y=-0.124218859535119&amp;zoom=10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image.upmc.edu:8080/NeuroPathology/WileyViralandNonViral/WileyViralNonViral6/NV.39a.svs/view.apml?X=0.0939613069016153&amp;Y=-0.0483838055037593&amp;zoom=5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image.upmc.edu:8080/NeuroPathology/WileyViralandNonViral/WileyViralNonViral6/NV.39c.svs/view.apml?X=0.112992070484582&amp;Y=-0.0604924836979573&amp;zoom=5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file:///\\localhost\contents\sepsis-and-the-systemic-inflammatory-response-syndrome-definitions-epidemiology-and-prognosis\abstract\6"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Case 107</a:t>
            </a:r>
            <a:r>
              <a:rPr lang="en-US" smtClean="0"/>
              <a:t/>
            </a:r>
            <a:br>
              <a:rPr lang="en-US" smtClean="0"/>
            </a:br>
            <a:r>
              <a:rPr lang="en-US" smtClean="0"/>
              <a:t>Heart </a:t>
            </a:r>
            <a:r>
              <a:rPr lang="en-US" dirty="0" smtClean="0"/>
              <a:t>Transplant with complications</a:t>
            </a:r>
            <a:endParaRPr lang="en-US" dirty="0"/>
          </a:p>
        </p:txBody>
      </p:sp>
      <p:sp>
        <p:nvSpPr>
          <p:cNvPr id="3" name="Subtitle 2"/>
          <p:cNvSpPr>
            <a:spLocks noGrp="1"/>
          </p:cNvSpPr>
          <p:nvPr>
            <p:ph type="subTitle" idx="1"/>
          </p:nvPr>
        </p:nvSpPr>
        <p:spPr/>
        <p:txBody>
          <a:bodyPr/>
          <a:lstStyle/>
          <a:p>
            <a:r>
              <a:rPr lang="en-US" dirty="0" smtClean="0"/>
              <a:t>Barb Merriman, Neurology resident, PGY-3</a:t>
            </a:r>
            <a:endParaRPr lang="en-US" dirty="0"/>
          </a:p>
        </p:txBody>
      </p:sp>
    </p:spTree>
    <p:extLst>
      <p:ext uri="{BB962C8B-B14F-4D97-AF65-F5344CB8AC3E}">
        <p14:creationId xmlns:p14="http://schemas.microsoft.com/office/powerpoint/2010/main" val="3748379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Which of the following conditions is least likely to predispose a patient to opportunistic fungal infection?</a:t>
            </a:r>
          </a:p>
          <a:p>
            <a:pPr marL="868680" lvl="1" indent="-457200">
              <a:buFont typeface="+mj-lt"/>
              <a:buAutoNum type="alphaUcPeriod"/>
            </a:pPr>
            <a:r>
              <a:rPr lang="en-US" dirty="0" smtClean="0"/>
              <a:t>Chronic renal disease</a:t>
            </a:r>
          </a:p>
          <a:p>
            <a:pPr marL="868680" lvl="1" indent="-457200">
              <a:buFont typeface="+mj-lt"/>
              <a:buAutoNum type="alphaUcPeriod"/>
            </a:pPr>
            <a:r>
              <a:rPr lang="en-US" dirty="0" smtClean="0"/>
              <a:t>Hepatic failure</a:t>
            </a:r>
          </a:p>
          <a:p>
            <a:pPr marL="868680" lvl="1" indent="-457200">
              <a:buFont typeface="+mj-lt"/>
              <a:buAutoNum type="alphaUcPeriod"/>
            </a:pPr>
            <a:r>
              <a:rPr lang="en-US" dirty="0" smtClean="0"/>
              <a:t>Cardiovascular surgery</a:t>
            </a:r>
          </a:p>
          <a:p>
            <a:pPr marL="868680" lvl="1" indent="-457200">
              <a:buFont typeface="+mj-lt"/>
              <a:buAutoNum type="alphaUcPeriod"/>
            </a:pPr>
            <a:r>
              <a:rPr lang="en-US" dirty="0" smtClean="0"/>
              <a:t>Organ transplant</a:t>
            </a:r>
          </a:p>
          <a:p>
            <a:pPr marL="868680" lvl="1" indent="-457200">
              <a:buFont typeface="+mj-lt"/>
              <a:buAutoNum type="alphaUcPeriod"/>
            </a:pPr>
            <a:r>
              <a:rPr lang="en-US" dirty="0" smtClean="0"/>
              <a:t>Chronic pulmonary disease</a:t>
            </a:r>
            <a:endParaRPr lang="en-US" dirty="0"/>
          </a:p>
        </p:txBody>
      </p:sp>
      <p:sp>
        <p:nvSpPr>
          <p:cNvPr id="2" name="Title 1"/>
          <p:cNvSpPr>
            <a:spLocks noGrp="1"/>
          </p:cNvSpPr>
          <p:nvPr>
            <p:ph type="title"/>
          </p:nvPr>
        </p:nvSpPr>
        <p:spPr/>
        <p:txBody>
          <a:bodyPr/>
          <a:lstStyle/>
          <a:p>
            <a:r>
              <a:rPr lang="en-US" dirty="0" smtClean="0"/>
              <a:t>Question 3</a:t>
            </a:r>
            <a:endParaRPr lang="en-US" dirty="0"/>
          </a:p>
        </p:txBody>
      </p:sp>
    </p:spTree>
    <p:extLst>
      <p:ext uri="{BB962C8B-B14F-4D97-AF65-F5344CB8AC3E}">
        <p14:creationId xmlns:p14="http://schemas.microsoft.com/office/powerpoint/2010/main" val="211968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365760" lvl="1">
              <a:buFont typeface="Wingdings" pitchFamily="2" charset="2"/>
              <a:buChar char=""/>
            </a:pPr>
            <a:r>
              <a:rPr lang="en-US" sz="2400" b="1" dirty="0" smtClean="0"/>
              <a:t>A. </a:t>
            </a:r>
            <a:r>
              <a:rPr lang="en-US" sz="2400" b="1" dirty="0"/>
              <a:t>Chronic renal </a:t>
            </a:r>
            <a:r>
              <a:rPr lang="en-US" sz="2400" b="1" dirty="0" smtClean="0"/>
              <a:t>disease</a:t>
            </a:r>
          </a:p>
          <a:p>
            <a:pPr lvl="1">
              <a:buFont typeface="Arial" panose="020B0604020202020204" pitchFamily="34" charset="0"/>
              <a:buChar char="•"/>
            </a:pPr>
            <a:r>
              <a:rPr lang="en-US" dirty="0" smtClean="0"/>
              <a:t>Anti-rejection therapy suppresses the immune system</a:t>
            </a:r>
          </a:p>
          <a:p>
            <a:pPr lvl="1">
              <a:buFont typeface="Arial" panose="020B0604020202020204" pitchFamily="34" charset="0"/>
              <a:buChar char="•"/>
            </a:pPr>
            <a:r>
              <a:rPr lang="en-US" dirty="0" smtClean="0"/>
              <a:t>Liver failure causes low albumin and compromised immune cell production.  </a:t>
            </a:r>
          </a:p>
          <a:p>
            <a:pPr lvl="1">
              <a:buFont typeface="Arial" panose="020B0604020202020204" pitchFamily="34" charset="0"/>
              <a:buChar char="•"/>
            </a:pPr>
            <a:r>
              <a:rPr lang="en-US" dirty="0" smtClean="0"/>
              <a:t>Cardiogenic shock results in systemic </a:t>
            </a:r>
            <a:r>
              <a:rPr lang="en-US" dirty="0" err="1" smtClean="0"/>
              <a:t>hypoperfusion</a:t>
            </a:r>
            <a:r>
              <a:rPr lang="en-US" dirty="0" smtClean="0"/>
              <a:t>, reducing supply of oxygen, nutrients, and immune cells to tissue.  </a:t>
            </a:r>
          </a:p>
          <a:p>
            <a:pPr lvl="1">
              <a:buFont typeface="Arial" panose="020B0604020202020204" pitchFamily="34" charset="0"/>
              <a:buChar char="•"/>
            </a:pPr>
            <a:r>
              <a:rPr lang="en-US" dirty="0" smtClean="0"/>
              <a:t>Although not applicable to this scenario, chronic pulmonary disease have increased secretions which harbor bacteria, chronic inflammation, and antimicrobial-resistant infections. </a:t>
            </a:r>
            <a:endParaRPr lang="en-US" dirty="0"/>
          </a:p>
        </p:txBody>
      </p:sp>
      <p:sp>
        <p:nvSpPr>
          <p:cNvPr id="2" name="Title 1"/>
          <p:cNvSpPr>
            <a:spLocks noGrp="1"/>
          </p:cNvSpPr>
          <p:nvPr>
            <p:ph type="title"/>
          </p:nvPr>
        </p:nvSpPr>
        <p:spPr/>
        <p:txBody>
          <a:bodyPr/>
          <a:lstStyle/>
          <a:p>
            <a:r>
              <a:rPr lang="en-US" dirty="0" smtClean="0"/>
              <a:t>Answer 3</a:t>
            </a:r>
            <a:endParaRPr lang="en-US" dirty="0"/>
          </a:p>
        </p:txBody>
      </p:sp>
    </p:spTree>
    <p:extLst>
      <p:ext uri="{BB962C8B-B14F-4D97-AF65-F5344CB8AC3E}">
        <p14:creationId xmlns:p14="http://schemas.microsoft.com/office/powerpoint/2010/main" val="876213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At autopsy, the gross brain weighed 1270 grams, and was examined before dissection.  No surface abnormalities such as hemorrhages, necrosis, opaque </a:t>
            </a:r>
            <a:r>
              <a:rPr lang="en-US" dirty="0" err="1" smtClean="0"/>
              <a:t>leptomeninges</a:t>
            </a:r>
            <a:r>
              <a:rPr lang="en-US" dirty="0" smtClean="0"/>
              <a:t>, were noted.  </a:t>
            </a:r>
          </a:p>
          <a:p>
            <a:endParaRPr lang="en-US" dirty="0"/>
          </a:p>
          <a:p>
            <a:r>
              <a:rPr lang="en-US" dirty="0" smtClean="0"/>
              <a:t>The following two slides show autopsy images (Image 1) and MRI images (Image 2) taken one day prior to death*:</a:t>
            </a:r>
          </a:p>
          <a:p>
            <a:endParaRPr lang="en-US" dirty="0" smtClean="0"/>
          </a:p>
          <a:p>
            <a:pPr marL="0" indent="0">
              <a:buNone/>
            </a:pPr>
            <a:r>
              <a:rPr lang="en-US" sz="1500" dirty="0" smtClean="0"/>
              <a:t>*Note that lesions on MRI vs. gross dissection appear to be on opposite side of head because normal MRI convention is to show images reversed (i.e., right side of brain is on left side of image).</a:t>
            </a:r>
            <a:endParaRPr lang="en-US" sz="1500" dirty="0"/>
          </a:p>
        </p:txBody>
      </p:sp>
      <p:sp>
        <p:nvSpPr>
          <p:cNvPr id="2" name="Title 1"/>
          <p:cNvSpPr>
            <a:spLocks noGrp="1"/>
          </p:cNvSpPr>
          <p:nvPr>
            <p:ph type="title"/>
          </p:nvPr>
        </p:nvSpPr>
        <p:spPr/>
        <p:txBody>
          <a:bodyPr/>
          <a:lstStyle/>
          <a:p>
            <a:r>
              <a:rPr lang="en-US" dirty="0" smtClean="0"/>
              <a:t>Autopsy</a:t>
            </a:r>
            <a:endParaRPr lang="en-US" dirty="0"/>
          </a:p>
        </p:txBody>
      </p:sp>
    </p:spTree>
    <p:extLst>
      <p:ext uri="{BB962C8B-B14F-4D97-AF65-F5344CB8AC3E}">
        <p14:creationId xmlns:p14="http://schemas.microsoft.com/office/powerpoint/2010/main" val="37917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1</a:t>
            </a:r>
            <a:endParaRPr lang="en-US" dirty="0"/>
          </a:p>
        </p:txBody>
      </p:sp>
      <p:sp>
        <p:nvSpPr>
          <p:cNvPr id="7" name="Content Placeholder 6"/>
          <p:cNvSpPr>
            <a:spLocks noGrp="1"/>
          </p:cNvSpPr>
          <p:nvPr>
            <p:ph sz="quarter" idx="13"/>
          </p:nvPr>
        </p:nvSpPr>
        <p:spPr/>
        <p:txBody>
          <a:bodyPr/>
          <a:lstStyle/>
          <a:p>
            <a:endParaRPr lang="en-US"/>
          </a:p>
        </p:txBody>
      </p:sp>
      <p:sp>
        <p:nvSpPr>
          <p:cNvPr id="8" name="Content Placeholder 7"/>
          <p:cNvSpPr>
            <a:spLocks noGrp="1"/>
          </p:cNvSpPr>
          <p:nvPr>
            <p:ph sz="quarter" idx="14"/>
          </p:nvPr>
        </p:nvSpPr>
        <p:spPr/>
        <p:txBody>
          <a:bodyPr/>
          <a:lstStyle/>
          <a:p>
            <a:endParaRPr lang="en-US"/>
          </a:p>
        </p:txBody>
      </p:sp>
      <p:pic>
        <p:nvPicPr>
          <p:cNvPr id="6" name="Picture 2" descr="M:\Neuropath\My Case Studies\Case 107 powerpoint\147a 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514600"/>
            <a:ext cx="4178808" cy="31341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Neuropath\My Case Studies\Case 107 powerpoint\1147c 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4569" y="2514600"/>
            <a:ext cx="4178808" cy="313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61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2</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66725" y="2057400"/>
            <a:ext cx="3810000" cy="3810000"/>
          </a:xfrm>
        </p:spPr>
      </p:pic>
      <p:pic>
        <p:nvPicPr>
          <p:cNvPr id="6" name="Content Placeholder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857750" y="2057400"/>
            <a:ext cx="3810000" cy="3810000"/>
          </a:xfrm>
        </p:spPr>
      </p:pic>
    </p:spTree>
    <p:extLst>
      <p:ext uri="{BB962C8B-B14F-4D97-AF65-F5344CB8AC3E}">
        <p14:creationId xmlns:p14="http://schemas.microsoft.com/office/powerpoint/2010/main" val="2856803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What abnormalities are noted on Images 1 and 2?  </a:t>
            </a:r>
          </a:p>
          <a:p>
            <a:endParaRPr lang="en-US" dirty="0"/>
          </a:p>
          <a:p>
            <a:pPr marL="868680" lvl="1" indent="-457200">
              <a:buFont typeface="+mj-lt"/>
              <a:buAutoNum type="alphaUcPeriod"/>
            </a:pPr>
            <a:r>
              <a:rPr lang="en-US" dirty="0" smtClean="0"/>
              <a:t>Kernicterus from liver cirrhosis and failure</a:t>
            </a:r>
          </a:p>
          <a:p>
            <a:pPr marL="868680" lvl="1" indent="-457200">
              <a:buFont typeface="+mj-lt"/>
              <a:buAutoNum type="alphaUcPeriod"/>
            </a:pPr>
            <a:r>
              <a:rPr lang="en-US" dirty="0" smtClean="0"/>
              <a:t>Cortical and deep nuclei hemorrhages  </a:t>
            </a:r>
          </a:p>
          <a:p>
            <a:pPr marL="868680" lvl="1" indent="-457200">
              <a:buFont typeface="+mj-lt"/>
              <a:buAutoNum type="alphaUcPeriod"/>
            </a:pPr>
            <a:r>
              <a:rPr lang="en-US" dirty="0" smtClean="0"/>
              <a:t>Basal forebrain hemorrhages </a:t>
            </a:r>
          </a:p>
          <a:p>
            <a:pPr marL="868680" lvl="1" indent="-457200">
              <a:buFont typeface="+mj-lt"/>
              <a:buAutoNum type="alphaUcPeriod"/>
            </a:pPr>
            <a:r>
              <a:rPr lang="en-US" dirty="0" err="1" smtClean="0"/>
              <a:t>Arterio</a:t>
            </a:r>
            <a:r>
              <a:rPr lang="en-US" dirty="0" smtClean="0"/>
              <a:t>-venous malformations (congenital abnormalities)</a:t>
            </a:r>
          </a:p>
          <a:p>
            <a:pPr marL="868680" lvl="1" indent="-457200">
              <a:buFont typeface="+mj-lt"/>
              <a:buAutoNum type="alphaUcPeriod"/>
            </a:pPr>
            <a:r>
              <a:rPr lang="en-US" dirty="0" smtClean="0"/>
              <a:t>None of the above</a:t>
            </a:r>
            <a:endParaRPr lang="en-US" dirty="0"/>
          </a:p>
        </p:txBody>
      </p:sp>
      <p:sp>
        <p:nvSpPr>
          <p:cNvPr id="3" name="Title 2"/>
          <p:cNvSpPr>
            <a:spLocks noGrp="1"/>
          </p:cNvSpPr>
          <p:nvPr>
            <p:ph type="title"/>
          </p:nvPr>
        </p:nvSpPr>
        <p:spPr/>
        <p:txBody>
          <a:bodyPr/>
          <a:lstStyle/>
          <a:p>
            <a:r>
              <a:rPr lang="en-US" dirty="0" smtClean="0"/>
              <a:t>Question 4</a:t>
            </a:r>
            <a:endParaRPr lang="en-US" dirty="0"/>
          </a:p>
        </p:txBody>
      </p:sp>
    </p:spTree>
    <p:extLst>
      <p:ext uri="{BB962C8B-B14F-4D97-AF65-F5344CB8AC3E}">
        <p14:creationId xmlns:p14="http://schemas.microsoft.com/office/powerpoint/2010/main" val="4011602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B.  Cortical and Basal Ganglia hemorrhages</a:t>
            </a:r>
          </a:p>
          <a:p>
            <a:r>
              <a:rPr lang="en-US" dirty="0" smtClean="0"/>
              <a:t>These abnormalities represent hemorrhages of the parietal lobe and deep gray nuclei, i.e., the basal ganglia.   The arterial supply of these regions is the </a:t>
            </a:r>
            <a:r>
              <a:rPr lang="en-US" dirty="0"/>
              <a:t>Middle Cerebral </a:t>
            </a:r>
            <a:r>
              <a:rPr lang="en-US" dirty="0" smtClean="0"/>
              <a:t>Artery and </a:t>
            </a:r>
            <a:r>
              <a:rPr lang="en-US" dirty="0" err="1" smtClean="0"/>
              <a:t>lenticulostriate</a:t>
            </a:r>
            <a:r>
              <a:rPr lang="en-US" dirty="0" smtClean="0"/>
              <a:t> branches.</a:t>
            </a:r>
            <a:endParaRPr lang="en-US" dirty="0"/>
          </a:p>
        </p:txBody>
      </p:sp>
      <p:sp>
        <p:nvSpPr>
          <p:cNvPr id="3" name="Title 2"/>
          <p:cNvSpPr>
            <a:spLocks noGrp="1"/>
          </p:cNvSpPr>
          <p:nvPr>
            <p:ph type="title"/>
          </p:nvPr>
        </p:nvSpPr>
        <p:spPr/>
        <p:txBody>
          <a:bodyPr/>
          <a:lstStyle/>
          <a:p>
            <a:r>
              <a:rPr lang="en-US" dirty="0" smtClean="0"/>
              <a:t>Answer 4</a:t>
            </a:r>
            <a:endParaRPr lang="en-US" dirty="0"/>
          </a:p>
        </p:txBody>
      </p:sp>
    </p:spTree>
    <p:extLst>
      <p:ext uri="{BB962C8B-B14F-4D97-AF65-F5344CB8AC3E}">
        <p14:creationId xmlns:p14="http://schemas.microsoft.com/office/powerpoint/2010/main" val="1421278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 four most common fungal infections of the CNS include candidiasis, Cryptococcus, </a:t>
            </a:r>
            <a:r>
              <a:rPr lang="en-US" dirty="0" err="1" smtClean="0"/>
              <a:t>aspergillis</a:t>
            </a:r>
            <a:r>
              <a:rPr lang="en-US" dirty="0" smtClean="0"/>
              <a:t>, and </a:t>
            </a:r>
            <a:r>
              <a:rPr lang="en-US" dirty="0" err="1" smtClean="0"/>
              <a:t>mucormycosis</a:t>
            </a:r>
            <a:r>
              <a:rPr lang="en-US" dirty="0" smtClean="0"/>
              <a:t>.  The resulting CNS infection partly reflects the form and size of the organism involved</a:t>
            </a:r>
            <a:r>
              <a:rPr lang="en-US" dirty="0" smtClean="0"/>
              <a:t>:</a:t>
            </a:r>
          </a:p>
          <a:p>
            <a:endParaRPr lang="en-US" dirty="0" smtClean="0"/>
          </a:p>
          <a:p>
            <a:r>
              <a:rPr lang="en-US" b="1" dirty="0" smtClean="0"/>
              <a:t>Yeast:  </a:t>
            </a:r>
            <a:r>
              <a:rPr lang="en-US" dirty="0" smtClean="0"/>
              <a:t>small diameter, do not occlude capillaries, typically causing </a:t>
            </a:r>
            <a:r>
              <a:rPr lang="en-US" dirty="0" err="1" smtClean="0"/>
              <a:t>leptomeningitis</a:t>
            </a:r>
            <a:r>
              <a:rPr lang="en-US" dirty="0" smtClean="0"/>
              <a:t>.</a:t>
            </a:r>
          </a:p>
          <a:p>
            <a:r>
              <a:rPr lang="en-US" b="1" dirty="0" smtClean="0"/>
              <a:t>Hyphal forms:  </a:t>
            </a:r>
            <a:r>
              <a:rPr lang="en-US" dirty="0" smtClean="0"/>
              <a:t>Tend to obstruct medium and large-sized proximal CNS arteries such as MCA, </a:t>
            </a:r>
            <a:r>
              <a:rPr lang="en-US" dirty="0" err="1" smtClean="0"/>
              <a:t>Vertebrobasilar</a:t>
            </a:r>
            <a:r>
              <a:rPr lang="en-US" dirty="0" smtClean="0"/>
              <a:t>.</a:t>
            </a:r>
          </a:p>
          <a:p>
            <a:r>
              <a:rPr lang="en-US" b="1" dirty="0" err="1" smtClean="0"/>
              <a:t>Pseudohyphae</a:t>
            </a:r>
            <a:r>
              <a:rPr lang="en-US" b="1" dirty="0" smtClean="0"/>
              <a:t>:  </a:t>
            </a:r>
            <a:r>
              <a:rPr lang="en-US" dirty="0" smtClean="0"/>
              <a:t>occlude parenchymal vessels, producing small infarcts that rapidly evolve into </a:t>
            </a:r>
            <a:r>
              <a:rPr lang="en-US" dirty="0" err="1" smtClean="0"/>
              <a:t>microabscesses</a:t>
            </a:r>
            <a:r>
              <a:rPr lang="en-US" dirty="0" smtClean="0"/>
              <a:t>.</a:t>
            </a:r>
            <a:endParaRPr lang="en-US" dirty="0"/>
          </a:p>
        </p:txBody>
      </p:sp>
      <p:sp>
        <p:nvSpPr>
          <p:cNvPr id="2" name="Title 1"/>
          <p:cNvSpPr>
            <a:spLocks noGrp="1"/>
          </p:cNvSpPr>
          <p:nvPr>
            <p:ph type="title"/>
          </p:nvPr>
        </p:nvSpPr>
        <p:spPr/>
        <p:txBody>
          <a:bodyPr/>
          <a:lstStyle/>
          <a:p>
            <a:r>
              <a:rPr lang="en-US" dirty="0" smtClean="0"/>
              <a:t>CNS Fungal Infections</a:t>
            </a:r>
            <a:endParaRPr lang="en-US" dirty="0"/>
          </a:p>
        </p:txBody>
      </p:sp>
    </p:spTree>
    <p:extLst>
      <p:ext uri="{BB962C8B-B14F-4D97-AF65-F5344CB8AC3E}">
        <p14:creationId xmlns:p14="http://schemas.microsoft.com/office/powerpoint/2010/main" val="781956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Which of the following CSF profiles is most typical of fungal meningitis? </a:t>
            </a:r>
          </a:p>
          <a:p>
            <a:endParaRPr lang="en-US" dirty="0"/>
          </a:p>
          <a:p>
            <a:pPr marL="457200" indent="-457200">
              <a:buFont typeface="+mj-lt"/>
              <a:buAutoNum type="alphaUcPeriod"/>
            </a:pPr>
            <a:r>
              <a:rPr lang="en-US" dirty="0" smtClean="0"/>
              <a:t>WBC&lt;250/microliter with lymphocytic </a:t>
            </a:r>
            <a:r>
              <a:rPr lang="en-US" dirty="0" err="1" smtClean="0"/>
              <a:t>pleocytosis</a:t>
            </a:r>
            <a:r>
              <a:rPr lang="en-US" dirty="0" smtClean="0"/>
              <a:t>, glucose &gt;50% of serum glucose, protein &lt;150 mg/</a:t>
            </a:r>
            <a:r>
              <a:rPr lang="en-US" dirty="0" err="1" smtClean="0"/>
              <a:t>dL</a:t>
            </a:r>
            <a:endParaRPr lang="en-US" dirty="0" smtClean="0"/>
          </a:p>
          <a:p>
            <a:pPr marL="457200" indent="-457200">
              <a:buFont typeface="+mj-lt"/>
              <a:buAutoNum type="alphaUcPeriod"/>
            </a:pPr>
            <a:r>
              <a:rPr lang="en-US" dirty="0" smtClean="0"/>
              <a:t>WBC&gt;1000/microliter, </a:t>
            </a:r>
            <a:r>
              <a:rPr lang="en-US" dirty="0"/>
              <a:t>glucose &lt;45 </a:t>
            </a:r>
            <a:r>
              <a:rPr lang="en-US" dirty="0" smtClean="0"/>
              <a:t>mg/</a:t>
            </a:r>
            <a:r>
              <a:rPr lang="en-US" dirty="0" err="1" smtClean="0"/>
              <a:t>dL</a:t>
            </a:r>
            <a:r>
              <a:rPr lang="en-US" dirty="0" smtClean="0"/>
              <a:t>, protein &gt;250 mg/</a:t>
            </a:r>
            <a:r>
              <a:rPr lang="en-US" dirty="0" err="1" smtClean="0"/>
              <a:t>dL</a:t>
            </a:r>
            <a:r>
              <a:rPr lang="en-US" dirty="0" smtClean="0"/>
              <a:t>, </a:t>
            </a:r>
          </a:p>
          <a:p>
            <a:pPr marL="457200" indent="-457200">
              <a:buFont typeface="+mj-lt"/>
              <a:buAutoNum type="alphaUcPeriod"/>
            </a:pPr>
            <a:r>
              <a:rPr lang="en-US" dirty="0" smtClean="0"/>
              <a:t>WBC&lt;80/microliter with </a:t>
            </a:r>
            <a:r>
              <a:rPr lang="en-US" smtClean="0"/>
              <a:t>mononuclear predominance, glucose ~50% of </a:t>
            </a:r>
            <a:r>
              <a:rPr lang="en-US" dirty="0" smtClean="0"/>
              <a:t>serum glucose, protein&lt;100 mg/</a:t>
            </a:r>
            <a:r>
              <a:rPr lang="en-US" dirty="0" err="1" smtClean="0"/>
              <a:t>dL</a:t>
            </a:r>
            <a:endParaRPr lang="en-US" dirty="0"/>
          </a:p>
        </p:txBody>
      </p:sp>
      <p:sp>
        <p:nvSpPr>
          <p:cNvPr id="3" name="Title 2"/>
          <p:cNvSpPr>
            <a:spLocks noGrp="1"/>
          </p:cNvSpPr>
          <p:nvPr>
            <p:ph type="title"/>
          </p:nvPr>
        </p:nvSpPr>
        <p:spPr/>
        <p:txBody>
          <a:bodyPr/>
          <a:lstStyle/>
          <a:p>
            <a:r>
              <a:rPr lang="en-US" dirty="0" smtClean="0"/>
              <a:t>Question 5</a:t>
            </a:r>
            <a:endParaRPr lang="en-US" dirty="0"/>
          </a:p>
        </p:txBody>
      </p:sp>
    </p:spTree>
    <p:extLst>
      <p:ext uri="{BB962C8B-B14F-4D97-AF65-F5344CB8AC3E}">
        <p14:creationId xmlns:p14="http://schemas.microsoft.com/office/powerpoint/2010/main" val="1768013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a:t>
            </a:r>
          </a:p>
          <a:p>
            <a:r>
              <a:rPr lang="en-US" dirty="0" smtClean="0"/>
              <a:t>Answer A is most suggestive of viral/aseptic meningitis</a:t>
            </a:r>
          </a:p>
          <a:p>
            <a:r>
              <a:rPr lang="en-US" dirty="0" smtClean="0"/>
              <a:t>Answer B represents CSF profile most typical of bacterial meningitis.</a:t>
            </a:r>
          </a:p>
          <a:p>
            <a:endParaRPr lang="en-US" dirty="0"/>
          </a:p>
        </p:txBody>
      </p:sp>
      <p:sp>
        <p:nvSpPr>
          <p:cNvPr id="3" name="Title 2"/>
          <p:cNvSpPr>
            <a:spLocks noGrp="1"/>
          </p:cNvSpPr>
          <p:nvPr>
            <p:ph type="title"/>
          </p:nvPr>
        </p:nvSpPr>
        <p:spPr/>
        <p:txBody>
          <a:bodyPr/>
          <a:lstStyle/>
          <a:p>
            <a:r>
              <a:rPr lang="en-US" dirty="0" smtClean="0"/>
              <a:t>Answer 5</a:t>
            </a:r>
            <a:endParaRPr lang="en-US" dirty="0"/>
          </a:p>
        </p:txBody>
      </p:sp>
    </p:spTree>
    <p:extLst>
      <p:ext uri="{BB962C8B-B14F-4D97-AF65-F5344CB8AC3E}">
        <p14:creationId xmlns:p14="http://schemas.microsoft.com/office/powerpoint/2010/main" val="202846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27-yo female with medical history of congenital </a:t>
            </a:r>
            <a:r>
              <a:rPr lang="en-US" dirty="0" err="1" smtClean="0"/>
              <a:t>hypoplastic</a:t>
            </a:r>
            <a:r>
              <a:rPr lang="en-US" dirty="0" smtClean="0"/>
              <a:t> right heart admitted for worsening fatigue, SOB, and advanced hepatic fibrosis as a result of the right-sided heart failure.  Already pre-approved for heart transplant, she was admitted and underwent successful cardiac transplant, and anti-rejection therapy was started .  Other than acute cardiac decompensation and elevated AST and ALT, she was otherwise healthy at admission, normotensive, afebrile, no leukocytosis.</a:t>
            </a:r>
          </a:p>
        </p:txBody>
      </p:sp>
      <p:sp>
        <p:nvSpPr>
          <p:cNvPr id="2" name="Title 1"/>
          <p:cNvSpPr>
            <a:spLocks noGrp="1"/>
          </p:cNvSpPr>
          <p:nvPr>
            <p:ph type="title"/>
          </p:nvPr>
        </p:nvSpPr>
        <p:spPr/>
        <p:txBody>
          <a:bodyPr/>
          <a:lstStyle/>
          <a:p>
            <a:r>
              <a:rPr lang="en-US" dirty="0" smtClean="0"/>
              <a:t>HPI</a:t>
            </a:r>
            <a:endParaRPr lang="en-US" dirty="0"/>
          </a:p>
        </p:txBody>
      </p:sp>
    </p:spTree>
    <p:extLst>
      <p:ext uri="{BB962C8B-B14F-4D97-AF65-F5344CB8AC3E}">
        <p14:creationId xmlns:p14="http://schemas.microsoft.com/office/powerpoint/2010/main" val="128700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See images of fungi on the following slides (Images 3-7).  Which of the following fungi and corresponding morphology are </a:t>
            </a:r>
            <a:r>
              <a:rPr lang="en-US" b="1" dirty="0" smtClean="0"/>
              <a:t>incorrect</a:t>
            </a:r>
            <a:r>
              <a:rPr lang="en-US" dirty="0" smtClean="0"/>
              <a:t>?</a:t>
            </a:r>
          </a:p>
          <a:p>
            <a:endParaRPr lang="en-US" dirty="0"/>
          </a:p>
          <a:p>
            <a:pPr marL="868680" lvl="1" indent="-457200">
              <a:buFont typeface="+mj-lt"/>
              <a:buAutoNum type="alphaUcPeriod"/>
            </a:pPr>
            <a:r>
              <a:rPr lang="en-US" dirty="0" err="1" smtClean="0"/>
              <a:t>Aspergillis</a:t>
            </a:r>
            <a:r>
              <a:rPr lang="en-US" dirty="0" smtClean="0"/>
              <a:t>/branching hyphae</a:t>
            </a:r>
          </a:p>
          <a:p>
            <a:pPr marL="868680" lvl="1" indent="-457200">
              <a:buFont typeface="+mj-lt"/>
              <a:buAutoNum type="alphaUcPeriod"/>
            </a:pPr>
            <a:r>
              <a:rPr lang="en-US" dirty="0" smtClean="0"/>
              <a:t>Candida/</a:t>
            </a:r>
            <a:r>
              <a:rPr lang="en-US" dirty="0" err="1" smtClean="0"/>
              <a:t>Pseudohyphae</a:t>
            </a:r>
            <a:endParaRPr lang="en-US" dirty="0" smtClean="0"/>
          </a:p>
          <a:p>
            <a:pPr marL="868680" lvl="1" indent="-457200">
              <a:buFont typeface="+mj-lt"/>
              <a:buAutoNum type="alphaUcPeriod"/>
            </a:pPr>
            <a:r>
              <a:rPr lang="en-US" dirty="0" smtClean="0"/>
              <a:t>Cryptococcus/round, symmetric</a:t>
            </a:r>
          </a:p>
          <a:p>
            <a:pPr marL="868680" lvl="1" indent="-457200">
              <a:buFont typeface="+mj-lt"/>
              <a:buAutoNum type="alphaUcPeriod"/>
            </a:pPr>
            <a:r>
              <a:rPr lang="en-US" dirty="0" err="1" smtClean="0"/>
              <a:t>Mucormycosis</a:t>
            </a:r>
            <a:r>
              <a:rPr lang="en-US" dirty="0" smtClean="0"/>
              <a:t>/non-</a:t>
            </a:r>
            <a:r>
              <a:rPr lang="en-US" dirty="0" err="1" smtClean="0"/>
              <a:t>septate</a:t>
            </a:r>
            <a:r>
              <a:rPr lang="en-US" dirty="0" smtClean="0"/>
              <a:t>, branching hyphae</a:t>
            </a:r>
          </a:p>
          <a:p>
            <a:pPr marL="868680" lvl="1" indent="-457200">
              <a:buFont typeface="+mj-lt"/>
              <a:buAutoNum type="alphaUcPeriod"/>
            </a:pPr>
            <a:r>
              <a:rPr lang="en-US" dirty="0" err="1" smtClean="0"/>
              <a:t>Histoplasma</a:t>
            </a:r>
            <a:r>
              <a:rPr lang="en-US" dirty="0" smtClean="0"/>
              <a:t>/branching hyphae</a:t>
            </a:r>
            <a:endParaRPr lang="en-US" dirty="0"/>
          </a:p>
        </p:txBody>
      </p:sp>
      <p:sp>
        <p:nvSpPr>
          <p:cNvPr id="2" name="Title 1"/>
          <p:cNvSpPr>
            <a:spLocks noGrp="1"/>
          </p:cNvSpPr>
          <p:nvPr>
            <p:ph type="title"/>
          </p:nvPr>
        </p:nvSpPr>
        <p:spPr/>
        <p:txBody>
          <a:bodyPr/>
          <a:lstStyle/>
          <a:p>
            <a:r>
              <a:rPr lang="en-US" dirty="0" smtClean="0"/>
              <a:t>Question 6</a:t>
            </a:r>
            <a:endParaRPr lang="en-US" dirty="0"/>
          </a:p>
        </p:txBody>
      </p:sp>
    </p:spTree>
    <p:extLst>
      <p:ext uri="{BB962C8B-B14F-4D97-AF65-F5344CB8AC3E}">
        <p14:creationId xmlns:p14="http://schemas.microsoft.com/office/powerpoint/2010/main" val="318776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Image 3: </a:t>
            </a:r>
            <a:r>
              <a:rPr lang="en-US" dirty="0" err="1" smtClean="0"/>
              <a:t>Aspergillis</a:t>
            </a:r>
            <a:r>
              <a:rPr lang="en-US" dirty="0" smtClean="0"/>
              <a:t> </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9706" y="1963434"/>
            <a:ext cx="438150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880" y="4276618"/>
            <a:ext cx="43815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09388"/>
            <a:ext cx="43815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 y="4251789"/>
            <a:ext cx="4572000" cy="2585323"/>
          </a:xfrm>
          <a:prstGeom prst="rect">
            <a:avLst/>
          </a:prstGeom>
        </p:spPr>
        <p:txBody>
          <a:bodyPr>
            <a:spAutoFit/>
          </a:bodyPr>
          <a:lstStyle/>
          <a:p>
            <a:r>
              <a:rPr lang="en-US" b="1" dirty="0"/>
              <a:t>(a) </a:t>
            </a:r>
            <a:r>
              <a:rPr lang="en-US" dirty="0" smtClean="0"/>
              <a:t>Infiltration </a:t>
            </a:r>
            <a:r>
              <a:rPr lang="en-US" dirty="0"/>
              <a:t>of the walls of leptomeningeal blood vessels by </a:t>
            </a:r>
            <a:r>
              <a:rPr lang="en-US" i="1" dirty="0" err="1"/>
              <a:t>Aspergillus</a:t>
            </a:r>
            <a:r>
              <a:rPr lang="en-US" i="1" dirty="0"/>
              <a:t> </a:t>
            </a:r>
            <a:r>
              <a:rPr lang="en-US" dirty="0"/>
              <a:t>hyphae. </a:t>
            </a:r>
          </a:p>
          <a:p>
            <a:r>
              <a:rPr lang="en-US" b="1" dirty="0"/>
              <a:t>(b) </a:t>
            </a:r>
            <a:r>
              <a:rPr lang="en-US" dirty="0"/>
              <a:t>Vascular invasion by </a:t>
            </a:r>
            <a:r>
              <a:rPr lang="en-US" i="1" dirty="0" err="1"/>
              <a:t>Aspergillus</a:t>
            </a:r>
            <a:r>
              <a:rPr lang="en-US" i="1" dirty="0"/>
              <a:t> </a:t>
            </a:r>
            <a:r>
              <a:rPr lang="en-US" dirty="0"/>
              <a:t>admixed with thrombus in the lumen, infiltrating the vessel wall and extending into adjacent tissue. </a:t>
            </a:r>
          </a:p>
          <a:p>
            <a:r>
              <a:rPr lang="en-US" b="1" dirty="0" smtClean="0"/>
              <a:t>(d)  </a:t>
            </a:r>
            <a:r>
              <a:rPr lang="en-US" dirty="0"/>
              <a:t>Spread of </a:t>
            </a:r>
            <a:r>
              <a:rPr lang="en-US" i="1" dirty="0" err="1"/>
              <a:t>Aspergillus</a:t>
            </a:r>
            <a:r>
              <a:rPr lang="en-US" i="1" dirty="0"/>
              <a:t> </a:t>
            </a:r>
            <a:r>
              <a:rPr lang="en-US" dirty="0"/>
              <a:t>infection along parenchymal blood vessels.</a:t>
            </a:r>
          </a:p>
        </p:txBody>
      </p:sp>
    </p:spTree>
    <p:extLst>
      <p:ext uri="{BB962C8B-B14F-4D97-AF65-F5344CB8AC3E}">
        <p14:creationId xmlns:p14="http://schemas.microsoft.com/office/powerpoint/2010/main" val="51787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81200"/>
            <a:ext cx="3665692" cy="1974457"/>
          </a:xfrm>
        </p:spPr>
      </p:pic>
      <p:sp>
        <p:nvSpPr>
          <p:cNvPr id="3" name="Title 2"/>
          <p:cNvSpPr>
            <a:spLocks noGrp="1"/>
          </p:cNvSpPr>
          <p:nvPr>
            <p:ph type="title"/>
          </p:nvPr>
        </p:nvSpPr>
        <p:spPr/>
        <p:txBody>
          <a:bodyPr/>
          <a:lstStyle/>
          <a:p>
            <a:r>
              <a:rPr lang="en-US" dirty="0" smtClean="0"/>
              <a:t>Image 4:  Candida</a:t>
            </a:r>
            <a:endParaRPr lang="en-US" dirty="0"/>
          </a:p>
        </p:txBody>
      </p:sp>
      <p:pic>
        <p:nvPicPr>
          <p:cNvPr id="2050" name="Picture 2" descr="M:\Neuropath\My Case Studies\Case 107 powerpoint\candida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81200"/>
            <a:ext cx="3665537" cy="19827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M:\Neuropath\My Case Studies\Case 107 powerpoint\candida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3" y="3941601"/>
            <a:ext cx="3665537" cy="19748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14800" y="3995678"/>
            <a:ext cx="3665537" cy="2308324"/>
          </a:xfrm>
          <a:prstGeom prst="rect">
            <a:avLst/>
          </a:prstGeom>
        </p:spPr>
        <p:txBody>
          <a:bodyPr wrap="square">
            <a:spAutoFit/>
          </a:bodyPr>
          <a:lstStyle/>
          <a:p>
            <a:r>
              <a:rPr lang="en-US" sz="1400" b="1" dirty="0"/>
              <a:t>(a) </a:t>
            </a:r>
            <a:r>
              <a:rPr lang="en-US" sz="1400" dirty="0"/>
              <a:t>Basophilic </a:t>
            </a:r>
            <a:r>
              <a:rPr lang="en-US" sz="1400" i="1" dirty="0"/>
              <a:t>Candida </a:t>
            </a:r>
            <a:r>
              <a:rPr lang="en-US" sz="1400" dirty="0"/>
              <a:t>yeasts and </a:t>
            </a:r>
            <a:r>
              <a:rPr lang="en-US" sz="1400" dirty="0" err="1"/>
              <a:t>pseudohyphae</a:t>
            </a:r>
            <a:r>
              <a:rPr lang="en-US" sz="1400" dirty="0"/>
              <a:t>, with acute infarction of surrounding brain tissue. </a:t>
            </a:r>
          </a:p>
          <a:p>
            <a:r>
              <a:rPr lang="en-US" sz="1400" b="1" dirty="0"/>
              <a:t>(b) </a:t>
            </a:r>
            <a:r>
              <a:rPr lang="en-US" sz="1400" i="1" dirty="0"/>
              <a:t>Candida</a:t>
            </a:r>
            <a:r>
              <a:rPr lang="en-US" sz="1400" dirty="0"/>
              <a:t> </a:t>
            </a:r>
            <a:r>
              <a:rPr lang="en-US" sz="1400" dirty="0" smtClean="0"/>
              <a:t>PAS stain. </a:t>
            </a:r>
            <a:r>
              <a:rPr lang="en-US" sz="1400" dirty="0"/>
              <a:t>Here it is surrounded by an infiltrate of lymphocytes and macrophages.</a:t>
            </a:r>
          </a:p>
          <a:p>
            <a:r>
              <a:rPr lang="en-US" sz="1400" b="1" dirty="0"/>
              <a:t>(c) </a:t>
            </a:r>
            <a:r>
              <a:rPr lang="en-US" sz="1400" dirty="0"/>
              <a:t>Silver </a:t>
            </a:r>
            <a:r>
              <a:rPr lang="en-US" sz="1400" dirty="0" err="1"/>
              <a:t>methenamine</a:t>
            </a:r>
            <a:r>
              <a:rPr lang="en-US" sz="1400" dirty="0"/>
              <a:t> impregnation of </a:t>
            </a:r>
            <a:r>
              <a:rPr lang="en-US" sz="1400" i="1" dirty="0"/>
              <a:t>Candida </a:t>
            </a:r>
            <a:r>
              <a:rPr lang="en-US" sz="1400" dirty="0"/>
              <a:t>fungi within a focus of granulomatous inflammation. </a:t>
            </a:r>
          </a:p>
          <a:p>
            <a:endParaRPr lang="en-US" dirty="0"/>
          </a:p>
        </p:txBody>
      </p:sp>
    </p:spTree>
    <p:extLst>
      <p:ext uri="{BB962C8B-B14F-4D97-AF65-F5344CB8AC3E}">
        <p14:creationId xmlns:p14="http://schemas.microsoft.com/office/powerpoint/2010/main" val="1236269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200" y="4419600"/>
            <a:ext cx="4710952" cy="1782762"/>
          </a:xfrm>
        </p:spPr>
        <p:txBody>
          <a:bodyPr>
            <a:normAutofit fontScale="77500" lnSpcReduction="20000"/>
          </a:bodyPr>
          <a:lstStyle/>
          <a:p>
            <a:r>
              <a:rPr lang="en-US" b="1" dirty="0"/>
              <a:t>(a) </a:t>
            </a:r>
            <a:r>
              <a:rPr lang="en-US" dirty="0"/>
              <a:t>Enlarged perivascular space containing numerous </a:t>
            </a:r>
            <a:r>
              <a:rPr lang="en-US" dirty="0" err="1"/>
              <a:t>cryptococci</a:t>
            </a:r>
            <a:r>
              <a:rPr lang="en-US" dirty="0"/>
              <a:t>. </a:t>
            </a:r>
            <a:endParaRPr lang="en-US" dirty="0" smtClean="0"/>
          </a:p>
          <a:p>
            <a:r>
              <a:rPr lang="en-US" b="1" dirty="0" smtClean="0"/>
              <a:t>(b</a:t>
            </a:r>
            <a:r>
              <a:rPr lang="en-US" b="1" dirty="0"/>
              <a:t>) </a:t>
            </a:r>
            <a:r>
              <a:rPr lang="en-US" dirty="0" smtClean="0"/>
              <a:t>H and E stain:  Cryptococci </a:t>
            </a:r>
            <a:r>
              <a:rPr lang="en-US" dirty="0"/>
              <a:t>appear as spherical basophilic </a:t>
            </a:r>
            <a:r>
              <a:rPr lang="en-US" dirty="0" smtClean="0"/>
              <a:t>bodies.</a:t>
            </a:r>
          </a:p>
          <a:p>
            <a:r>
              <a:rPr lang="en-US" b="1" dirty="0" smtClean="0"/>
              <a:t>(</a:t>
            </a:r>
            <a:r>
              <a:rPr lang="en-US" b="1" dirty="0"/>
              <a:t>c) </a:t>
            </a:r>
            <a:r>
              <a:rPr lang="en-US" b="1" dirty="0" smtClean="0"/>
              <a:t> </a:t>
            </a:r>
            <a:r>
              <a:rPr lang="en-US" dirty="0" smtClean="0"/>
              <a:t>Cryptococci </a:t>
            </a:r>
            <a:r>
              <a:rPr lang="en-US" dirty="0"/>
              <a:t>are strongly PAS-positive. </a:t>
            </a:r>
          </a:p>
          <a:p>
            <a:endParaRPr lang="en-US" dirty="0"/>
          </a:p>
        </p:txBody>
      </p:sp>
      <p:sp>
        <p:nvSpPr>
          <p:cNvPr id="3" name="Title 2"/>
          <p:cNvSpPr>
            <a:spLocks noGrp="1"/>
          </p:cNvSpPr>
          <p:nvPr>
            <p:ph type="title"/>
          </p:nvPr>
        </p:nvSpPr>
        <p:spPr/>
        <p:txBody>
          <a:bodyPr/>
          <a:lstStyle/>
          <a:p>
            <a:r>
              <a:rPr lang="en-US" dirty="0" smtClean="0"/>
              <a:t>Image 5: Cryptococcus </a:t>
            </a:r>
            <a:endParaRPr lang="en-US" dirty="0"/>
          </a:p>
        </p:txBody>
      </p:sp>
      <p:pic>
        <p:nvPicPr>
          <p:cNvPr id="3074" name="Picture 2" descr="M:\Neuropath\My Case Studies\Case 107 powerpoint\crypto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3665537" cy="214471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M:\Neuropath\My Case Studies\Case 107 powerpoint\crypto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981200"/>
            <a:ext cx="3581400" cy="214471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Neuropath\My Case Studies\Case 107 powerpoint\crypto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267199"/>
            <a:ext cx="3665537" cy="203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180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4495800"/>
            <a:ext cx="3796552" cy="2438400"/>
          </a:xfrm>
        </p:spPr>
        <p:txBody>
          <a:bodyPr>
            <a:normAutofit fontScale="62500" lnSpcReduction="20000"/>
          </a:bodyPr>
          <a:lstStyle/>
          <a:p>
            <a:r>
              <a:rPr lang="en-US" b="1" dirty="0"/>
              <a:t>(a) </a:t>
            </a:r>
            <a:r>
              <a:rPr lang="en-US" dirty="0" err="1"/>
              <a:t>Thrombosed</a:t>
            </a:r>
            <a:r>
              <a:rPr lang="en-US" dirty="0"/>
              <a:t> artery in which thrombus is admixed with </a:t>
            </a:r>
            <a:r>
              <a:rPr lang="en-US" dirty="0" err="1" smtClean="0"/>
              <a:t>Mucor</a:t>
            </a:r>
            <a:r>
              <a:rPr lang="en-US" dirty="0" smtClean="0"/>
              <a:t>  </a:t>
            </a:r>
            <a:r>
              <a:rPr lang="en-US" dirty="0"/>
              <a:t>hyphae. Hyphae are also present in the adjacent necrotic brain tissue. </a:t>
            </a:r>
            <a:endParaRPr lang="en-US" dirty="0" smtClean="0"/>
          </a:p>
          <a:p>
            <a:r>
              <a:rPr lang="en-US" b="1" dirty="0" smtClean="0"/>
              <a:t>(c) </a:t>
            </a:r>
            <a:r>
              <a:rPr lang="en-US" dirty="0" err="1" smtClean="0"/>
              <a:t>Methenamine</a:t>
            </a:r>
            <a:r>
              <a:rPr lang="en-US" dirty="0" smtClean="0"/>
              <a:t> </a:t>
            </a:r>
            <a:r>
              <a:rPr lang="en-US" dirty="0"/>
              <a:t>silver impregnation shows the hyphae to be broad, non-</a:t>
            </a:r>
            <a:r>
              <a:rPr lang="en-US" dirty="0" err="1"/>
              <a:t>septate</a:t>
            </a:r>
            <a:r>
              <a:rPr lang="en-US" dirty="0"/>
              <a:t> and of varying </a:t>
            </a:r>
            <a:r>
              <a:rPr lang="en-US" dirty="0" smtClean="0"/>
              <a:t>caliber. </a:t>
            </a:r>
          </a:p>
          <a:p>
            <a:r>
              <a:rPr lang="en-US" b="1" dirty="0" smtClean="0"/>
              <a:t>(d) </a:t>
            </a:r>
            <a:r>
              <a:rPr lang="en-US" dirty="0" smtClean="0"/>
              <a:t>Extensive cerebral infarctions. Also seen is a </a:t>
            </a:r>
            <a:r>
              <a:rPr lang="en-US" dirty="0"/>
              <a:t>small foci of hemorrhage in the </a:t>
            </a:r>
            <a:r>
              <a:rPr lang="en-US" dirty="0" smtClean="0"/>
              <a:t>cerebral white </a:t>
            </a:r>
            <a:r>
              <a:rPr lang="en-US" dirty="0"/>
              <a:t>matter.</a:t>
            </a:r>
          </a:p>
          <a:p>
            <a:endParaRPr lang="en-US" dirty="0"/>
          </a:p>
        </p:txBody>
      </p:sp>
      <p:sp>
        <p:nvSpPr>
          <p:cNvPr id="3" name="Title 2"/>
          <p:cNvSpPr>
            <a:spLocks noGrp="1"/>
          </p:cNvSpPr>
          <p:nvPr>
            <p:ph type="title"/>
          </p:nvPr>
        </p:nvSpPr>
        <p:spPr/>
        <p:txBody>
          <a:bodyPr/>
          <a:lstStyle/>
          <a:p>
            <a:r>
              <a:rPr lang="en-US" dirty="0" smtClean="0"/>
              <a:t>Image 6: </a:t>
            </a:r>
            <a:r>
              <a:rPr lang="en-US" dirty="0" err="1" smtClean="0"/>
              <a:t>Mucormycosis</a:t>
            </a:r>
            <a:endParaRPr lang="en-US" dirty="0"/>
          </a:p>
        </p:txBody>
      </p:sp>
      <p:pic>
        <p:nvPicPr>
          <p:cNvPr id="5122" name="Picture 2" descr="M:\Neuropath\My Case Studies\Case 107 powerpoint\mucor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2" y="1981199"/>
            <a:ext cx="3722687" cy="233838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M:\Neuropath\My Case Studies\Case 107 powerpoint\mucor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127249"/>
            <a:ext cx="3722687" cy="21923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Neuropath\My Case Studies\Case 107 powerpoint\mucor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3" y="4332589"/>
            <a:ext cx="3722687"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8074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00800" y="2002774"/>
            <a:ext cx="2230069" cy="3733800"/>
          </a:xfrm>
        </p:spPr>
        <p:txBody>
          <a:bodyPr>
            <a:normAutofit fontScale="55000" lnSpcReduction="20000"/>
          </a:bodyPr>
          <a:lstStyle/>
          <a:p>
            <a:r>
              <a:rPr lang="en-US" b="1" dirty="0"/>
              <a:t>(a) </a:t>
            </a:r>
            <a:r>
              <a:rPr lang="en-US" i="1" dirty="0" err="1"/>
              <a:t>Histoplasma</a:t>
            </a:r>
            <a:r>
              <a:rPr lang="en-US" i="1" dirty="0"/>
              <a:t> </a:t>
            </a:r>
            <a:r>
              <a:rPr lang="en-US" dirty="0"/>
              <a:t>yeasts in macrophages and lying </a:t>
            </a:r>
            <a:r>
              <a:rPr lang="en-US" dirty="0" err="1"/>
              <a:t>extracellularly</a:t>
            </a:r>
            <a:r>
              <a:rPr lang="en-US" dirty="0"/>
              <a:t> in the brain of a patient with AIDS</a:t>
            </a:r>
            <a:r>
              <a:rPr lang="en-US" dirty="0" smtClean="0"/>
              <a:t>.</a:t>
            </a:r>
          </a:p>
          <a:p>
            <a:r>
              <a:rPr lang="en-US" b="1" dirty="0" smtClean="0"/>
              <a:t>(</a:t>
            </a:r>
            <a:r>
              <a:rPr lang="en-US" b="1" dirty="0"/>
              <a:t>b) </a:t>
            </a:r>
            <a:r>
              <a:rPr lang="en-US" dirty="0"/>
              <a:t>Inflammatory infiltrate in the meninges of a patient with CNS histoplasmosis. </a:t>
            </a:r>
          </a:p>
          <a:p>
            <a:r>
              <a:rPr lang="en-US" b="1" dirty="0" smtClean="0"/>
              <a:t>(c) </a:t>
            </a:r>
            <a:r>
              <a:rPr lang="en-US" dirty="0"/>
              <a:t>A smear of the meningeal exudate contains multinucleated cells within which are many small, round </a:t>
            </a:r>
            <a:r>
              <a:rPr lang="en-US" i="1" dirty="0" err="1"/>
              <a:t>Histoplasma</a:t>
            </a:r>
            <a:r>
              <a:rPr lang="en-US" i="1" dirty="0"/>
              <a:t> </a:t>
            </a:r>
            <a:r>
              <a:rPr lang="en-US" dirty="0"/>
              <a:t>yeasts.</a:t>
            </a:r>
          </a:p>
          <a:p>
            <a:endParaRPr lang="en-US" dirty="0"/>
          </a:p>
        </p:txBody>
      </p:sp>
      <p:sp>
        <p:nvSpPr>
          <p:cNvPr id="3" name="Title 2"/>
          <p:cNvSpPr>
            <a:spLocks noGrp="1"/>
          </p:cNvSpPr>
          <p:nvPr>
            <p:ph type="title"/>
          </p:nvPr>
        </p:nvSpPr>
        <p:spPr/>
        <p:txBody>
          <a:bodyPr/>
          <a:lstStyle/>
          <a:p>
            <a:r>
              <a:rPr lang="en-US" dirty="0" smtClean="0"/>
              <a:t>Image 7: </a:t>
            </a:r>
            <a:r>
              <a:rPr lang="en-US" dirty="0" err="1" smtClean="0"/>
              <a:t>Histoplasma</a:t>
            </a:r>
            <a:r>
              <a:rPr lang="en-US" dirty="0" smtClean="0"/>
              <a:t> </a:t>
            </a:r>
            <a:endParaRPr lang="en-US" dirty="0"/>
          </a:p>
        </p:txBody>
      </p:sp>
      <p:pic>
        <p:nvPicPr>
          <p:cNvPr id="4098" name="Picture 2" descr="M:\Neuropath\My Case Studies\Case 107 powerpoint\histo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487" y="2002774"/>
            <a:ext cx="2370966" cy="39836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M:\Neuropath\My Case Studies\Case 107 powerpoint\histo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198"/>
            <a:ext cx="3722687" cy="19986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Neuropath\My Case Studies\Case 107 powerpoint\histo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979862"/>
            <a:ext cx="3722687" cy="200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495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D</a:t>
            </a:r>
            <a:r>
              <a:rPr lang="en-US" b="1" dirty="0" smtClean="0"/>
              <a:t>. HISTOPLASMA </a:t>
            </a:r>
            <a:r>
              <a:rPr lang="en-US" dirty="0" smtClean="0"/>
              <a:t> </a:t>
            </a:r>
          </a:p>
          <a:p>
            <a:pPr lvl="1">
              <a:buFont typeface="Arial" panose="020B0604020202020204" pitchFamily="34" charset="0"/>
              <a:buChar char="•"/>
            </a:pPr>
            <a:r>
              <a:rPr lang="en-US" dirty="0" err="1"/>
              <a:t>Aspergillis</a:t>
            </a:r>
            <a:r>
              <a:rPr lang="en-US" dirty="0"/>
              <a:t> forms branching, </a:t>
            </a:r>
            <a:r>
              <a:rPr lang="en-US" dirty="0" err="1"/>
              <a:t>septate</a:t>
            </a:r>
            <a:r>
              <a:rPr lang="en-US" dirty="0"/>
              <a:t> hyphae</a:t>
            </a:r>
          </a:p>
          <a:p>
            <a:pPr lvl="1">
              <a:buFont typeface="Arial" panose="020B0604020202020204" pitchFamily="34" charset="0"/>
              <a:buChar char="•"/>
            </a:pPr>
            <a:r>
              <a:rPr lang="en-US" dirty="0"/>
              <a:t>Candida, is round </a:t>
            </a:r>
            <a:r>
              <a:rPr lang="en-US" dirty="0" err="1"/>
              <a:t>uni</a:t>
            </a:r>
            <a:r>
              <a:rPr lang="en-US" dirty="0"/>
              <a:t>-diameter in non-pathologic states; </a:t>
            </a:r>
            <a:r>
              <a:rPr lang="en-US" dirty="0" err="1"/>
              <a:t>pseudohyphal</a:t>
            </a:r>
            <a:r>
              <a:rPr lang="en-US" dirty="0"/>
              <a:t> form during times of overgrowth.</a:t>
            </a:r>
          </a:p>
          <a:p>
            <a:pPr lvl="1">
              <a:buFont typeface="Arial" panose="020B0604020202020204" pitchFamily="34" charset="0"/>
              <a:buChar char="•"/>
            </a:pPr>
            <a:r>
              <a:rPr lang="en-US" dirty="0"/>
              <a:t>Cryptococcus is round, uniform diameter</a:t>
            </a:r>
          </a:p>
          <a:p>
            <a:pPr lvl="1">
              <a:buFont typeface="Arial" panose="020B0604020202020204" pitchFamily="34" charset="0"/>
              <a:buChar char="•"/>
            </a:pPr>
            <a:r>
              <a:rPr lang="en-US" sz="2000" dirty="0" err="1"/>
              <a:t>Mucor</a:t>
            </a:r>
            <a:r>
              <a:rPr lang="en-US" sz="2000" dirty="0"/>
              <a:t> is noted for branching, non-</a:t>
            </a:r>
            <a:r>
              <a:rPr lang="en-US" sz="2000" dirty="0" err="1"/>
              <a:t>septate</a:t>
            </a:r>
            <a:r>
              <a:rPr lang="en-US" sz="2000" dirty="0"/>
              <a:t> hyphae</a:t>
            </a:r>
          </a:p>
          <a:p>
            <a:pPr lvl="1">
              <a:buFont typeface="Arial" panose="020B0604020202020204" pitchFamily="34" charset="0"/>
              <a:buChar char="•"/>
            </a:pPr>
            <a:r>
              <a:rPr lang="en-US" b="1" dirty="0" err="1" smtClean="0"/>
              <a:t>Histoplasma</a:t>
            </a:r>
            <a:r>
              <a:rPr lang="en-US" b="1" dirty="0" smtClean="0"/>
              <a:t> is characterized by round cocci of uniform diameter, NOT branching hyphae.</a:t>
            </a:r>
          </a:p>
        </p:txBody>
      </p:sp>
      <p:sp>
        <p:nvSpPr>
          <p:cNvPr id="2" name="Title 1"/>
          <p:cNvSpPr>
            <a:spLocks noGrp="1"/>
          </p:cNvSpPr>
          <p:nvPr>
            <p:ph type="title"/>
          </p:nvPr>
        </p:nvSpPr>
        <p:spPr/>
        <p:txBody>
          <a:bodyPr/>
          <a:lstStyle/>
          <a:p>
            <a:r>
              <a:rPr lang="en-US" dirty="0" smtClean="0"/>
              <a:t>Answer 6</a:t>
            </a:r>
            <a:endParaRPr lang="en-US" dirty="0"/>
          </a:p>
        </p:txBody>
      </p:sp>
    </p:spTree>
    <p:extLst>
      <p:ext uri="{BB962C8B-B14F-4D97-AF65-F5344CB8AC3E}">
        <p14:creationId xmlns:p14="http://schemas.microsoft.com/office/powerpoint/2010/main" val="38201030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Image 8 </a:t>
            </a:r>
            <a:r>
              <a:rPr lang="en-US" dirty="0" smtClean="0"/>
              <a:t>has 4 hyperlinks </a:t>
            </a:r>
            <a:r>
              <a:rPr lang="en-US" dirty="0" smtClean="0"/>
              <a:t>that illustrate mi</a:t>
            </a:r>
            <a:r>
              <a:rPr lang="en-US" dirty="0" smtClean="0"/>
              <a:t>croscopic brain tissue collected </a:t>
            </a:r>
            <a:r>
              <a:rPr lang="en-US" dirty="0" smtClean="0"/>
              <a:t>during autopsy.  What is the most likely infectious agent?</a:t>
            </a:r>
          </a:p>
          <a:p>
            <a:endParaRPr lang="en-US" dirty="0"/>
          </a:p>
          <a:p>
            <a:pPr marL="868680" lvl="1" indent="-457200">
              <a:buFont typeface="+mj-lt"/>
              <a:buAutoNum type="alphaUcPeriod"/>
            </a:pPr>
            <a:r>
              <a:rPr lang="en-US" dirty="0" err="1" smtClean="0"/>
              <a:t>Aspergillis</a:t>
            </a:r>
            <a:endParaRPr lang="en-US" dirty="0"/>
          </a:p>
          <a:p>
            <a:pPr marL="868680" lvl="1" indent="-457200">
              <a:buFont typeface="+mj-lt"/>
              <a:buAutoNum type="alphaUcPeriod"/>
            </a:pPr>
            <a:r>
              <a:rPr lang="en-US" dirty="0" smtClean="0"/>
              <a:t>Candida</a:t>
            </a:r>
          </a:p>
          <a:p>
            <a:pPr marL="868680" lvl="1" indent="-457200">
              <a:buFont typeface="+mj-lt"/>
              <a:buAutoNum type="alphaUcPeriod"/>
            </a:pPr>
            <a:r>
              <a:rPr lang="en-US" dirty="0" smtClean="0"/>
              <a:t>Cryptococcus</a:t>
            </a:r>
            <a:endParaRPr lang="en-US" dirty="0"/>
          </a:p>
          <a:p>
            <a:pPr marL="868680" lvl="1" indent="-457200">
              <a:buFont typeface="+mj-lt"/>
              <a:buAutoNum type="alphaUcPeriod"/>
            </a:pPr>
            <a:r>
              <a:rPr lang="en-US" dirty="0" err="1" smtClean="0"/>
              <a:t>Mucormycosis</a:t>
            </a:r>
            <a:endParaRPr lang="en-US" dirty="0"/>
          </a:p>
          <a:p>
            <a:pPr marL="868680" lvl="1" indent="-457200">
              <a:buFont typeface="+mj-lt"/>
              <a:buAutoNum type="alphaUcPeriod"/>
            </a:pPr>
            <a:r>
              <a:rPr lang="en-US" dirty="0" err="1" smtClean="0"/>
              <a:t>Histoplasma</a:t>
            </a:r>
            <a:endParaRPr lang="en-US" dirty="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Question 7</a:t>
            </a:r>
            <a:endParaRPr lang="en-US" dirty="0"/>
          </a:p>
        </p:txBody>
      </p:sp>
    </p:spTree>
    <p:extLst>
      <p:ext uri="{BB962C8B-B14F-4D97-AF65-F5344CB8AC3E}">
        <p14:creationId xmlns:p14="http://schemas.microsoft.com/office/powerpoint/2010/main" val="1597860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smtClean="0"/>
              <a:t>H&amp;E stain</a:t>
            </a:r>
            <a:r>
              <a:rPr lang="en-US" dirty="0" smtClean="0"/>
              <a:t>: </a:t>
            </a:r>
            <a:r>
              <a:rPr lang="en-US" dirty="0" smtClean="0">
                <a:hlinkClick r:id="rId3"/>
              </a:rPr>
              <a:t>http://image.upmc.edu:8080/NeuroPathology/WileyViralandNonViral/WileyViralNonViral6/NV.39a.svs/view.apml?X=0.27127571717184&amp;Y=-0.0384415838489637&amp;zoom=100</a:t>
            </a:r>
            <a:endParaRPr lang="en-US" dirty="0" smtClean="0"/>
          </a:p>
          <a:p>
            <a:r>
              <a:rPr lang="en-US" dirty="0" smtClean="0"/>
              <a:t>PAS stain</a:t>
            </a:r>
            <a:r>
              <a:rPr lang="en-US" dirty="0" smtClean="0"/>
              <a:t>: </a:t>
            </a:r>
            <a:r>
              <a:rPr lang="en-US" dirty="0" smtClean="0">
                <a:hlinkClick r:id="rId4"/>
              </a:rPr>
              <a:t>http://image.upmc.edu:8080/NeuroPathology/WileyViralandNonViral/WileyViralNonViral6/NV.39b.svs/view.apml?X=0.294279720711814&amp;Y=-0.124218859535119&amp;zoom=100</a:t>
            </a:r>
            <a:r>
              <a:rPr lang="en-US" dirty="0" smtClean="0"/>
              <a:t>    )</a:t>
            </a:r>
            <a:endParaRPr lang="en-US" dirty="0" smtClean="0"/>
          </a:p>
          <a:p>
            <a:r>
              <a:rPr lang="en-US" dirty="0" smtClean="0"/>
              <a:t>PAS Light Green stain</a:t>
            </a:r>
            <a:r>
              <a:rPr lang="en-US" dirty="0" smtClean="0"/>
              <a:t>:  </a:t>
            </a:r>
            <a:r>
              <a:rPr lang="en-US" dirty="0" smtClean="0">
                <a:hlinkClick r:id="rId5"/>
              </a:rPr>
              <a:t>http://image.upmc.edu:8080/NeuroPathology/WileyViralandNonViral/WileyViralNonViral6/NV.39c.svs/view.apml?X=0.131880002910407&amp;Y=-0.15783731155022&amp;zoom=64.4972544</a:t>
            </a:r>
            <a:endParaRPr lang="en-US" dirty="0" smtClean="0"/>
          </a:p>
          <a:p>
            <a:r>
              <a:rPr lang="en-US" dirty="0" err="1" smtClean="0"/>
              <a:t>Grocott</a:t>
            </a:r>
            <a:r>
              <a:rPr lang="en-US" dirty="0" smtClean="0"/>
              <a:t> stain: </a:t>
            </a:r>
          </a:p>
          <a:p>
            <a:r>
              <a:rPr lang="en-US" dirty="0" smtClean="0">
                <a:hlinkClick r:id="rId6"/>
              </a:rPr>
              <a:t>http://image.upmc.edu:8080/NeuroPathology/WileyViralandNonViral/WileyViralNonViral6/NV.39d.svs/view.apml?X=0.15847283329941&amp;Y=-0.124255727198803&amp;zoom=100</a:t>
            </a:r>
            <a:endParaRPr lang="en-US" dirty="0" smtClean="0"/>
          </a:p>
          <a:p>
            <a:endParaRPr lang="en-US" dirty="0"/>
          </a:p>
        </p:txBody>
      </p:sp>
      <p:sp>
        <p:nvSpPr>
          <p:cNvPr id="3" name="Title 2"/>
          <p:cNvSpPr>
            <a:spLocks noGrp="1"/>
          </p:cNvSpPr>
          <p:nvPr>
            <p:ph type="title"/>
          </p:nvPr>
        </p:nvSpPr>
        <p:spPr/>
        <p:txBody>
          <a:bodyPr/>
          <a:lstStyle/>
          <a:p>
            <a:r>
              <a:rPr lang="en-US" dirty="0" smtClean="0"/>
              <a:t>Image 8</a:t>
            </a:r>
            <a:endParaRPr lang="en-US" dirty="0"/>
          </a:p>
        </p:txBody>
      </p:sp>
    </p:spTree>
    <p:extLst>
      <p:ext uri="{BB962C8B-B14F-4D97-AF65-F5344CB8AC3E}">
        <p14:creationId xmlns:p14="http://schemas.microsoft.com/office/powerpoint/2010/main" val="18225940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65760" lvl="1">
              <a:buFont typeface="Wingdings" pitchFamily="2" charset="2"/>
              <a:buChar char=""/>
            </a:pPr>
            <a:r>
              <a:rPr lang="en-US" sz="2600" b="1" dirty="0" smtClean="0"/>
              <a:t>D. </a:t>
            </a:r>
            <a:r>
              <a:rPr lang="en-US" sz="2600" b="1" dirty="0" err="1" smtClean="0"/>
              <a:t>Mucormycosis</a:t>
            </a:r>
            <a:endParaRPr lang="en-US" sz="2600" b="1" dirty="0" smtClean="0"/>
          </a:p>
          <a:p>
            <a:pPr lvl="1">
              <a:buFont typeface="Arial" panose="020B0604020202020204" pitchFamily="34" charset="0"/>
              <a:buChar char="•"/>
            </a:pPr>
            <a:r>
              <a:rPr lang="en-US" dirty="0" smtClean="0"/>
              <a:t>Image 8 </a:t>
            </a:r>
            <a:r>
              <a:rPr lang="en-US" dirty="0" smtClean="0"/>
              <a:t>hyperlinks reveal </a:t>
            </a:r>
            <a:r>
              <a:rPr lang="en-US" dirty="0" smtClean="0"/>
              <a:t>non-</a:t>
            </a:r>
            <a:r>
              <a:rPr lang="en-US" dirty="0" err="1" smtClean="0"/>
              <a:t>septate</a:t>
            </a:r>
            <a:r>
              <a:rPr lang="en-US" dirty="0" smtClean="0"/>
              <a:t> hyphae in vessel walls and surrounding tissue, consistent with </a:t>
            </a:r>
            <a:r>
              <a:rPr lang="en-US" dirty="0" err="1" smtClean="0"/>
              <a:t>mucor</a:t>
            </a:r>
            <a:r>
              <a:rPr lang="en-US" dirty="0" smtClean="0"/>
              <a:t> infection.</a:t>
            </a:r>
          </a:p>
          <a:p>
            <a:pPr lvl="1">
              <a:buFont typeface="Arial" panose="020B0604020202020204" pitchFamily="34" charset="0"/>
              <a:buChar char="•"/>
            </a:pPr>
            <a:r>
              <a:rPr lang="en-US" dirty="0" smtClean="0">
                <a:hlinkClick r:id="rId3"/>
              </a:rPr>
              <a:t>H&amp;E of involved blood vessel</a:t>
            </a:r>
            <a:endParaRPr lang="en-US" dirty="0" smtClean="0"/>
          </a:p>
          <a:p>
            <a:pPr lvl="1">
              <a:buFont typeface="Arial" panose="020B0604020202020204" pitchFamily="34" charset="0"/>
              <a:buChar char="•"/>
            </a:pPr>
            <a:r>
              <a:rPr lang="en-US" dirty="0" smtClean="0">
                <a:hlinkClick r:id="rId4"/>
              </a:rPr>
              <a:t>PAS Light Green of involved blood vessel</a:t>
            </a:r>
            <a:endParaRPr lang="en-US" dirty="0" smtClean="0"/>
          </a:p>
        </p:txBody>
      </p:sp>
      <p:sp>
        <p:nvSpPr>
          <p:cNvPr id="2" name="Title 1"/>
          <p:cNvSpPr>
            <a:spLocks noGrp="1"/>
          </p:cNvSpPr>
          <p:nvPr>
            <p:ph type="title"/>
          </p:nvPr>
        </p:nvSpPr>
        <p:spPr/>
        <p:txBody>
          <a:bodyPr/>
          <a:lstStyle/>
          <a:p>
            <a:r>
              <a:rPr lang="en-US" dirty="0" smtClean="0"/>
              <a:t>Answer 7</a:t>
            </a:r>
            <a:endParaRPr lang="en-US" dirty="0"/>
          </a:p>
        </p:txBody>
      </p:sp>
    </p:spTree>
    <p:extLst>
      <p:ext uri="{BB962C8B-B14F-4D97-AF65-F5344CB8AC3E}">
        <p14:creationId xmlns:p14="http://schemas.microsoft.com/office/powerpoint/2010/main" val="2518552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Within 7 days of the transplant</a:t>
            </a:r>
            <a:r>
              <a:rPr lang="en-US" dirty="0"/>
              <a:t>, </a:t>
            </a:r>
            <a:r>
              <a:rPr lang="en-US" dirty="0" smtClean="0"/>
              <a:t>mean </a:t>
            </a:r>
            <a:r>
              <a:rPr lang="en-US" dirty="0"/>
              <a:t>arterial blood pressure </a:t>
            </a:r>
            <a:r>
              <a:rPr lang="en-US" dirty="0" smtClean="0"/>
              <a:t>had fallen to average of 52 mmHg, </a:t>
            </a:r>
            <a:r>
              <a:rPr lang="en-US" dirty="0"/>
              <a:t>requiring epinephrine, and echocardiogram showed EF=20%.  She required ECMO (extra-corporeal membranous oxygenation) and intubation for acute respiratory failure, and developed acute kidney injury requiring dialysis.  WBC jumped to </a:t>
            </a:r>
            <a:r>
              <a:rPr lang="en-US" dirty="0" smtClean="0"/>
              <a:t>23,000, blood and sternal wound cultures were collected, with negative results.    </a:t>
            </a:r>
            <a:endParaRPr lang="en-US" dirty="0"/>
          </a:p>
          <a:p>
            <a:pPr marL="0" indent="0">
              <a:buNone/>
            </a:pPr>
            <a:endParaRPr lang="en-US" dirty="0"/>
          </a:p>
        </p:txBody>
      </p:sp>
      <p:sp>
        <p:nvSpPr>
          <p:cNvPr id="2" name="Title 1"/>
          <p:cNvSpPr>
            <a:spLocks noGrp="1"/>
          </p:cNvSpPr>
          <p:nvPr>
            <p:ph type="title"/>
          </p:nvPr>
        </p:nvSpPr>
        <p:spPr/>
        <p:txBody>
          <a:bodyPr/>
          <a:lstStyle/>
          <a:p>
            <a:r>
              <a:rPr lang="en-US" dirty="0" smtClean="0"/>
              <a:t>Hospital Course</a:t>
            </a:r>
            <a:endParaRPr lang="en-US" dirty="0"/>
          </a:p>
        </p:txBody>
      </p:sp>
    </p:spTree>
    <p:extLst>
      <p:ext uri="{BB962C8B-B14F-4D97-AF65-F5344CB8AC3E}">
        <p14:creationId xmlns:p14="http://schemas.microsoft.com/office/powerpoint/2010/main" val="979555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What pathologic mechanism has occurred based on this specific type of fungal infection? </a:t>
            </a:r>
          </a:p>
          <a:p>
            <a:pPr marL="0" indent="0">
              <a:buNone/>
            </a:pPr>
            <a:r>
              <a:rPr lang="en-US" dirty="0" smtClean="0"/>
              <a:t>  </a:t>
            </a:r>
            <a:endParaRPr lang="en-US" dirty="0"/>
          </a:p>
          <a:p>
            <a:pPr marL="868680" lvl="1" indent="-457200">
              <a:buFont typeface="+mj-lt"/>
              <a:buAutoNum type="alphaUcPeriod"/>
            </a:pPr>
            <a:r>
              <a:rPr lang="en-US" dirty="0" smtClean="0"/>
              <a:t>Cerebral abscess formation and subsequent hemorrhage </a:t>
            </a:r>
            <a:endParaRPr lang="en-US" dirty="0"/>
          </a:p>
          <a:p>
            <a:pPr marL="868680" lvl="1" indent="-457200">
              <a:buFont typeface="+mj-lt"/>
              <a:buAutoNum type="alphaUcPeriod"/>
            </a:pPr>
            <a:r>
              <a:rPr lang="en-US" dirty="0" smtClean="0"/>
              <a:t>Hemorrhages from parenchymal granuloma formation</a:t>
            </a:r>
            <a:endParaRPr lang="en-US" dirty="0"/>
          </a:p>
          <a:p>
            <a:pPr marL="868680" lvl="1" indent="-457200">
              <a:buFont typeface="+mj-lt"/>
              <a:buAutoNum type="alphaUcPeriod"/>
            </a:pPr>
            <a:r>
              <a:rPr lang="en-US" dirty="0"/>
              <a:t>Hemorrhage and necrosis </a:t>
            </a:r>
            <a:r>
              <a:rPr lang="en-US" dirty="0" smtClean="0"/>
              <a:t> from spore inhalation</a:t>
            </a:r>
            <a:endParaRPr lang="en-US" dirty="0"/>
          </a:p>
          <a:p>
            <a:pPr marL="868680" lvl="1" indent="-457200">
              <a:buFont typeface="+mj-lt"/>
              <a:buAutoNum type="alphaUcPeriod"/>
            </a:pPr>
            <a:r>
              <a:rPr lang="en-US" dirty="0" err="1" smtClean="0"/>
              <a:t>Hematogenous</a:t>
            </a:r>
            <a:r>
              <a:rPr lang="en-US" dirty="0" smtClean="0"/>
              <a:t> spread, vascular damage, and hemorrhage</a:t>
            </a:r>
            <a:endParaRPr lang="en-US" dirty="0"/>
          </a:p>
          <a:p>
            <a:pPr marL="868680" lvl="1" indent="-457200">
              <a:buFont typeface="+mj-lt"/>
              <a:buAutoNum type="alphaUcPeriod"/>
            </a:pPr>
            <a:r>
              <a:rPr lang="en-US" dirty="0"/>
              <a:t>Thrombosis of the cavernous sinus</a:t>
            </a:r>
          </a:p>
          <a:p>
            <a:endParaRPr lang="en-US" dirty="0"/>
          </a:p>
        </p:txBody>
      </p:sp>
      <p:sp>
        <p:nvSpPr>
          <p:cNvPr id="3" name="Title 2"/>
          <p:cNvSpPr>
            <a:spLocks noGrp="1"/>
          </p:cNvSpPr>
          <p:nvPr>
            <p:ph type="title"/>
          </p:nvPr>
        </p:nvSpPr>
        <p:spPr/>
        <p:txBody>
          <a:bodyPr/>
          <a:lstStyle/>
          <a:p>
            <a:r>
              <a:rPr lang="en-US" dirty="0" smtClean="0"/>
              <a:t>Question 8</a:t>
            </a:r>
            <a:endParaRPr lang="en-US" dirty="0"/>
          </a:p>
        </p:txBody>
      </p:sp>
    </p:spTree>
    <p:extLst>
      <p:ext uri="{BB962C8B-B14F-4D97-AF65-F5344CB8AC3E}">
        <p14:creationId xmlns:p14="http://schemas.microsoft.com/office/powerpoint/2010/main" val="847622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365760" lvl="1">
              <a:buFont typeface="Wingdings" pitchFamily="2" charset="2"/>
              <a:buChar char=""/>
            </a:pPr>
            <a:r>
              <a:rPr lang="en-US" sz="2600" b="1" dirty="0" smtClean="0"/>
              <a:t>D. </a:t>
            </a:r>
            <a:r>
              <a:rPr lang="en-US" sz="2600" b="1" dirty="0" err="1" smtClean="0"/>
              <a:t>Hematogenous</a:t>
            </a:r>
            <a:r>
              <a:rPr lang="en-US" sz="2600" b="1" dirty="0" smtClean="0"/>
              <a:t> spread, vascular damage, hemorrhage</a:t>
            </a:r>
            <a:endParaRPr lang="en-US" dirty="0" smtClean="0"/>
          </a:p>
          <a:p>
            <a:pPr lvl="1">
              <a:buFont typeface="Arial" panose="020B0604020202020204" pitchFamily="34" charset="0"/>
              <a:buChar char="•"/>
            </a:pPr>
            <a:r>
              <a:rPr lang="en-US" dirty="0" smtClean="0"/>
              <a:t>Classically seen in IV drug users, HIV +, or immunocompromised patients with </a:t>
            </a:r>
            <a:r>
              <a:rPr lang="en-US" dirty="0" err="1" smtClean="0"/>
              <a:t>Mucor</a:t>
            </a:r>
            <a:r>
              <a:rPr lang="en-US" dirty="0" smtClean="0"/>
              <a:t> infection. </a:t>
            </a:r>
          </a:p>
          <a:p>
            <a:pPr lvl="1">
              <a:buFont typeface="Arial" panose="020B0604020202020204" pitchFamily="34" charset="0"/>
              <a:buChar char="•"/>
            </a:pPr>
            <a:r>
              <a:rPr lang="en-US" dirty="0" smtClean="0"/>
              <a:t>Infection source was sacral decubitus wound, with rapid systemic </a:t>
            </a:r>
            <a:r>
              <a:rPr lang="en-US" dirty="0" err="1" smtClean="0"/>
              <a:t>hematogenous</a:t>
            </a:r>
            <a:r>
              <a:rPr lang="en-US" dirty="0" smtClean="0"/>
              <a:t> spread.  </a:t>
            </a:r>
          </a:p>
          <a:p>
            <a:pPr lvl="1">
              <a:buFont typeface="Arial" panose="020B0604020202020204" pitchFamily="34" charset="0"/>
              <a:buChar char="•"/>
            </a:pPr>
            <a:r>
              <a:rPr lang="en-US" dirty="0" smtClean="0"/>
              <a:t>Hyphae damage cerebral vessel walls, causing micro-thrombus which occlude vessel lumens, and extensive hemorrhagic infarctions.  </a:t>
            </a:r>
          </a:p>
          <a:p>
            <a:pPr lvl="1">
              <a:buFont typeface="Arial" panose="020B0604020202020204" pitchFamily="34" charset="0"/>
              <a:buChar char="•"/>
            </a:pPr>
            <a:r>
              <a:rPr lang="en-US" dirty="0" smtClean="0"/>
              <a:t>Despite aggressive wound debridement and three antifungal agents, rapid </a:t>
            </a:r>
            <a:r>
              <a:rPr lang="en-US" dirty="0" err="1" smtClean="0"/>
              <a:t>Mucor</a:t>
            </a:r>
            <a:r>
              <a:rPr lang="en-US" dirty="0" smtClean="0"/>
              <a:t> dissemination ultimately led to MODS and subsequent death.</a:t>
            </a:r>
            <a:endParaRPr lang="en-US" dirty="0"/>
          </a:p>
        </p:txBody>
      </p:sp>
      <p:sp>
        <p:nvSpPr>
          <p:cNvPr id="2" name="Title 1"/>
          <p:cNvSpPr>
            <a:spLocks noGrp="1"/>
          </p:cNvSpPr>
          <p:nvPr>
            <p:ph type="title"/>
          </p:nvPr>
        </p:nvSpPr>
        <p:spPr/>
        <p:txBody>
          <a:bodyPr/>
          <a:lstStyle/>
          <a:p>
            <a:r>
              <a:rPr lang="en-US" dirty="0" smtClean="0"/>
              <a:t>Answer 8</a:t>
            </a:r>
            <a:endParaRPr lang="en-US" dirty="0"/>
          </a:p>
        </p:txBody>
      </p:sp>
    </p:spTree>
    <p:extLst>
      <p:ext uri="{BB962C8B-B14F-4D97-AF65-F5344CB8AC3E}">
        <p14:creationId xmlns:p14="http://schemas.microsoft.com/office/powerpoint/2010/main" val="2585394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What type of shock is this patient experiencing and why?</a:t>
            </a:r>
          </a:p>
          <a:p>
            <a:endParaRPr lang="en-US" dirty="0"/>
          </a:p>
          <a:p>
            <a:pPr marL="868680" lvl="1" indent="-457200">
              <a:buFont typeface="+mj-lt"/>
              <a:buAutoNum type="alphaUcPeriod"/>
            </a:pPr>
            <a:r>
              <a:rPr lang="en-US" dirty="0" smtClean="0"/>
              <a:t>Cardiogenic</a:t>
            </a:r>
          </a:p>
          <a:p>
            <a:pPr marL="868680" lvl="1" indent="-457200">
              <a:buFont typeface="+mj-lt"/>
              <a:buAutoNum type="alphaUcPeriod"/>
            </a:pPr>
            <a:r>
              <a:rPr lang="en-US" dirty="0" smtClean="0"/>
              <a:t>Septic</a:t>
            </a:r>
          </a:p>
          <a:p>
            <a:pPr marL="868680" lvl="1" indent="-457200">
              <a:buFont typeface="+mj-lt"/>
              <a:buAutoNum type="alphaUcPeriod"/>
            </a:pPr>
            <a:r>
              <a:rPr lang="en-US" dirty="0" smtClean="0"/>
              <a:t>Neurogenic</a:t>
            </a:r>
          </a:p>
          <a:p>
            <a:pPr marL="868680" lvl="1" indent="-457200">
              <a:buFont typeface="+mj-lt"/>
              <a:buAutoNum type="alphaUcPeriod"/>
            </a:pPr>
            <a:r>
              <a:rPr lang="en-US" dirty="0" smtClean="0"/>
              <a:t>Hypovolemic</a:t>
            </a:r>
            <a:endParaRPr lang="en-US" dirty="0"/>
          </a:p>
          <a:p>
            <a:pPr marL="868680" lvl="1" indent="-457200">
              <a:buFont typeface="+mj-lt"/>
              <a:buAutoNum type="alphaUcPeriod"/>
            </a:pPr>
            <a:r>
              <a:rPr lang="en-US" dirty="0" smtClean="0"/>
              <a:t>Combination of above types</a:t>
            </a:r>
            <a:endParaRPr lang="en-US" dirty="0"/>
          </a:p>
        </p:txBody>
      </p:sp>
      <p:sp>
        <p:nvSpPr>
          <p:cNvPr id="2" name="Title 1"/>
          <p:cNvSpPr>
            <a:spLocks noGrp="1"/>
          </p:cNvSpPr>
          <p:nvPr>
            <p:ph type="title"/>
          </p:nvPr>
        </p:nvSpPr>
        <p:spPr/>
        <p:txBody>
          <a:bodyPr/>
          <a:lstStyle/>
          <a:p>
            <a:r>
              <a:rPr lang="en-US" dirty="0" smtClean="0"/>
              <a:t>Question 1</a:t>
            </a:r>
            <a:endParaRPr lang="en-US" dirty="0"/>
          </a:p>
        </p:txBody>
      </p:sp>
    </p:spTree>
    <p:extLst>
      <p:ext uri="{BB962C8B-B14F-4D97-AF65-F5344CB8AC3E}">
        <p14:creationId xmlns:p14="http://schemas.microsoft.com/office/powerpoint/2010/main" val="287664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t>A. CARDIOGENIC </a:t>
            </a:r>
          </a:p>
          <a:p>
            <a:r>
              <a:rPr lang="en-US" dirty="0" smtClean="0"/>
              <a:t>The patient’s post-transplant ejection fraction of 20% suggests primary graft dysfunction.  Causes can be multiple, and include:</a:t>
            </a:r>
          </a:p>
          <a:p>
            <a:pPr lvl="1"/>
            <a:r>
              <a:rPr lang="en-US" dirty="0"/>
              <a:t>P</a:t>
            </a:r>
            <a:r>
              <a:rPr lang="en-US" dirty="0" smtClean="0"/>
              <a:t>re-existing </a:t>
            </a:r>
            <a:r>
              <a:rPr lang="en-US" dirty="0"/>
              <a:t>donor heart </a:t>
            </a:r>
            <a:r>
              <a:rPr lang="en-US" dirty="0" smtClean="0"/>
              <a:t>disease</a:t>
            </a:r>
          </a:p>
          <a:p>
            <a:pPr lvl="1"/>
            <a:r>
              <a:rPr lang="en-US" dirty="0"/>
              <a:t>I</a:t>
            </a:r>
            <a:r>
              <a:rPr lang="en-US" dirty="0" smtClean="0"/>
              <a:t>njury </a:t>
            </a:r>
            <a:r>
              <a:rPr lang="en-US" dirty="0"/>
              <a:t>to the donor heart during </a:t>
            </a:r>
            <a:r>
              <a:rPr lang="en-US" dirty="0" smtClean="0"/>
              <a:t>donor brain death</a:t>
            </a:r>
          </a:p>
          <a:p>
            <a:pPr lvl="1"/>
            <a:r>
              <a:rPr lang="en-US" dirty="0"/>
              <a:t>I</a:t>
            </a:r>
            <a:r>
              <a:rPr lang="en-US" dirty="0" smtClean="0"/>
              <a:t>schemia </a:t>
            </a:r>
            <a:r>
              <a:rPr lang="en-US" dirty="0"/>
              <a:t>during </a:t>
            </a:r>
            <a:r>
              <a:rPr lang="en-US" dirty="0" smtClean="0"/>
              <a:t>organ </a:t>
            </a:r>
            <a:r>
              <a:rPr lang="en-US" dirty="0"/>
              <a:t>recovery, preservation, and </a:t>
            </a:r>
            <a:r>
              <a:rPr lang="en-US" dirty="0" smtClean="0"/>
              <a:t>re-implantation</a:t>
            </a:r>
          </a:p>
          <a:p>
            <a:pPr lvl="1"/>
            <a:r>
              <a:rPr lang="en-US" dirty="0" smtClean="0"/>
              <a:t>Reperfusion </a:t>
            </a:r>
            <a:r>
              <a:rPr lang="en-US" dirty="0"/>
              <a:t>injury immediately after re-implantation </a:t>
            </a:r>
          </a:p>
        </p:txBody>
      </p:sp>
      <p:sp>
        <p:nvSpPr>
          <p:cNvPr id="2" name="Title 1"/>
          <p:cNvSpPr>
            <a:spLocks noGrp="1"/>
          </p:cNvSpPr>
          <p:nvPr>
            <p:ph type="title"/>
          </p:nvPr>
        </p:nvSpPr>
        <p:spPr/>
        <p:txBody>
          <a:bodyPr/>
          <a:lstStyle/>
          <a:p>
            <a:r>
              <a:rPr lang="en-US" dirty="0" smtClean="0"/>
              <a:t>Answer 1</a:t>
            </a:r>
            <a:endParaRPr lang="en-US" dirty="0"/>
          </a:p>
        </p:txBody>
      </p:sp>
    </p:spTree>
    <p:extLst>
      <p:ext uri="{BB962C8B-B14F-4D97-AF65-F5344CB8AC3E}">
        <p14:creationId xmlns:p14="http://schemas.microsoft.com/office/powerpoint/2010/main" val="303312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Day 12: </a:t>
            </a:r>
            <a:r>
              <a:rPr lang="en-US" dirty="0"/>
              <a:t>MAP </a:t>
            </a:r>
            <a:r>
              <a:rPr lang="en-US" dirty="0" smtClean="0"/>
              <a:t>stabilized at 65 mmHg, and </a:t>
            </a:r>
            <a:r>
              <a:rPr lang="en-US" dirty="0"/>
              <a:t>repeat echo showed EF=50%.  She was weaned from the </a:t>
            </a:r>
            <a:r>
              <a:rPr lang="en-US" dirty="0" smtClean="0"/>
              <a:t>ventilator, epi was stopped, </a:t>
            </a:r>
            <a:r>
              <a:rPr lang="en-US" dirty="0"/>
              <a:t>however </a:t>
            </a:r>
            <a:r>
              <a:rPr lang="en-US" dirty="0" smtClean="0"/>
              <a:t>still </a:t>
            </a:r>
            <a:r>
              <a:rPr lang="en-US" dirty="0"/>
              <a:t>required </a:t>
            </a:r>
            <a:r>
              <a:rPr lang="en-US" dirty="0" smtClean="0"/>
              <a:t>hemodialysis </a:t>
            </a:r>
            <a:r>
              <a:rPr lang="en-US" dirty="0"/>
              <a:t>and was noted to have developed a sacral decubitus ulcer measuring 18x22 cm.  WBC had </a:t>
            </a:r>
            <a:r>
              <a:rPr lang="en-US" dirty="0" smtClean="0"/>
              <a:t>reached 33,000, Infectious Disease was consulted and triple antibiotic therapy started.</a:t>
            </a:r>
            <a:endParaRPr lang="en-US" dirty="0"/>
          </a:p>
          <a:p>
            <a:r>
              <a:rPr lang="en-US" dirty="0" smtClean="0"/>
              <a:t>Day 16:  Epinephrine and </a:t>
            </a:r>
            <a:r>
              <a:rPr lang="en-US" dirty="0" err="1" smtClean="0"/>
              <a:t>midodrine</a:t>
            </a:r>
            <a:r>
              <a:rPr lang="en-US" dirty="0" smtClean="0"/>
              <a:t> required again for falling MAP.  Sacral wound cultures noted fungal forms.  Daily surgical </a:t>
            </a:r>
            <a:r>
              <a:rPr lang="en-US" dirty="0" err="1" smtClean="0"/>
              <a:t>debridements</a:t>
            </a:r>
            <a:r>
              <a:rPr lang="en-US" dirty="0" smtClean="0"/>
              <a:t> began, noting necrotic tissue, purulence and liquefied muscle tissue.  Two antifungals had been started but despite this, WBC continued to rise, with fevers up to 104 degrees, worsening mental status and delirium.  Pulmonary edema was noted on </a:t>
            </a:r>
            <a:r>
              <a:rPr lang="en-US" dirty="0" err="1" smtClean="0"/>
              <a:t>CXRay</a:t>
            </a:r>
            <a:r>
              <a:rPr lang="en-US" dirty="0" smtClean="0"/>
              <a:t>, and ascites in her abdomen.  A biopsy was done that showed Grade I heart graft </a:t>
            </a:r>
            <a:r>
              <a:rPr lang="en-US" dirty="0"/>
              <a:t>rejection.</a:t>
            </a:r>
          </a:p>
          <a:p>
            <a:endParaRPr lang="en-US" dirty="0"/>
          </a:p>
        </p:txBody>
      </p:sp>
      <p:sp>
        <p:nvSpPr>
          <p:cNvPr id="2" name="Title 1"/>
          <p:cNvSpPr>
            <a:spLocks noGrp="1"/>
          </p:cNvSpPr>
          <p:nvPr>
            <p:ph type="title"/>
          </p:nvPr>
        </p:nvSpPr>
        <p:spPr/>
        <p:txBody>
          <a:bodyPr/>
          <a:lstStyle/>
          <a:p>
            <a:r>
              <a:rPr lang="en-US" dirty="0" smtClean="0"/>
              <a:t>Hospital Course</a:t>
            </a:r>
            <a:endParaRPr lang="en-US" dirty="0"/>
          </a:p>
        </p:txBody>
      </p:sp>
    </p:spTree>
    <p:extLst>
      <p:ext uri="{BB962C8B-B14F-4D97-AF65-F5344CB8AC3E}">
        <p14:creationId xmlns:p14="http://schemas.microsoft.com/office/powerpoint/2010/main" val="424385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Which of the following clinical conditions best defines this patient’s status?  </a:t>
            </a:r>
          </a:p>
          <a:p>
            <a:endParaRPr lang="en-US" dirty="0" smtClean="0"/>
          </a:p>
          <a:p>
            <a:pPr marL="868680" lvl="1" indent="-457200">
              <a:buFont typeface="+mj-lt"/>
              <a:buAutoNum type="alphaUcPeriod"/>
            </a:pPr>
            <a:r>
              <a:rPr lang="en-US" dirty="0" smtClean="0"/>
              <a:t>Sepsis</a:t>
            </a:r>
          </a:p>
          <a:p>
            <a:pPr marL="868680" lvl="1" indent="-457200">
              <a:buFont typeface="+mj-lt"/>
              <a:buAutoNum type="alphaUcPeriod"/>
            </a:pPr>
            <a:r>
              <a:rPr lang="en-US" dirty="0" smtClean="0"/>
              <a:t>Septic Shock</a:t>
            </a:r>
          </a:p>
          <a:p>
            <a:pPr marL="868680" lvl="1" indent="-457200">
              <a:buFont typeface="+mj-lt"/>
              <a:buAutoNum type="alphaUcPeriod"/>
            </a:pPr>
            <a:r>
              <a:rPr lang="en-US" dirty="0" smtClean="0"/>
              <a:t>Multiple Organ Dysfunction Syndrome (MODS)</a:t>
            </a:r>
          </a:p>
          <a:p>
            <a:pPr marL="868680" lvl="1" indent="-457200">
              <a:buFont typeface="+mj-lt"/>
              <a:buAutoNum type="alphaUcPeriod"/>
            </a:pPr>
            <a:r>
              <a:rPr lang="en-US" dirty="0" smtClean="0"/>
              <a:t>Unable to be determined with information provided</a:t>
            </a:r>
          </a:p>
          <a:p>
            <a:pPr marL="411480" lvl="1" indent="0">
              <a:buNone/>
            </a:pPr>
            <a:endParaRPr lang="en-US" dirty="0" smtClean="0"/>
          </a:p>
          <a:p>
            <a:pPr marL="411480" lvl="1" indent="0">
              <a:buNone/>
            </a:pPr>
            <a:endParaRPr lang="en-US" dirty="0"/>
          </a:p>
          <a:p>
            <a:pPr marL="411480" lvl="1" indent="0">
              <a:buNone/>
            </a:pPr>
            <a:endParaRPr lang="en-US" dirty="0"/>
          </a:p>
        </p:txBody>
      </p:sp>
      <p:sp>
        <p:nvSpPr>
          <p:cNvPr id="2" name="Title 1"/>
          <p:cNvSpPr>
            <a:spLocks noGrp="1"/>
          </p:cNvSpPr>
          <p:nvPr>
            <p:ph type="title"/>
          </p:nvPr>
        </p:nvSpPr>
        <p:spPr/>
        <p:txBody>
          <a:bodyPr/>
          <a:lstStyle/>
          <a:p>
            <a:r>
              <a:rPr lang="en-US" dirty="0" smtClean="0"/>
              <a:t>Question 2</a:t>
            </a:r>
            <a:endParaRPr lang="en-US" dirty="0"/>
          </a:p>
        </p:txBody>
      </p:sp>
    </p:spTree>
    <p:extLst>
      <p:ext uri="{BB962C8B-B14F-4D97-AF65-F5344CB8AC3E}">
        <p14:creationId xmlns:p14="http://schemas.microsoft.com/office/powerpoint/2010/main" val="350114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365760" lvl="1">
              <a:buFont typeface="Wingdings" pitchFamily="2" charset="2"/>
              <a:buChar char=""/>
            </a:pPr>
            <a:r>
              <a:rPr lang="en-US" sz="2400" b="1" dirty="0" smtClean="0"/>
              <a:t>C</a:t>
            </a:r>
            <a:r>
              <a:rPr lang="en-US" sz="2400" b="1" dirty="0"/>
              <a:t>. Multiple Organ Dysfunction Syndrome (MODS</a:t>
            </a:r>
            <a:r>
              <a:rPr lang="en-US" sz="2400" b="1" dirty="0" smtClean="0"/>
              <a:t>)</a:t>
            </a:r>
          </a:p>
          <a:p>
            <a:r>
              <a:rPr lang="en-US" dirty="0" smtClean="0"/>
              <a:t>Multiple </a:t>
            </a:r>
            <a:r>
              <a:rPr lang="en-US" dirty="0"/>
              <a:t>organ dysfunction syndrome (MODS) refers to progressive </a:t>
            </a:r>
            <a:r>
              <a:rPr lang="en-US" dirty="0" smtClean="0"/>
              <a:t>multi-organ </a:t>
            </a:r>
            <a:r>
              <a:rPr lang="en-US" dirty="0"/>
              <a:t>dysfunction in an acutely ill patient, such that homeostasis cannot be maintained without intervention. It is at the severe end of the severity of illness spectrum of both SIRS and sepsis. </a:t>
            </a:r>
          </a:p>
          <a:p>
            <a:r>
              <a:rPr lang="en-US" dirty="0" smtClean="0"/>
              <a:t>There </a:t>
            </a:r>
            <a:r>
              <a:rPr lang="en-US" dirty="0"/>
              <a:t>are no universally accepted criteria for individual organ dysfunction in MODS. However, progressive abnormalities of the following organ-specific parameters are commonly used to diagnose MODS and scoring systems are used to predict ICU </a:t>
            </a:r>
            <a:r>
              <a:rPr lang="en-US" dirty="0" smtClean="0"/>
              <a:t>mortality:</a:t>
            </a:r>
            <a:endParaRPr lang="en-US" dirty="0">
              <a:hlinkClick r:id="rId3"/>
            </a:endParaRPr>
          </a:p>
          <a:p>
            <a:r>
              <a:rPr lang="en-US" dirty="0"/>
              <a:t>●PaO</a:t>
            </a:r>
            <a:r>
              <a:rPr lang="en-US" baseline="-25000" dirty="0"/>
              <a:t>2</a:t>
            </a:r>
            <a:r>
              <a:rPr lang="en-US" dirty="0"/>
              <a:t>/FiO</a:t>
            </a:r>
            <a:r>
              <a:rPr lang="en-US" baseline="-25000" dirty="0"/>
              <a:t>2</a:t>
            </a:r>
            <a:r>
              <a:rPr lang="en-US" dirty="0"/>
              <a:t> ratio</a:t>
            </a:r>
          </a:p>
          <a:p>
            <a:r>
              <a:rPr lang="en-US" dirty="0" smtClean="0"/>
              <a:t>●Serum </a:t>
            </a:r>
            <a:r>
              <a:rPr lang="en-US" dirty="0"/>
              <a:t>creatinine (or </a:t>
            </a:r>
            <a:r>
              <a:rPr lang="en-US" dirty="0" smtClean="0"/>
              <a:t>urine </a:t>
            </a:r>
            <a:r>
              <a:rPr lang="en-US" dirty="0"/>
              <a:t>output)</a:t>
            </a:r>
          </a:p>
          <a:p>
            <a:r>
              <a:rPr lang="en-US" dirty="0"/>
              <a:t>●Glasgow coma score</a:t>
            </a:r>
          </a:p>
          <a:p>
            <a:r>
              <a:rPr lang="en-US" dirty="0"/>
              <a:t>●</a:t>
            </a:r>
            <a:r>
              <a:rPr lang="en-US" dirty="0" smtClean="0"/>
              <a:t>Hypotension</a:t>
            </a:r>
            <a:endParaRPr lang="en-US" dirty="0"/>
          </a:p>
          <a:p>
            <a:r>
              <a:rPr lang="en-US" dirty="0" smtClean="0"/>
              <a:t>●Platelet count</a:t>
            </a:r>
          </a:p>
          <a:p>
            <a:r>
              <a:rPr lang="en-US" dirty="0"/>
              <a:t>●</a:t>
            </a:r>
            <a:r>
              <a:rPr lang="en-US" dirty="0" smtClean="0"/>
              <a:t>Serum </a:t>
            </a:r>
            <a:r>
              <a:rPr lang="en-US" dirty="0"/>
              <a:t>bilirubin</a:t>
            </a:r>
          </a:p>
          <a:p>
            <a:endParaRPr lang="en-US" dirty="0" smtClean="0"/>
          </a:p>
          <a:p>
            <a:endParaRPr lang="en-US" dirty="0"/>
          </a:p>
          <a:p>
            <a:endParaRPr lang="en-US" dirty="0"/>
          </a:p>
        </p:txBody>
      </p:sp>
      <p:sp>
        <p:nvSpPr>
          <p:cNvPr id="2" name="Title 1"/>
          <p:cNvSpPr>
            <a:spLocks noGrp="1"/>
          </p:cNvSpPr>
          <p:nvPr>
            <p:ph type="title"/>
          </p:nvPr>
        </p:nvSpPr>
        <p:spPr/>
        <p:txBody>
          <a:bodyPr/>
          <a:lstStyle/>
          <a:p>
            <a:r>
              <a:rPr lang="en-US" dirty="0" smtClean="0"/>
              <a:t>Answer 2</a:t>
            </a:r>
            <a:endParaRPr lang="en-US" dirty="0"/>
          </a:p>
        </p:txBody>
      </p:sp>
    </p:spTree>
    <p:extLst>
      <p:ext uri="{BB962C8B-B14F-4D97-AF65-F5344CB8AC3E}">
        <p14:creationId xmlns:p14="http://schemas.microsoft.com/office/powerpoint/2010/main" val="331539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Daily wound </a:t>
            </a:r>
            <a:r>
              <a:rPr lang="en-US" dirty="0" err="1" smtClean="0"/>
              <a:t>debridements</a:t>
            </a:r>
            <a:r>
              <a:rPr lang="en-US" dirty="0" smtClean="0"/>
              <a:t> continued, with concern for disseminated infection.  Antifungal therapy was changed to </a:t>
            </a:r>
            <a:r>
              <a:rPr lang="en-US" dirty="0" err="1" smtClean="0"/>
              <a:t>Posaconazole</a:t>
            </a:r>
            <a:r>
              <a:rPr lang="en-US" dirty="0" smtClean="0"/>
              <a:t>, Amphotericin B, and </a:t>
            </a:r>
            <a:r>
              <a:rPr lang="en-US" dirty="0" err="1" smtClean="0"/>
              <a:t>Caspofungin</a:t>
            </a:r>
            <a:r>
              <a:rPr lang="en-US" dirty="0" smtClean="0"/>
              <a:t>.  Decubitus cultures were now negative for fungal forms, however, </a:t>
            </a:r>
            <a:r>
              <a:rPr lang="en-US" dirty="0"/>
              <a:t>WBC reached </a:t>
            </a:r>
            <a:r>
              <a:rPr lang="en-US" dirty="0" smtClean="0"/>
              <a:t>64,000, and she required maximum doses of epi, </a:t>
            </a:r>
            <a:r>
              <a:rPr lang="en-US" dirty="0" err="1" smtClean="0"/>
              <a:t>norepi</a:t>
            </a:r>
            <a:r>
              <a:rPr lang="en-US" dirty="0" smtClean="0"/>
              <a:t>, dopamine to sustain MAP &gt;60 mmHg.  Despite new transplant rejection, all immunosuppressive medications were stopped due to disseminated infection.  </a:t>
            </a:r>
          </a:p>
          <a:p>
            <a:r>
              <a:rPr lang="en-US" dirty="0" smtClean="0"/>
              <a:t>Patient slipped into coma, and died shortly thereafter from complications of the infection and multisystem organ failure.</a:t>
            </a:r>
            <a:endParaRPr lang="en-US" dirty="0"/>
          </a:p>
        </p:txBody>
      </p:sp>
      <p:sp>
        <p:nvSpPr>
          <p:cNvPr id="2" name="Title 1"/>
          <p:cNvSpPr>
            <a:spLocks noGrp="1"/>
          </p:cNvSpPr>
          <p:nvPr>
            <p:ph type="title"/>
          </p:nvPr>
        </p:nvSpPr>
        <p:spPr/>
        <p:txBody>
          <a:bodyPr/>
          <a:lstStyle/>
          <a:p>
            <a:r>
              <a:rPr lang="en-US" dirty="0" smtClean="0"/>
              <a:t>Hospital Course</a:t>
            </a:r>
            <a:endParaRPr lang="en-US" dirty="0"/>
          </a:p>
        </p:txBody>
      </p:sp>
    </p:spTree>
    <p:extLst>
      <p:ext uri="{BB962C8B-B14F-4D97-AF65-F5344CB8AC3E}">
        <p14:creationId xmlns:p14="http://schemas.microsoft.com/office/powerpoint/2010/main" val="23558088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5127</TotalTime>
  <Words>1804</Words>
  <Application>Microsoft Office PowerPoint</Application>
  <PresentationFormat>On-screen Show (4:3)</PresentationFormat>
  <Paragraphs>189</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Hardcover</vt:lpstr>
      <vt:lpstr>Case 107 Heart Transplant with complications</vt:lpstr>
      <vt:lpstr>HPI</vt:lpstr>
      <vt:lpstr>Hospital Course</vt:lpstr>
      <vt:lpstr>Question 1</vt:lpstr>
      <vt:lpstr>Answer 1</vt:lpstr>
      <vt:lpstr>Hospital Course</vt:lpstr>
      <vt:lpstr>Question 2</vt:lpstr>
      <vt:lpstr>Answer 2</vt:lpstr>
      <vt:lpstr>Hospital Course</vt:lpstr>
      <vt:lpstr>Question 3</vt:lpstr>
      <vt:lpstr>Answer 3</vt:lpstr>
      <vt:lpstr>Autopsy</vt:lpstr>
      <vt:lpstr>Image 1</vt:lpstr>
      <vt:lpstr>Image 2</vt:lpstr>
      <vt:lpstr>Question 4</vt:lpstr>
      <vt:lpstr>Answer 4</vt:lpstr>
      <vt:lpstr>CNS Fungal Infections</vt:lpstr>
      <vt:lpstr>Question 5</vt:lpstr>
      <vt:lpstr>Answer 5</vt:lpstr>
      <vt:lpstr>Question 6</vt:lpstr>
      <vt:lpstr>Image 3: Aspergillis </vt:lpstr>
      <vt:lpstr>Image 4:  Candida</vt:lpstr>
      <vt:lpstr>Image 5: Cryptococcus </vt:lpstr>
      <vt:lpstr>Image 6: Mucormycosis</vt:lpstr>
      <vt:lpstr>Image 7: Histoplasma </vt:lpstr>
      <vt:lpstr>Answer 6</vt:lpstr>
      <vt:lpstr>Question 7</vt:lpstr>
      <vt:lpstr>Image 8</vt:lpstr>
      <vt:lpstr>Answer 7</vt:lpstr>
      <vt:lpstr>Question 8</vt:lpstr>
      <vt:lpstr>Answer 8</vt:lpstr>
    </vt:vector>
  </TitlesOfParts>
  <Company>UPMC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107 Heart Transplant with complications</dc:title>
  <dc:creator>Merriman, Barbara</dc:creator>
  <cp:lastModifiedBy>"merrimanbj"</cp:lastModifiedBy>
  <cp:revision>122</cp:revision>
  <cp:lastPrinted>2015-08-07T13:36:16Z</cp:lastPrinted>
  <dcterms:created xsi:type="dcterms:W3CDTF">2015-08-06T15:48:13Z</dcterms:created>
  <dcterms:modified xsi:type="dcterms:W3CDTF">2015-08-27T18:20:27Z</dcterms:modified>
</cp:coreProperties>
</file>