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70" r:id="rId13"/>
    <p:sldId id="280" r:id="rId14"/>
    <p:sldId id="266" r:id="rId15"/>
    <p:sldId id="267" r:id="rId16"/>
    <p:sldId id="271" r:id="rId17"/>
    <p:sldId id="273" r:id="rId18"/>
    <p:sldId id="272" r:id="rId19"/>
    <p:sldId id="276" r:id="rId20"/>
    <p:sldId id="277" r:id="rId21"/>
    <p:sldId id="282" r:id="rId22"/>
    <p:sldId id="274" r:id="rId23"/>
    <p:sldId id="281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3" autoAdjust="0"/>
  </p:normalViewPr>
  <p:slideViewPr>
    <p:cSldViewPr>
      <p:cViewPr>
        <p:scale>
          <a:sx n="100" d="100"/>
          <a:sy n="100" d="100"/>
        </p:scale>
        <p:origin x="-936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B8C942-805E-4A87-92E3-786E94E493F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B7157A-7D05-4CDC-A46B-D15166B0DE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GlialTumors/GlialTumor5/GT.142a.svs/view.ap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.upmc.edu:8080/NeuroPathology/GlialTumors/GlialTumor5/GT.142c.svs/view.apml" TargetMode="External"/><Relationship Id="rId4" Type="http://schemas.openxmlformats.org/officeDocument/2006/relationships/hyperlink" Target="http://image.upmc.edu:8080/NeuroPathology/GlialTumors/GlialTumor5/GT.142b.svs/view.ap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2895600"/>
            <a:ext cx="40386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Neuropathology </a:t>
            </a:r>
            <a:br>
              <a:rPr lang="en-US" sz="3600" dirty="0" smtClean="0"/>
            </a:br>
            <a:r>
              <a:rPr lang="en-US" sz="3600" dirty="0" smtClean="0"/>
              <a:t>Case Studies 1 &amp; 2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sz="3200" dirty="0" smtClean="0"/>
              <a:t>Katherine M. </a:t>
            </a:r>
            <a:r>
              <a:rPr lang="en-US" sz="3200" dirty="0" err="1" smtClean="0"/>
              <a:t>Anetakis</a:t>
            </a:r>
            <a:r>
              <a:rPr lang="en-US" sz="3200" dirty="0" smtClean="0"/>
              <a:t>, MD</a:t>
            </a:r>
          </a:p>
          <a:p>
            <a:pPr algn="r"/>
            <a:r>
              <a:rPr lang="en-US" sz="2800" dirty="0" smtClean="0"/>
              <a:t>June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8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Hospital Day 1: Right </a:t>
            </a:r>
            <a:r>
              <a:rPr lang="en-US" dirty="0" err="1" smtClean="0"/>
              <a:t>ventriculostomy</a:t>
            </a:r>
            <a:r>
              <a:rPr lang="en-US" dirty="0" smtClean="0"/>
              <a:t>, EVD placed</a:t>
            </a:r>
          </a:p>
          <a:p>
            <a:r>
              <a:rPr lang="en-US" dirty="0" smtClean="0"/>
              <a:t>Hospital Day 3: </a:t>
            </a:r>
            <a:r>
              <a:rPr lang="en-US" dirty="0" err="1" smtClean="0"/>
              <a:t>Suboccipital</a:t>
            </a:r>
            <a:r>
              <a:rPr lang="en-US" dirty="0" smtClean="0"/>
              <a:t> </a:t>
            </a:r>
            <a:r>
              <a:rPr lang="en-US" dirty="0" err="1" smtClean="0"/>
              <a:t>craniectomy</a:t>
            </a:r>
            <a:r>
              <a:rPr lang="en-US" dirty="0" smtClean="0"/>
              <a:t> with biopsy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 Results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6290" r="29961" b="11543"/>
          <a:stretch/>
        </p:blipFill>
        <p:spPr bwMode="auto">
          <a:xfrm rot="16200000">
            <a:off x="4811796" y="2071063"/>
            <a:ext cx="485440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514600"/>
            <a:ext cx="32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H&amp;E Intraop Smear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H&amp;E Permanent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Ki67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Hypercellularity</a:t>
            </a:r>
            <a:r>
              <a:rPr lang="en-US" dirty="0" smtClean="0"/>
              <a:t> with mixed neoplastic and non-neoplastic elements </a:t>
            </a:r>
          </a:p>
          <a:p>
            <a:r>
              <a:rPr lang="en-US" dirty="0" smtClean="0"/>
              <a:t>Infiltrative with mineralization</a:t>
            </a:r>
          </a:p>
          <a:p>
            <a:r>
              <a:rPr lang="en-US" dirty="0" smtClean="0"/>
              <a:t>Mild to moderate nuclear </a:t>
            </a:r>
            <a:r>
              <a:rPr lang="en-US" dirty="0" err="1" smtClean="0"/>
              <a:t>atypia</a:t>
            </a:r>
            <a:endParaRPr lang="en-US" dirty="0" smtClean="0"/>
          </a:p>
          <a:p>
            <a:r>
              <a:rPr lang="en-US" dirty="0" smtClean="0"/>
              <a:t>Ki67 5%+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6290" r="29961" b="11543"/>
          <a:stretch/>
        </p:blipFill>
        <p:spPr bwMode="auto">
          <a:xfrm>
            <a:off x="5181600" y="1600200"/>
            <a:ext cx="3886200" cy="30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7-12-04 at 9.13.0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15218"/>
            <a:ext cx="3886199" cy="2242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400" y="655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Infiltrating Astrocytoma</a:t>
            </a:r>
            <a:r>
              <a:rPr lang="en-US" dirty="0"/>
              <a:t> </a:t>
            </a:r>
            <a:r>
              <a:rPr lang="en-US" dirty="0" smtClean="0"/>
              <a:t>versus JPA</a:t>
            </a:r>
          </a:p>
          <a:p>
            <a:r>
              <a:rPr lang="en-US" dirty="0"/>
              <a:t>	</a:t>
            </a:r>
            <a:r>
              <a:rPr lang="en-US" dirty="0" smtClean="0"/>
              <a:t>Absence of a margin and cystic nodule is more consistent with infiltrating astrocytoma </a:t>
            </a:r>
          </a:p>
          <a:p>
            <a:r>
              <a:rPr lang="en-US" dirty="0"/>
              <a:t>	</a:t>
            </a:r>
            <a:r>
              <a:rPr lang="en-US" dirty="0" smtClean="0"/>
              <a:t>No </a:t>
            </a:r>
            <a:r>
              <a:rPr lang="en-US" dirty="0" err="1" smtClean="0"/>
              <a:t>pilocytic</a:t>
            </a:r>
            <a:r>
              <a:rPr lang="en-US" dirty="0" smtClean="0"/>
              <a:t> features, nor eosinophil granular bodies (EGBs) nor </a:t>
            </a:r>
            <a:r>
              <a:rPr lang="en-US" dirty="0"/>
              <a:t>R</a:t>
            </a:r>
            <a:r>
              <a:rPr lang="en-US" dirty="0" smtClean="0"/>
              <a:t>osenthal fibers</a:t>
            </a:r>
          </a:p>
          <a:p>
            <a:r>
              <a:rPr lang="en-US" dirty="0" smtClean="0"/>
              <a:t> 	Next generation sequencing recommended to distinguish malignant midline </a:t>
            </a:r>
            <a:r>
              <a:rPr lang="en-US" dirty="0" err="1" smtClean="0"/>
              <a:t>glioma</a:t>
            </a:r>
            <a:r>
              <a:rPr lang="en-US" dirty="0" smtClean="0"/>
              <a:t> (e.g. histone mutation H3 K27M)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 </a:t>
            </a:r>
            <a:r>
              <a:rPr lang="en-US" dirty="0"/>
              <a:t>began receiving vinblastine </a:t>
            </a:r>
            <a:r>
              <a:rPr lang="en-US" dirty="0" smtClean="0"/>
              <a:t>weekly.  </a:t>
            </a:r>
          </a:p>
          <a:p>
            <a:r>
              <a:rPr lang="en-US" dirty="0" smtClean="0"/>
              <a:t>She </a:t>
            </a:r>
            <a:r>
              <a:rPr lang="en-US" dirty="0"/>
              <a:t>was found to have hydrocephalus causing increase in mass effect </a:t>
            </a:r>
            <a:r>
              <a:rPr lang="en-US" dirty="0" smtClean="0"/>
              <a:t>from the </a:t>
            </a:r>
            <a:r>
              <a:rPr lang="en-US" dirty="0"/>
              <a:t>tumor growth on MRI.  She had a VP shunt placed and was switched </a:t>
            </a:r>
            <a:r>
              <a:rPr lang="en-US" dirty="0" smtClean="0"/>
              <a:t>over to </a:t>
            </a:r>
            <a:r>
              <a:rPr lang="en-US" dirty="0"/>
              <a:t>carboplatin </a:t>
            </a:r>
            <a:r>
              <a:rPr lang="en-US" dirty="0" smtClean="0"/>
              <a:t>therapy.  </a:t>
            </a:r>
          </a:p>
          <a:p>
            <a:r>
              <a:rPr lang="en-US" dirty="0" smtClean="0"/>
              <a:t>She then underwent </a:t>
            </a:r>
            <a:r>
              <a:rPr lang="en-US" dirty="0" err="1" smtClean="0"/>
              <a:t>craniospinal</a:t>
            </a:r>
            <a:r>
              <a:rPr lang="en-US" dirty="0" smtClean="0"/>
              <a:t> </a:t>
            </a:r>
            <a:r>
              <a:rPr lang="en-US" dirty="0"/>
              <a:t>radiation </a:t>
            </a:r>
            <a:r>
              <a:rPr lang="en-US" dirty="0" smtClean="0"/>
              <a:t>therapy.</a:t>
            </a:r>
          </a:p>
          <a:p>
            <a:r>
              <a:rPr lang="en-US" dirty="0" smtClean="0"/>
              <a:t>She </a:t>
            </a:r>
            <a:r>
              <a:rPr lang="en-US" dirty="0"/>
              <a:t>started </a:t>
            </a:r>
            <a:r>
              <a:rPr lang="en-US" dirty="0" smtClean="0"/>
              <a:t>her oral </a:t>
            </a:r>
            <a:r>
              <a:rPr lang="en-US" dirty="0" err="1"/>
              <a:t>temozolomide</a:t>
            </a:r>
            <a:r>
              <a:rPr lang="en-US" dirty="0"/>
              <a:t> therapy </a:t>
            </a:r>
            <a:r>
              <a:rPr lang="en-US" dirty="0" smtClean="0"/>
              <a:t>a month later. After one week of treatment, she was admitted </a:t>
            </a:r>
            <a:r>
              <a:rPr lang="en-US" dirty="0"/>
              <a:t>to Children's Hospital due to fatigue, weakness and </a:t>
            </a:r>
            <a:r>
              <a:rPr lang="en-US" dirty="0" smtClean="0"/>
              <a:t>gait instability.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4267200" cy="990600"/>
          </a:xfrm>
        </p:spPr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5351" r="15200" b="7424"/>
          <a:stretch/>
        </p:blipFill>
        <p:spPr bwMode="auto">
          <a:xfrm>
            <a:off x="480743" y="1785669"/>
            <a:ext cx="2795857" cy="307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5625" r="18415" b="6498"/>
          <a:stretch/>
        </p:blipFill>
        <p:spPr bwMode="auto">
          <a:xfrm>
            <a:off x="3505200" y="1819387"/>
            <a:ext cx="268479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6925" r="18574"/>
          <a:stretch/>
        </p:blipFill>
        <p:spPr bwMode="auto">
          <a:xfrm>
            <a:off x="6324598" y="1786319"/>
            <a:ext cx="2660853" cy="3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imaging show?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imaging show?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Decrease </a:t>
            </a:r>
            <a:r>
              <a:rPr lang="en-US" dirty="0"/>
              <a:t>in mass like parenchymal enhancement involving left </a:t>
            </a:r>
            <a:r>
              <a:rPr lang="en-US" dirty="0" smtClean="0"/>
              <a:t>greater </a:t>
            </a:r>
            <a:r>
              <a:rPr lang="en-US" dirty="0"/>
              <a:t>than right cerebellar hemispheres.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sites of heterogeneous parenchymal enhancement i</a:t>
            </a:r>
            <a:r>
              <a:rPr lang="en-US" dirty="0" smtClean="0"/>
              <a:t>nvolving </a:t>
            </a:r>
            <a:r>
              <a:rPr lang="en-US" dirty="0"/>
              <a:t>left middle cerebellar peduncle and greater leptomeningeal </a:t>
            </a:r>
            <a:r>
              <a:rPr lang="en-US" dirty="0" smtClean="0"/>
              <a:t>enhancement </a:t>
            </a:r>
            <a:r>
              <a:rPr lang="en-US" dirty="0"/>
              <a:t>along left </a:t>
            </a:r>
            <a:r>
              <a:rPr lang="en-US" dirty="0" err="1"/>
              <a:t>inferomedial</a:t>
            </a:r>
            <a:r>
              <a:rPr lang="en-US" dirty="0"/>
              <a:t> margin of cerebellar folia </a:t>
            </a:r>
            <a:r>
              <a:rPr lang="en-US" dirty="0" smtClean="0"/>
              <a:t>extending </a:t>
            </a:r>
            <a:r>
              <a:rPr lang="en-US" dirty="0"/>
              <a:t>superiorly along the vermis.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region of heterogeneous parenchymal enhancement involving </a:t>
            </a:r>
            <a:r>
              <a:rPr lang="en-US" dirty="0" smtClean="0"/>
              <a:t>left </a:t>
            </a:r>
            <a:r>
              <a:rPr lang="en-US" dirty="0"/>
              <a:t>middle cerebellar peduncle </a:t>
            </a:r>
            <a:r>
              <a:rPr lang="en-US" dirty="0" smtClean="0"/>
              <a:t>likely to be…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 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23696" r="53165" b="38438"/>
          <a:stretch/>
        </p:blipFill>
        <p:spPr bwMode="auto">
          <a:xfrm>
            <a:off x="2057400" y="2133600"/>
            <a:ext cx="4826620" cy="359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4900" dirty="0" smtClean="0">
                <a:solidFill>
                  <a:schemeClr val="tx1"/>
                </a:solidFill>
              </a:rPr>
              <a:t>4 </a:t>
            </a:r>
            <a:r>
              <a:rPr lang="en-US" sz="4900" dirty="0">
                <a:solidFill>
                  <a:schemeClr val="tx1"/>
                </a:solidFill>
              </a:rPr>
              <a:t>year old previously healthy little girl who presents for evaluation for blurry vision, </a:t>
            </a:r>
            <a:r>
              <a:rPr lang="en-US" sz="4900" dirty="0" smtClean="0">
                <a:solidFill>
                  <a:schemeClr val="tx1"/>
                </a:solidFill>
              </a:rPr>
              <a:t>headaches</a:t>
            </a:r>
          </a:p>
          <a:p>
            <a:r>
              <a:rPr lang="en-US" sz="4900" dirty="0" smtClean="0">
                <a:solidFill>
                  <a:schemeClr val="tx1"/>
                </a:solidFill>
              </a:rPr>
              <a:t>One month </a:t>
            </a:r>
            <a:r>
              <a:rPr lang="en-US" sz="4900" dirty="0">
                <a:solidFill>
                  <a:schemeClr val="tx1"/>
                </a:solidFill>
              </a:rPr>
              <a:t>ago when she began complaining of headaches.  </a:t>
            </a:r>
            <a:endParaRPr lang="en-US" sz="4900" dirty="0" smtClean="0">
              <a:solidFill>
                <a:schemeClr val="tx1"/>
              </a:solidFill>
            </a:endParaRPr>
          </a:p>
          <a:p>
            <a:pPr lvl="1"/>
            <a:r>
              <a:rPr lang="en-US" sz="4300" dirty="0" smtClean="0">
                <a:solidFill>
                  <a:schemeClr val="tx1"/>
                </a:solidFill>
              </a:rPr>
              <a:t>Headaches worse </a:t>
            </a:r>
            <a:r>
              <a:rPr lang="en-US" sz="4300" dirty="0">
                <a:solidFill>
                  <a:schemeClr val="tx1"/>
                </a:solidFill>
              </a:rPr>
              <a:t>in the </a:t>
            </a:r>
            <a:r>
              <a:rPr lang="en-US" sz="4300" dirty="0" smtClean="0">
                <a:solidFill>
                  <a:schemeClr val="tx1"/>
                </a:solidFill>
              </a:rPr>
              <a:t>morning</a:t>
            </a:r>
          </a:p>
          <a:p>
            <a:pPr lvl="1"/>
            <a:r>
              <a:rPr lang="en-US" sz="4300" dirty="0" smtClean="0">
                <a:solidFill>
                  <a:schemeClr val="tx1"/>
                </a:solidFill>
              </a:rPr>
              <a:t>Able to </a:t>
            </a:r>
            <a:r>
              <a:rPr lang="en-US" sz="4300" dirty="0">
                <a:solidFill>
                  <a:schemeClr val="tx1"/>
                </a:solidFill>
              </a:rPr>
              <a:t>complete her daily activities and go to preschool, but </a:t>
            </a:r>
            <a:r>
              <a:rPr lang="en-US" sz="4300" dirty="0" smtClean="0">
                <a:solidFill>
                  <a:schemeClr val="tx1"/>
                </a:solidFill>
              </a:rPr>
              <a:t>headache would return at </a:t>
            </a:r>
            <a:r>
              <a:rPr lang="en-US" sz="4300" dirty="0">
                <a:solidFill>
                  <a:schemeClr val="tx1"/>
                </a:solidFill>
              </a:rPr>
              <a:t>night.  </a:t>
            </a:r>
            <a:endParaRPr lang="en-US" sz="4300" dirty="0" smtClean="0">
              <a:solidFill>
                <a:schemeClr val="tx1"/>
              </a:solidFill>
            </a:endParaRPr>
          </a:p>
          <a:p>
            <a:pPr lvl="1"/>
            <a:r>
              <a:rPr lang="en-US" sz="4300" dirty="0" smtClean="0"/>
              <a:t>No photosensitivity or neck pain.</a:t>
            </a:r>
          </a:p>
          <a:p>
            <a:pPr lvl="1"/>
            <a:r>
              <a:rPr lang="en-US" sz="4300" dirty="0" smtClean="0">
                <a:solidFill>
                  <a:schemeClr val="tx1"/>
                </a:solidFill>
              </a:rPr>
              <a:t>Lying </a:t>
            </a:r>
            <a:r>
              <a:rPr lang="en-US" sz="4300" dirty="0">
                <a:solidFill>
                  <a:schemeClr val="tx1"/>
                </a:solidFill>
              </a:rPr>
              <a:t>down made the headaches worse, sitting up made them feel better.  </a:t>
            </a:r>
          </a:p>
          <a:p>
            <a:r>
              <a:rPr lang="en-US" sz="4900" dirty="0" smtClean="0">
                <a:solidFill>
                  <a:schemeClr val="tx1"/>
                </a:solidFill>
              </a:rPr>
              <a:t>Also </a:t>
            </a:r>
            <a:r>
              <a:rPr lang="en-US" sz="4900" dirty="0">
                <a:solidFill>
                  <a:schemeClr val="tx1"/>
                </a:solidFill>
              </a:rPr>
              <a:t>complained of blurry vision </a:t>
            </a:r>
            <a:r>
              <a:rPr lang="en-US" sz="4900" dirty="0" smtClean="0">
                <a:solidFill>
                  <a:schemeClr val="tx1"/>
                </a:solidFill>
              </a:rPr>
              <a:t>intermittently, like “looking through raindrops.”</a:t>
            </a:r>
          </a:p>
          <a:p>
            <a:pPr marL="0" indent="0">
              <a:buNone/>
            </a:pP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biopsy show?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biopsy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Demonstrates hyalinization of vessels with macrophage infiltrate.</a:t>
            </a:r>
          </a:p>
          <a:p>
            <a:r>
              <a:rPr lang="en-US" dirty="0" smtClean="0"/>
              <a:t>In other cases, may show coagulative necrosis with dystrophic calcification or </a:t>
            </a:r>
            <a:r>
              <a:rPr lang="en-US" dirty="0" err="1" smtClean="0"/>
              <a:t>telangiectasias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differential?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Residual tumor vs. Radiation necrosis</a:t>
            </a:r>
          </a:p>
        </p:txBody>
      </p:sp>
    </p:spTree>
    <p:extLst>
      <p:ext uri="{BB962C8B-B14F-4D97-AF65-F5344CB8AC3E}">
        <p14:creationId xmlns:p14="http://schemas.microsoft.com/office/powerpoint/2010/main" val="27738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 Necrosis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 </a:t>
            </a:r>
            <a:r>
              <a:rPr lang="en-US" dirty="0"/>
              <a:t>was initially started on high-dose </a:t>
            </a:r>
            <a:r>
              <a:rPr lang="en-US" dirty="0" err="1"/>
              <a:t>Decadron</a:t>
            </a:r>
            <a:r>
              <a:rPr lang="en-US" dirty="0"/>
              <a:t>, which was weaned </a:t>
            </a:r>
            <a:r>
              <a:rPr lang="en-US" dirty="0" smtClean="0"/>
              <a:t>and started </a:t>
            </a:r>
            <a:r>
              <a:rPr lang="en-US" dirty="0"/>
              <a:t>on </a:t>
            </a:r>
            <a:r>
              <a:rPr lang="en-US" dirty="0" err="1"/>
              <a:t>Avastin</a:t>
            </a:r>
            <a:r>
              <a:rPr lang="en-US" dirty="0"/>
              <a:t> therapy.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4900" b="1" dirty="0" smtClean="0">
                <a:solidFill>
                  <a:schemeClr val="tx1"/>
                </a:solidFill>
              </a:rPr>
              <a:t>ROS:  </a:t>
            </a:r>
          </a:p>
          <a:p>
            <a:pPr lvl="1"/>
            <a:r>
              <a:rPr lang="en-US" sz="4600" dirty="0" smtClean="0">
                <a:solidFill>
                  <a:schemeClr val="tx1"/>
                </a:solidFill>
              </a:rPr>
              <a:t>Fatigue, looking </a:t>
            </a:r>
            <a:r>
              <a:rPr lang="en-US" sz="4600" dirty="0">
                <a:solidFill>
                  <a:schemeClr val="tx1"/>
                </a:solidFill>
              </a:rPr>
              <a:t>tired with the </a:t>
            </a:r>
            <a:r>
              <a:rPr lang="en-US" sz="4600" dirty="0" smtClean="0">
                <a:solidFill>
                  <a:schemeClr val="tx1"/>
                </a:solidFill>
              </a:rPr>
              <a:t>headaches, </a:t>
            </a:r>
            <a:r>
              <a:rPr lang="en-US" sz="4600" dirty="0">
                <a:solidFill>
                  <a:schemeClr val="tx1"/>
                </a:solidFill>
              </a:rPr>
              <a:t>and sometimes seeming "more out of it." She would sometimes </a:t>
            </a:r>
            <a:r>
              <a:rPr lang="en-US" sz="4600" dirty="0" smtClean="0">
                <a:solidFill>
                  <a:schemeClr val="tx1"/>
                </a:solidFill>
              </a:rPr>
              <a:t>stare off, </a:t>
            </a:r>
            <a:r>
              <a:rPr lang="en-US" sz="4600" dirty="0">
                <a:solidFill>
                  <a:schemeClr val="tx1"/>
                </a:solidFill>
              </a:rPr>
              <a:t>but she was always distractible.  No convulsive spells or freezing spells.  She had one episode of vomiting in the past month, which occurred in the evening.  </a:t>
            </a:r>
          </a:p>
          <a:p>
            <a:pPr marL="0" indent="0">
              <a:buNone/>
            </a:pPr>
            <a:endParaRPr lang="en-US" sz="4900" dirty="0">
              <a:solidFill>
                <a:schemeClr val="tx1"/>
              </a:solidFill>
            </a:endParaRPr>
          </a:p>
          <a:p>
            <a:r>
              <a:rPr lang="en-US" sz="4900" b="1" dirty="0">
                <a:solidFill>
                  <a:schemeClr val="tx1"/>
                </a:solidFill>
              </a:rPr>
              <a:t>Past Medical History</a:t>
            </a:r>
            <a:r>
              <a:rPr lang="en-US" sz="49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4900" dirty="0" smtClean="0"/>
              <a:t>Full </a:t>
            </a:r>
            <a:r>
              <a:rPr lang="en-US" sz="4900" dirty="0"/>
              <a:t>term, twin </a:t>
            </a:r>
            <a:r>
              <a:rPr lang="en-US" sz="4900" dirty="0" smtClean="0"/>
              <a:t>gestation</a:t>
            </a:r>
          </a:p>
          <a:p>
            <a:pPr lvl="1"/>
            <a:r>
              <a:rPr lang="en-US" sz="4900" dirty="0" smtClean="0"/>
              <a:t>Developmentally </a:t>
            </a:r>
            <a:r>
              <a:rPr lang="en-US" sz="4900" dirty="0"/>
              <a:t>normal, will still write some letters backwards but otherwise doing well in preschool </a:t>
            </a:r>
            <a:endParaRPr lang="en-US" sz="4900" dirty="0" smtClean="0"/>
          </a:p>
          <a:p>
            <a:pPr lvl="1"/>
            <a:r>
              <a:rPr lang="en-US" sz="4900" dirty="0" smtClean="0"/>
              <a:t>Immunizations up to date.  </a:t>
            </a:r>
            <a:endParaRPr lang="en-US" sz="4900" dirty="0"/>
          </a:p>
          <a:p>
            <a:pPr marL="0" indent="0">
              <a:buNone/>
            </a:pPr>
            <a:r>
              <a:rPr lang="en-US" sz="4900" u="sng" dirty="0" smtClean="0">
                <a:solidFill>
                  <a:schemeClr val="tx1"/>
                </a:solidFill>
              </a:rPr>
              <a:t> </a:t>
            </a:r>
            <a:endParaRPr lang="en-US" sz="4900" u="sng" dirty="0">
              <a:solidFill>
                <a:schemeClr val="tx1"/>
              </a:solidFill>
            </a:endParaRPr>
          </a:p>
          <a:p>
            <a:r>
              <a:rPr lang="en-US" sz="4900" b="1" dirty="0">
                <a:solidFill>
                  <a:schemeClr val="tx1"/>
                </a:solidFill>
              </a:rPr>
              <a:t>Family </a:t>
            </a:r>
            <a:r>
              <a:rPr lang="en-US" sz="4900" b="1" dirty="0" smtClean="0">
                <a:solidFill>
                  <a:schemeClr val="tx1"/>
                </a:solidFill>
              </a:rPr>
              <a:t>History</a:t>
            </a:r>
            <a:r>
              <a:rPr lang="en-US" sz="4900" dirty="0" smtClean="0">
                <a:solidFill>
                  <a:schemeClr val="tx1"/>
                </a:solidFill>
              </a:rPr>
              <a:t>:  Mother</a:t>
            </a:r>
            <a:r>
              <a:rPr lang="en-US" sz="4900" dirty="0">
                <a:solidFill>
                  <a:schemeClr val="tx1"/>
                </a:solidFill>
              </a:rPr>
              <a:t>: </a:t>
            </a:r>
            <a:r>
              <a:rPr lang="en-US" sz="4900" dirty="0" smtClean="0">
                <a:solidFill>
                  <a:schemeClr val="tx1"/>
                </a:solidFill>
              </a:rPr>
              <a:t>HTN, Father</a:t>
            </a:r>
            <a:r>
              <a:rPr lang="en-US" sz="4900" dirty="0">
                <a:solidFill>
                  <a:schemeClr val="tx1"/>
                </a:solidFill>
              </a:rPr>
              <a:t>: </a:t>
            </a:r>
            <a:r>
              <a:rPr lang="en-US" sz="4900" dirty="0" smtClean="0">
                <a:solidFill>
                  <a:schemeClr val="tx1"/>
                </a:solidFill>
              </a:rPr>
              <a:t>Healthy,  Fraternal </a:t>
            </a:r>
            <a:r>
              <a:rPr lang="en-US" sz="4900" dirty="0">
                <a:solidFill>
                  <a:schemeClr val="tx1"/>
                </a:solidFill>
              </a:rPr>
              <a:t>Twin: Healthy</a:t>
            </a:r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40000" lnSpcReduction="20000"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MENTAL </a:t>
            </a:r>
            <a:r>
              <a:rPr lang="en-US" sz="3400" dirty="0">
                <a:solidFill>
                  <a:schemeClr val="tx1"/>
                </a:solidFill>
              </a:rPr>
              <a:t>STATUS: Awake, alert, and developmentally appropriate. Cooperative </a:t>
            </a:r>
            <a:r>
              <a:rPr lang="en-US" sz="3400" dirty="0" smtClean="0">
                <a:solidFill>
                  <a:schemeClr val="tx1"/>
                </a:solidFill>
              </a:rPr>
              <a:t>with age-appropriate </a:t>
            </a:r>
            <a:r>
              <a:rPr lang="en-US" sz="3400" dirty="0">
                <a:solidFill>
                  <a:schemeClr val="tx1"/>
                </a:solidFill>
              </a:rPr>
              <a:t>comprehension and fluent speech</a:t>
            </a:r>
            <a:r>
              <a:rPr lang="en-US" sz="3400" dirty="0" smtClean="0">
                <a:solidFill>
                  <a:schemeClr val="tx1"/>
                </a:solidFill>
              </a:rPr>
              <a:t>.  Appears fatigued.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CRANIAL NERVES: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II</a:t>
            </a:r>
            <a:r>
              <a:rPr lang="en-US" sz="3400" dirty="0">
                <a:solidFill>
                  <a:schemeClr val="tx1"/>
                </a:solidFill>
              </a:rPr>
              <a:t>: Full visual fields by confrontation.</a:t>
            </a:r>
            <a:r>
              <a:rPr lang="en-US" sz="3400" b="1" dirty="0">
                <a:solidFill>
                  <a:schemeClr val="tx1"/>
                </a:solidFill>
              </a:rPr>
              <a:t> Fundi through the dilated pupil reveal bilateral </a:t>
            </a:r>
            <a:r>
              <a:rPr lang="en-US" sz="3400" b="1" dirty="0" err="1">
                <a:solidFill>
                  <a:schemeClr val="tx1"/>
                </a:solidFill>
              </a:rPr>
              <a:t>pappilledema</a:t>
            </a:r>
            <a:r>
              <a:rPr lang="en-US" sz="3400" b="1" dirty="0">
                <a:solidFill>
                  <a:schemeClr val="tx1"/>
                </a:solidFill>
              </a:rPr>
              <a:t>.  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III, IV, VI: Full ocular motility without nystagmus. Pupils equal, round, reactive to light and accommodation. </a:t>
            </a:r>
            <a:r>
              <a:rPr lang="en-US" sz="3400" b="1" dirty="0">
                <a:solidFill>
                  <a:schemeClr val="tx1"/>
                </a:solidFill>
              </a:rPr>
              <a:t> She does note double vision ("I see two </a:t>
            </a:r>
            <a:r>
              <a:rPr lang="en-US" sz="3400" b="1" dirty="0" err="1">
                <a:solidFill>
                  <a:schemeClr val="tx1"/>
                </a:solidFill>
              </a:rPr>
              <a:t>Elmos</a:t>
            </a:r>
            <a:r>
              <a:rPr lang="en-US" sz="3400" b="1" dirty="0">
                <a:solidFill>
                  <a:schemeClr val="tx1"/>
                </a:solidFill>
              </a:rPr>
              <a:t>") when pursuing the toy to the right.  No clear </a:t>
            </a:r>
            <a:r>
              <a:rPr lang="en-US" sz="3400" b="1" dirty="0" err="1">
                <a:solidFill>
                  <a:schemeClr val="tx1"/>
                </a:solidFill>
              </a:rPr>
              <a:t>disconjugate</a:t>
            </a:r>
            <a:r>
              <a:rPr lang="en-US" sz="3400" b="1" dirty="0">
                <a:solidFill>
                  <a:schemeClr val="tx1"/>
                </a:solidFill>
              </a:rPr>
              <a:t> gaze </a:t>
            </a:r>
            <a:r>
              <a:rPr lang="en-US" sz="3400" b="1" dirty="0" smtClean="0">
                <a:solidFill>
                  <a:schemeClr val="tx1"/>
                </a:solidFill>
              </a:rPr>
              <a:t>noted. </a:t>
            </a:r>
            <a:endParaRPr lang="en-US" sz="3400" b="1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V: Normal facial sensation bilaterally.</a:t>
            </a:r>
          </a:p>
          <a:p>
            <a:r>
              <a:rPr lang="en-US" sz="3400" dirty="0">
                <a:solidFill>
                  <a:schemeClr val="tx1"/>
                </a:solidFill>
              </a:rPr>
              <a:t>VII: No facial weakness or asymmetry. Normal expression.</a:t>
            </a:r>
          </a:p>
          <a:p>
            <a:r>
              <a:rPr lang="en-US" sz="3400" dirty="0">
                <a:solidFill>
                  <a:schemeClr val="tx1"/>
                </a:solidFill>
              </a:rPr>
              <a:t>VIII: Hearing grossly normal. </a:t>
            </a:r>
          </a:p>
          <a:p>
            <a:r>
              <a:rPr lang="en-US" sz="3400" dirty="0">
                <a:solidFill>
                  <a:schemeClr val="tx1"/>
                </a:solidFill>
              </a:rPr>
              <a:t>IX, X: Palate elevates symmetrically.</a:t>
            </a:r>
          </a:p>
          <a:p>
            <a:r>
              <a:rPr lang="en-US" sz="3400" dirty="0">
                <a:solidFill>
                  <a:schemeClr val="tx1"/>
                </a:solidFill>
              </a:rPr>
              <a:t>XI: Normal strength of trapezii and sternocleidomastoid muscles. No atrophy.</a:t>
            </a:r>
          </a:p>
          <a:p>
            <a:r>
              <a:rPr lang="en-US" sz="3400" dirty="0">
                <a:solidFill>
                  <a:schemeClr val="tx1"/>
                </a:solidFill>
              </a:rPr>
              <a:t>XII: Tongue protrudes in midline; no </a:t>
            </a:r>
            <a:r>
              <a:rPr lang="en-US" sz="3400" dirty="0" err="1">
                <a:solidFill>
                  <a:schemeClr val="tx1"/>
                </a:solidFill>
              </a:rPr>
              <a:t>fasciculations</a:t>
            </a:r>
            <a:r>
              <a:rPr lang="en-US" sz="3400" dirty="0">
                <a:solidFill>
                  <a:schemeClr val="tx1"/>
                </a:solidFill>
              </a:rPr>
              <a:t> or atrophy.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MOTOR: Normal muscle bulk, tone, and strength. No adventitious movements.</a:t>
            </a:r>
          </a:p>
          <a:p>
            <a:r>
              <a:rPr lang="en-US" sz="3400" dirty="0">
                <a:solidFill>
                  <a:schemeClr val="tx1"/>
                </a:solidFill>
              </a:rPr>
              <a:t>REFLEXES: Deep tendon reflexes 2+ and symmetric. Plantar responses flexor.</a:t>
            </a:r>
          </a:p>
          <a:p>
            <a:r>
              <a:rPr lang="en-US" sz="3400" dirty="0">
                <a:solidFill>
                  <a:schemeClr val="tx1"/>
                </a:solidFill>
              </a:rPr>
              <a:t>SENSORY: Intact to light touch, vibration, and temperature.</a:t>
            </a:r>
          </a:p>
          <a:p>
            <a:r>
              <a:rPr lang="en-US" sz="3400" dirty="0">
                <a:solidFill>
                  <a:schemeClr val="tx1"/>
                </a:solidFill>
              </a:rPr>
              <a:t>COORDINATION: No tremor or abnormal movement. Touches target without </a:t>
            </a:r>
            <a:r>
              <a:rPr lang="en-US" sz="3400" dirty="0" err="1">
                <a:solidFill>
                  <a:schemeClr val="tx1"/>
                </a:solidFill>
              </a:rPr>
              <a:t>dysmetria</a:t>
            </a:r>
            <a:r>
              <a:rPr lang="en-US" sz="3400" dirty="0">
                <a:solidFill>
                  <a:schemeClr val="tx1"/>
                </a:solidFill>
              </a:rPr>
              <a:t>. Normal gait with appropriate coordination. No ataxia.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4267200" cy="990600"/>
          </a:xfrm>
        </p:spPr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9424" r="22713" b="2471"/>
          <a:stretch/>
        </p:blipFill>
        <p:spPr bwMode="auto">
          <a:xfrm>
            <a:off x="533400" y="1833115"/>
            <a:ext cx="28035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5660" r="21235" b="9262"/>
          <a:stretch/>
        </p:blipFill>
        <p:spPr bwMode="auto">
          <a:xfrm>
            <a:off x="3429000" y="1856411"/>
            <a:ext cx="2667000" cy="31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8333" r="22222" b="5556"/>
          <a:stretch/>
        </p:blipFill>
        <p:spPr bwMode="auto">
          <a:xfrm>
            <a:off x="6241121" y="3335292"/>
            <a:ext cx="2633932" cy="32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7905" r="21998" b="6150"/>
          <a:stretch/>
        </p:blipFill>
        <p:spPr bwMode="auto">
          <a:xfrm>
            <a:off x="6241121" y="228600"/>
            <a:ext cx="2667000" cy="30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imaging show?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imaging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Diffuse expansion </a:t>
            </a:r>
            <a:r>
              <a:rPr lang="en-US" dirty="0"/>
              <a:t>of the brainstem and </a:t>
            </a:r>
            <a:r>
              <a:rPr lang="en-US" dirty="0" smtClean="0"/>
              <a:t>cerebellum</a:t>
            </a:r>
          </a:p>
          <a:p>
            <a:r>
              <a:rPr lang="en-US" dirty="0" smtClean="0"/>
              <a:t>Increased </a:t>
            </a:r>
            <a:r>
              <a:rPr lang="en-US" dirty="0"/>
              <a:t>T2 signal of these structures with no </a:t>
            </a:r>
            <a:r>
              <a:rPr lang="en-US" dirty="0" smtClean="0"/>
              <a:t>pathological </a:t>
            </a:r>
            <a:r>
              <a:rPr lang="en-US" dirty="0"/>
              <a:t>enhancement.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downward displacement </a:t>
            </a:r>
            <a:r>
              <a:rPr lang="en-US" dirty="0" smtClean="0"/>
              <a:t>of </a:t>
            </a:r>
            <a:r>
              <a:rPr lang="en-US" dirty="0"/>
              <a:t>the cerebellar tonsils below the foramen magnum and occlusion of </a:t>
            </a:r>
            <a:r>
              <a:rPr lang="en-US" dirty="0" smtClean="0"/>
              <a:t>the </a:t>
            </a:r>
            <a:r>
              <a:rPr lang="en-US" dirty="0"/>
              <a:t>bilateral foramen of </a:t>
            </a:r>
            <a:r>
              <a:rPr lang="en-US" dirty="0" err="1"/>
              <a:t>Luschka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/>
              <a:t>periventricular </a:t>
            </a:r>
            <a:r>
              <a:rPr lang="en-US" dirty="0" smtClean="0"/>
              <a:t>edema </a:t>
            </a:r>
            <a:r>
              <a:rPr lang="en-US" dirty="0"/>
              <a:t>in the setting of occlusive hydrocephalus.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sagittal images, </a:t>
            </a:r>
            <a:r>
              <a:rPr lang="en-US" dirty="0" smtClean="0"/>
              <a:t>there </a:t>
            </a:r>
            <a:r>
              <a:rPr lang="en-US" dirty="0"/>
              <a:t>is a pre-syrinx involving the visualized cervical cord. </a:t>
            </a:r>
            <a:br>
              <a:rPr lang="en-US" dirty="0"/>
            </a:br>
            <a:r>
              <a:rPr lang="en-US" dirty="0" smtClean="0"/>
              <a:t>There </a:t>
            </a:r>
            <a:r>
              <a:rPr lang="en-US" dirty="0"/>
              <a:t>is marked flattening of </a:t>
            </a:r>
            <a:r>
              <a:rPr lang="en-US" dirty="0" smtClean="0"/>
              <a:t>the </a:t>
            </a:r>
            <a:r>
              <a:rPr lang="en-US" dirty="0"/>
              <a:t>posterior globes with accumulation of CSF around the optic nerves </a:t>
            </a:r>
            <a:r>
              <a:rPr lang="en-US" dirty="0" smtClean="0"/>
              <a:t>reflecting </a:t>
            </a:r>
            <a:r>
              <a:rPr lang="en-US" dirty="0"/>
              <a:t>increased intracranial pressure.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differential?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Diffuse astrocytoma: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/>
              <a:t>Typically non enhancing</a:t>
            </a:r>
          </a:p>
          <a:p>
            <a:pPr lvl="1"/>
            <a:r>
              <a:rPr lang="en-US" dirty="0" smtClean="0"/>
              <a:t>May arise in brainstem or cerebellum </a:t>
            </a:r>
          </a:p>
          <a:p>
            <a:pPr lvl="1"/>
            <a:r>
              <a:rPr lang="en-US" dirty="0" smtClean="0"/>
              <a:t>BUT: Incidence increases with advancing age.</a:t>
            </a:r>
          </a:p>
          <a:p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 err="1" smtClean="0"/>
              <a:t>astroytoma</a:t>
            </a:r>
            <a:r>
              <a:rPr lang="en-US" dirty="0" smtClean="0"/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Common in children</a:t>
            </a:r>
          </a:p>
          <a:p>
            <a:pPr lvl="1"/>
            <a:r>
              <a:rPr lang="en-US" dirty="0" smtClean="0"/>
              <a:t>May have brainstem location</a:t>
            </a:r>
          </a:p>
          <a:p>
            <a:pPr lvl="1"/>
            <a:r>
              <a:rPr lang="en-US" dirty="0" smtClean="0"/>
              <a:t>BUT: No enhancing mural nodule</a:t>
            </a:r>
          </a:p>
          <a:p>
            <a:r>
              <a:rPr lang="en-US" dirty="0" err="1" smtClean="0"/>
              <a:t>Medulloblastoma</a:t>
            </a:r>
            <a:endParaRPr lang="en-US" dirty="0" smtClean="0"/>
          </a:p>
          <a:p>
            <a:pPr lvl="1"/>
            <a:r>
              <a:rPr lang="en-US" dirty="0" smtClean="0"/>
              <a:t>Common in children</a:t>
            </a:r>
          </a:p>
          <a:p>
            <a:pPr lvl="1"/>
            <a:r>
              <a:rPr lang="en-US" dirty="0" smtClean="0"/>
              <a:t>Rapid growing usually on surface</a:t>
            </a:r>
          </a:p>
          <a:p>
            <a:r>
              <a:rPr lang="en-US" dirty="0" err="1" smtClean="0"/>
              <a:t>Dysembrioplastic</a:t>
            </a:r>
            <a:r>
              <a:rPr lang="en-US" dirty="0" smtClean="0"/>
              <a:t> </a:t>
            </a:r>
            <a:r>
              <a:rPr lang="en-US" dirty="0" err="1" smtClean="0"/>
              <a:t>Neuroeptihelial</a:t>
            </a:r>
            <a:r>
              <a:rPr lang="en-US" dirty="0" smtClean="0"/>
              <a:t> </a:t>
            </a:r>
            <a:r>
              <a:rPr lang="en-US" dirty="0"/>
              <a:t>Tumor  </a:t>
            </a:r>
            <a:r>
              <a:rPr lang="en-US" dirty="0">
                <a:solidFill>
                  <a:srgbClr val="FF0000"/>
                </a:solidFill>
              </a:rPr>
              <a:t>Less likely</a:t>
            </a:r>
            <a:endParaRPr lang="en-US" dirty="0" smtClean="0"/>
          </a:p>
          <a:p>
            <a:pPr lvl="1"/>
            <a:r>
              <a:rPr lang="en-US" dirty="0" smtClean="0"/>
              <a:t>Non-enhancing</a:t>
            </a:r>
          </a:p>
          <a:p>
            <a:pPr lvl="1"/>
            <a:r>
              <a:rPr lang="en-US" dirty="0" smtClean="0"/>
              <a:t>More common in children</a:t>
            </a:r>
          </a:p>
          <a:p>
            <a:pPr lvl="1"/>
            <a:r>
              <a:rPr lang="en-US" dirty="0" smtClean="0"/>
              <a:t>BUT: Rarely in brainstem</a:t>
            </a:r>
          </a:p>
          <a:p>
            <a:r>
              <a:rPr lang="en-US" dirty="0" err="1" smtClean="0"/>
              <a:t>Oligodendroglioma</a:t>
            </a:r>
            <a:r>
              <a:rPr lang="en-US" dirty="0" smtClean="0"/>
              <a:t>/Mixed </a:t>
            </a:r>
            <a:r>
              <a:rPr lang="en-US" dirty="0" err="1" smtClean="0"/>
              <a:t>oligoastrocytoma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Less </a:t>
            </a:r>
            <a:r>
              <a:rPr lang="en-US" dirty="0" smtClean="0">
                <a:solidFill>
                  <a:srgbClr val="FF0000"/>
                </a:solidFill>
              </a:rPr>
              <a:t>likely</a:t>
            </a:r>
            <a:endParaRPr lang="en-US" dirty="0" smtClean="0"/>
          </a:p>
          <a:p>
            <a:pPr lvl="1"/>
            <a:r>
              <a:rPr lang="en-US" dirty="0" smtClean="0"/>
              <a:t>Diffusely infiltrative</a:t>
            </a:r>
          </a:p>
          <a:p>
            <a:pPr lvl="1"/>
            <a:r>
              <a:rPr lang="en-US" dirty="0" smtClean="0"/>
              <a:t>Most a rise in hemispheres, rare in brain stem</a:t>
            </a:r>
          </a:p>
          <a:p>
            <a:pPr lvl="1"/>
            <a:r>
              <a:rPr lang="en-US" dirty="0" smtClean="0"/>
              <a:t>Rare in children</a:t>
            </a:r>
          </a:p>
          <a:p>
            <a:r>
              <a:rPr lang="en-US" dirty="0" smtClean="0"/>
              <a:t>Metastatic carcinoma, CNS lymphoma, reactive gliosis </a:t>
            </a:r>
            <a:r>
              <a:rPr lang="en-US" dirty="0" smtClean="0">
                <a:solidFill>
                  <a:srgbClr val="FF0000"/>
                </a:solidFill>
              </a:rPr>
              <a:t>(Highly unlikely in child)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346</TotalTime>
  <Words>862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Neuropathology  Case Studies 1 &amp; 2</vt:lpstr>
      <vt:lpstr>HPI</vt:lpstr>
      <vt:lpstr>HPI</vt:lpstr>
      <vt:lpstr>Exam</vt:lpstr>
      <vt:lpstr>Imaging</vt:lpstr>
      <vt:lpstr>What does the imaging show?</vt:lpstr>
      <vt:lpstr>What does the imaging show?</vt:lpstr>
      <vt:lpstr>What is the differential?</vt:lpstr>
      <vt:lpstr>What is the differential?</vt:lpstr>
      <vt:lpstr>Clinical Course</vt:lpstr>
      <vt:lpstr>Biopsy Results</vt:lpstr>
      <vt:lpstr>Describe Results</vt:lpstr>
      <vt:lpstr>Describe Results</vt:lpstr>
      <vt:lpstr>Diagnosis </vt:lpstr>
      <vt:lpstr>Clinical Course </vt:lpstr>
      <vt:lpstr>Imaging</vt:lpstr>
      <vt:lpstr>What does the imaging show?</vt:lpstr>
      <vt:lpstr>What does the imaging show?</vt:lpstr>
      <vt:lpstr>Biopsy </vt:lpstr>
      <vt:lpstr>What does the biopsy show?</vt:lpstr>
      <vt:lpstr>What does the biopsy show?</vt:lpstr>
      <vt:lpstr>What is the differential?</vt:lpstr>
      <vt:lpstr>What is the differential?</vt:lpstr>
      <vt:lpstr>Diagnosis</vt:lpstr>
      <vt:lpstr>Clinical Course (continued)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Neuropathology Case Study</dc:title>
  <dc:creator>Anetakis, Katherine M.</dc:creator>
  <cp:lastModifiedBy>weberkm</cp:lastModifiedBy>
  <cp:revision>17</cp:revision>
  <dcterms:created xsi:type="dcterms:W3CDTF">2016-06-16T14:38:07Z</dcterms:created>
  <dcterms:modified xsi:type="dcterms:W3CDTF">2017-12-06T19:39:27Z</dcterms:modified>
</cp:coreProperties>
</file>