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83" r:id="rId12"/>
    <p:sldId id="267" r:id="rId13"/>
    <p:sldId id="266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8" r:id="rId24"/>
    <p:sldId id="279" r:id="rId25"/>
    <p:sldId id="277" r:id="rId26"/>
    <p:sldId id="280" r:id="rId27"/>
    <p:sldId id="281" r:id="rId28"/>
    <p:sldId id="28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3" d="100"/>
          <a:sy n="153" d="100"/>
        </p:scale>
        <p:origin x="-6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146932-5E14-A94B-834C-A6A98DC34F4B}" type="datetimeFigureOut">
              <a:rPr lang="en-US" smtClean="0"/>
              <a:t>8/24/12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36413E-DED5-0D44-A2D6-C762310A9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44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6413E-DED5-0D44-A2D6-C762310A943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80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 SLIDES SCANNED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6413E-DED5-0D44-A2D6-C762310A943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24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PERHAPS PUT ARROWS ON SLIDE TO HIGHLIGHT FEATURES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6413E-DED5-0D44-A2D6-C762310A943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553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PERHAPS PUT ARROWS ON SLIDE TO HIGHLIGHT FEATURES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6413E-DED5-0D44-A2D6-C762310A943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553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30E2307-1E40-4E12-8716-25BFDA8E7013}" type="datetime1">
              <a:rPr lang="en-US" smtClean="0"/>
              <a:pPr/>
              <a:t>8/24/12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8/24/12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E5C4C28-BD4B-4892-9A2D-6E19BD753A9A}" type="datetime1">
              <a:rPr lang="en-US" smtClean="0"/>
              <a:pPr/>
              <a:t>8/24/12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8/24/12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8/24/12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1FAA6B6-10E5-4810-BC9F-DA72D8452E73}" type="datetime1">
              <a:rPr lang="en-US" smtClean="0"/>
              <a:pPr/>
              <a:t>8/24/12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D18D072-EF12-4AA2-BD71-ABC68B06D0E2}" type="datetime1">
              <a:rPr lang="en-US" smtClean="0"/>
              <a:pPr/>
              <a:t>8/24/12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8/24/12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8/24/12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8/24/12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88856D55-EFBE-4F9B-8A5F-09D42CA22A9B}" type="datetime1">
              <a:rPr lang="en-US" smtClean="0"/>
              <a:pPr/>
              <a:t>8/24/12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8/24/12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image.upmc.edu:8080/NeuroPathology/GlialTumors/GlialTumor4/GT.112c.svs/view.apml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mage.upmc.edu:8080/NeuroPathology/GlialTumors/GlialTumor4/GT.112c.svs/view.apml?X=0.250566262532694&amp;Y=0.135382659446632&amp;zoom=100" TargetMode="External"/><Relationship Id="rId3" Type="http://schemas.openxmlformats.org/officeDocument/2006/relationships/hyperlink" Target="http://image.upmc.edu:8080/NeuroPathology/GlialTumors/GlialTumor4/GT.112c.svs/view.apml?X=0.423871987419138&amp;Y=-0.147575033776813&amp;zoom=100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.upmc.edu:8080/NeuroPathology/GlialTumors/GlialTumor4/GT.112f.svs/view.apml" TargetMode="External"/><Relationship Id="rId4" Type="http://schemas.openxmlformats.org/officeDocument/2006/relationships/hyperlink" Target="http://image.upmc.edu:8080/NeuroPathology/GlialTumors/GlialTumor4/GT.112g.svs/view.apml" TargetMode="External"/><Relationship Id="rId5" Type="http://schemas.openxmlformats.org/officeDocument/2006/relationships/hyperlink" Target="http://image.upmc.edu:8080/NeuroPathology/GlialTumors/GlialTumor4/GT.112d.svs/view.ap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mage.upmc.edu:8080/NeuroPathology/GlialTumors/GlialTumor4/GT.112e.svs/view.apml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.upmc.edu:8080/NeuroPathology/GlialTumors/GlialTumor4/GT.112a.svs/view.apml" TargetMode="External"/><Relationship Id="rId4" Type="http://schemas.openxmlformats.org/officeDocument/2006/relationships/hyperlink" Target="http://image.upmc.edu:8080/NeuroPathology/GlialTumors/GlialTumor4/GT.112b.svs/view.ap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.upmc.edu:8080/NeuroPathology/GlialTumors/GlialTumor4/GT.112a.svs/view.apml?X=-0.291631168124648&amp;Y=-0.255862849809664&amp;zoom=100" TargetMode="External"/><Relationship Id="rId4" Type="http://schemas.openxmlformats.org/officeDocument/2006/relationships/hyperlink" Target="http://image.upmc.edu:8080/NeuroPathology/GlialTumors/GlialTumor4/GT.112b.svs/view.ap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Case Study 67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Chih King, Ph.D.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100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Frozen Sections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362198"/>
            <a:ext cx="4114800" cy="38214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362196"/>
            <a:ext cx="3962400" cy="38308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9200" y="1828800"/>
            <a:ext cx="1901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Ciliated epithelium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62600" y="1828800"/>
            <a:ext cx="2699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Perivascular </a:t>
            </a:r>
            <a:r>
              <a:rPr lang="en-US" dirty="0" err="1" smtClean="0"/>
              <a:t>pseudorosette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071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and Question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After </a:t>
            </a:r>
            <a:r>
              <a:rPr lang="en-US" dirty="0" smtClean="0"/>
              <a:t>an </a:t>
            </a:r>
            <a:r>
              <a:rPr lang="en-US" dirty="0" err="1" smtClean="0"/>
              <a:t>intraop</a:t>
            </a:r>
            <a:r>
              <a:rPr lang="en-US" dirty="0" smtClean="0"/>
              <a:t> diagnosis was made, paraffin-embedded sections of the lesion are cut. Please describe the pathological features of the following </a:t>
            </a:r>
            <a:r>
              <a:rPr lang="en-US" dirty="0" smtClean="0">
                <a:hlinkClick r:id="rId3"/>
              </a:rPr>
              <a:t>H&amp;E </a:t>
            </a:r>
            <a:r>
              <a:rPr lang="en-US" dirty="0" smtClean="0">
                <a:hlinkClick r:id="rId3"/>
              </a:rPr>
              <a:t>sections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31235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and Question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lesion </a:t>
            </a:r>
            <a:r>
              <a:rPr lang="en-US" dirty="0" smtClean="0"/>
              <a:t>contains </a:t>
            </a:r>
            <a:r>
              <a:rPr lang="en-US" dirty="0">
                <a:hlinkClick r:id="rId2"/>
              </a:rPr>
              <a:t>ciliated epithelial cells</a:t>
            </a:r>
            <a:r>
              <a:rPr lang="en-US" dirty="0"/>
              <a:t>, and </a:t>
            </a:r>
            <a:r>
              <a:rPr lang="en-US" dirty="0" smtClean="0"/>
              <a:t>there are multiple </a:t>
            </a:r>
            <a:r>
              <a:rPr lang="en-US" dirty="0"/>
              <a:t>areas of </a:t>
            </a:r>
            <a:r>
              <a:rPr lang="en-US" dirty="0">
                <a:hlinkClick r:id="rId3"/>
              </a:rPr>
              <a:t>eosinophilic fibrillar anuclear zone around blood vessels</a:t>
            </a:r>
            <a:r>
              <a:rPr lang="en-US" dirty="0"/>
              <a:t> surrounded by delineated nuclear zone, characteristic of perivascular </a:t>
            </a:r>
            <a:r>
              <a:rPr lang="en-US" dirty="0" err="1" smtClean="0"/>
              <a:t>pseudorosette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Based on the features observed from the </a:t>
            </a:r>
            <a:r>
              <a:rPr lang="en-US" dirty="0" err="1" smtClean="0"/>
              <a:t>intraop</a:t>
            </a:r>
            <a:r>
              <a:rPr lang="en-US" dirty="0" smtClean="0"/>
              <a:t> and permanent sections, which stains would you consider ordering at this point?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118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Permanent slides – H&amp;E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81200"/>
            <a:ext cx="4267200" cy="4127182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81200"/>
            <a:ext cx="4416188" cy="41095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1000" y="6324600"/>
            <a:ext cx="3657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Ciliated epithelium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76800" y="6400800"/>
            <a:ext cx="3657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Perivascular </a:t>
            </a:r>
            <a:r>
              <a:rPr lang="en-US" dirty="0" err="1" smtClean="0"/>
              <a:t>acellular</a:t>
            </a:r>
            <a:r>
              <a:rPr lang="en-US" dirty="0" smtClean="0"/>
              <a:t> areas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86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hlinkClick r:id="rId2"/>
              </a:rPr>
              <a:t>GFAP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EMA</a:t>
            </a:r>
            <a:r>
              <a:rPr lang="en-US" dirty="0" smtClean="0"/>
              <a:t> (epithelial membrane antigen)</a:t>
            </a:r>
          </a:p>
          <a:p>
            <a:r>
              <a:rPr lang="en-US" dirty="0" smtClean="0">
                <a:hlinkClick r:id="rId4"/>
              </a:rPr>
              <a:t>Ki67</a:t>
            </a:r>
            <a:r>
              <a:rPr lang="en-US" dirty="0" smtClean="0"/>
              <a:t> – to measure cell proliferation, usually elevated in anaplastic examples of this tumor</a:t>
            </a:r>
          </a:p>
          <a:p>
            <a:r>
              <a:rPr lang="en-US" dirty="0" smtClean="0">
                <a:hlinkClick r:id="rId5"/>
              </a:rPr>
              <a:t>p53</a:t>
            </a:r>
            <a:r>
              <a:rPr lang="en-US" dirty="0" smtClean="0"/>
              <a:t> – a tumor suppressor commonly mutated in neoplasm</a:t>
            </a:r>
          </a:p>
          <a:p>
            <a:endParaRPr lang="en-US" dirty="0"/>
          </a:p>
          <a:p>
            <a:r>
              <a:rPr lang="en-US" dirty="0" smtClean="0"/>
              <a:t>May also want to consider </a:t>
            </a:r>
            <a:r>
              <a:rPr lang="en-US" dirty="0" err="1" smtClean="0"/>
              <a:t>neurofilament</a:t>
            </a:r>
            <a:r>
              <a:rPr lang="en-US" dirty="0" smtClean="0"/>
              <a:t> or </a:t>
            </a:r>
            <a:r>
              <a:rPr lang="en-US" dirty="0" err="1"/>
              <a:t>s</a:t>
            </a:r>
            <a:r>
              <a:rPr lang="en-US" dirty="0" err="1" smtClean="0"/>
              <a:t>ynaptophysin</a:t>
            </a:r>
            <a:r>
              <a:rPr lang="en-US" dirty="0" smtClean="0"/>
              <a:t> staining to highlight axons if you want to confirm an infiltrative growth pattern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054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following slides show the 4 stains that are </a:t>
            </a:r>
            <a:r>
              <a:rPr lang="en-US" dirty="0" smtClean="0"/>
              <a:t>ordered with </a:t>
            </a:r>
            <a:r>
              <a:rPr lang="en-US" dirty="0" smtClean="0"/>
              <a:t>pertinent findings: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592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Ki67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676400"/>
            <a:ext cx="5121034" cy="4953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8400" y="6096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Low Ki-67 proliferation index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209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GFAP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676400"/>
            <a:ext cx="5121034" cy="4953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4600" y="6858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Prominent GFAP positivity in cytoplasmic processes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694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642056"/>
            <a:ext cx="5180911" cy="50109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4600" y="6096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Dot-like perinuclear EMA positivity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562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p53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037" y="1676400"/>
            <a:ext cx="5199819" cy="5029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8400" y="7620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Negative- i.e. &lt;70% strong staining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617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This is a 58 years old female initially presented with complaints of dizziness for the past 4 months, with progressing symptoms of nausea, impaired balance, weakness, and headache.</a:t>
            </a:r>
          </a:p>
          <a:p>
            <a:r>
              <a:rPr lang="en-US" dirty="0" smtClean="0"/>
              <a:t>A MRI with and without contrast study is ordered, please describe the abnormalities present in the next slide: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085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Ki67 shows a low percentage of </a:t>
            </a:r>
            <a:r>
              <a:rPr lang="en-US" dirty="0"/>
              <a:t>the cells (1-2%) </a:t>
            </a:r>
            <a:r>
              <a:rPr lang="en-US" dirty="0" smtClean="0"/>
              <a:t>being positive, indicating a </a:t>
            </a:r>
            <a:r>
              <a:rPr lang="en-US" dirty="0"/>
              <a:t>low </a:t>
            </a:r>
            <a:r>
              <a:rPr lang="en-US" dirty="0" smtClean="0"/>
              <a:t>Ki-67 proliferative rate (&lt;5%)</a:t>
            </a:r>
          </a:p>
          <a:p>
            <a:r>
              <a:rPr lang="en-US" dirty="0" smtClean="0"/>
              <a:t>GFAP shows </a:t>
            </a:r>
            <a:r>
              <a:rPr lang="en-US" dirty="0" err="1" smtClean="0"/>
              <a:t>pericellular</a:t>
            </a:r>
            <a:r>
              <a:rPr lang="en-US" dirty="0" smtClean="0"/>
              <a:t> </a:t>
            </a:r>
            <a:r>
              <a:rPr lang="en-US" dirty="0"/>
              <a:t>staining, as well as staining of the thin cytoplasmic </a:t>
            </a:r>
            <a:r>
              <a:rPr lang="en-US" dirty="0" smtClean="0"/>
              <a:t>processes </a:t>
            </a:r>
          </a:p>
          <a:p>
            <a:r>
              <a:rPr lang="en-US" dirty="0" smtClean="0"/>
              <a:t>EMA shows </a:t>
            </a:r>
            <a:r>
              <a:rPr lang="en-US" dirty="0"/>
              <a:t>positive </a:t>
            </a:r>
            <a:r>
              <a:rPr lang="en-US" dirty="0" err="1"/>
              <a:t>intracytoplasmic</a:t>
            </a:r>
            <a:r>
              <a:rPr lang="en-US" dirty="0"/>
              <a:t> punctate </a:t>
            </a:r>
            <a:r>
              <a:rPr lang="en-US" dirty="0" smtClean="0"/>
              <a:t>staining</a:t>
            </a:r>
          </a:p>
          <a:p>
            <a:r>
              <a:rPr lang="en-US" dirty="0" smtClean="0"/>
              <a:t>p53 shows nuclear </a:t>
            </a:r>
            <a:r>
              <a:rPr lang="en-US" dirty="0"/>
              <a:t>staining </a:t>
            </a:r>
            <a:r>
              <a:rPr lang="en-US" dirty="0" smtClean="0"/>
              <a:t>in only rare number of cells (less </a:t>
            </a:r>
            <a:r>
              <a:rPr lang="en-US" dirty="0"/>
              <a:t>than the 70% </a:t>
            </a:r>
            <a:r>
              <a:rPr lang="en-US" dirty="0" smtClean="0"/>
              <a:t>level considered to be positive for p53 mutation)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113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Based on all of the previous histological </a:t>
            </a:r>
            <a:r>
              <a:rPr lang="en-US" dirty="0"/>
              <a:t>and </a:t>
            </a:r>
            <a:r>
              <a:rPr lang="en-US" dirty="0" smtClean="0"/>
              <a:t>immunohistochemical findings, what is your diagnosis of this lesion?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087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most likely diagnosis of this lesion is ependymoma, based on the presence of perivascular </a:t>
            </a:r>
            <a:r>
              <a:rPr lang="en-US" dirty="0" err="1" smtClean="0"/>
              <a:t>pseudorosettes</a:t>
            </a:r>
            <a:r>
              <a:rPr lang="en-US" dirty="0" smtClean="0"/>
              <a:t>, rows of </a:t>
            </a:r>
            <a:r>
              <a:rPr lang="en-US" dirty="0"/>
              <a:t>ciliated epithelial </a:t>
            </a:r>
            <a:r>
              <a:rPr lang="en-US" dirty="0" smtClean="0"/>
              <a:t>cells, and the positive GFAP and DOT-LIKE EMA staining</a:t>
            </a:r>
          </a:p>
          <a:p>
            <a:r>
              <a:rPr lang="en-US" dirty="0" smtClean="0"/>
              <a:t>Because this lesion has a low Ki67-proliferative index and no apparent mitotic figures or </a:t>
            </a:r>
            <a:r>
              <a:rPr lang="en-US" dirty="0" err="1" smtClean="0"/>
              <a:t>hypercellularity</a:t>
            </a:r>
            <a:r>
              <a:rPr lang="en-US" dirty="0" smtClean="0"/>
              <a:t>, it is UN-likely to be anaplastic (WHO grade III)</a:t>
            </a:r>
          </a:p>
          <a:p>
            <a:r>
              <a:rPr lang="en-US" dirty="0" smtClean="0"/>
              <a:t>In summary, this patient is diagnosed with ependymoma, WHO grade 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262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Discussion – Ependymoma Variants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Conventional ependymoma</a:t>
            </a:r>
          </a:p>
          <a:p>
            <a:r>
              <a:rPr lang="en-US" dirty="0" smtClean="0"/>
              <a:t>Cellular ependymoma – same as conventional, but predominantly arranged in sheets</a:t>
            </a:r>
          </a:p>
          <a:p>
            <a:r>
              <a:rPr lang="en-US" dirty="0" smtClean="0"/>
              <a:t>Papillary ependymoma – </a:t>
            </a:r>
            <a:r>
              <a:rPr lang="en-US" dirty="0" err="1" smtClean="0"/>
              <a:t>PseUdopapillae</a:t>
            </a:r>
            <a:r>
              <a:rPr lang="en-US" dirty="0" smtClean="0"/>
              <a:t>, but with </a:t>
            </a:r>
            <a:r>
              <a:rPr lang="en-US" dirty="0" err="1" smtClean="0"/>
              <a:t>gliovascular</a:t>
            </a:r>
            <a:r>
              <a:rPr lang="en-US" dirty="0" smtClean="0"/>
              <a:t> rather than </a:t>
            </a:r>
            <a:r>
              <a:rPr lang="en-US" dirty="0" err="1" smtClean="0"/>
              <a:t>fibrovascular</a:t>
            </a:r>
            <a:r>
              <a:rPr lang="en-US" dirty="0" smtClean="0"/>
              <a:t> core (like choroid plexus tumors)</a:t>
            </a:r>
          </a:p>
          <a:p>
            <a:r>
              <a:rPr lang="en-US" dirty="0" smtClean="0"/>
              <a:t>Clear cell ependymoma – Mimics oligodendroglioma due to prominent perinuclear halos, but are more sharply demarcated, and EPENDYMOMA lacks 1p19q deletion</a:t>
            </a:r>
          </a:p>
        </p:txBody>
      </p:sp>
    </p:spTree>
    <p:extLst>
      <p:ext uri="{BB962C8B-B14F-4D97-AF65-F5344CB8AC3E}">
        <p14:creationId xmlns:p14="http://schemas.microsoft.com/office/powerpoint/2010/main" val="3811778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Discussion – Variants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Tanycytic</a:t>
            </a:r>
            <a:r>
              <a:rPr lang="en-US" dirty="0"/>
              <a:t> ependymoma – Long thin processes similar to </a:t>
            </a:r>
            <a:r>
              <a:rPr lang="en-US" dirty="0" err="1"/>
              <a:t>pilocytic</a:t>
            </a:r>
            <a:r>
              <a:rPr lang="en-US" dirty="0"/>
              <a:t> astrocytoma or </a:t>
            </a:r>
            <a:r>
              <a:rPr lang="en-US" dirty="0" err="1"/>
              <a:t>schwannoma</a:t>
            </a:r>
            <a:r>
              <a:rPr lang="en-US" dirty="0"/>
              <a:t>, but with no EGB or Rosenthal fibers unlike a </a:t>
            </a:r>
            <a:r>
              <a:rPr lang="en-US" dirty="0" err="1" smtClean="0"/>
              <a:t>pilocytic</a:t>
            </a:r>
            <a:r>
              <a:rPr lang="en-US" dirty="0" smtClean="0"/>
              <a:t> </a:t>
            </a:r>
            <a:r>
              <a:rPr lang="en-US" dirty="0"/>
              <a:t>astrocytoma, and with strong GFAP staining unlike a </a:t>
            </a:r>
            <a:r>
              <a:rPr lang="en-US" dirty="0" err="1" smtClean="0"/>
              <a:t>schwannoma</a:t>
            </a:r>
            <a:endParaRPr lang="en-US" dirty="0" smtClean="0"/>
          </a:p>
          <a:p>
            <a:r>
              <a:rPr lang="en-US" dirty="0" err="1" smtClean="0"/>
              <a:t>Myxopapillary</a:t>
            </a:r>
            <a:r>
              <a:rPr lang="en-US" dirty="0" smtClean="0"/>
              <a:t> ependymoma – Prominent vascular hyalinization with perivascular </a:t>
            </a:r>
            <a:r>
              <a:rPr lang="en-US" dirty="0" err="1" smtClean="0"/>
              <a:t>mucoid</a:t>
            </a:r>
            <a:r>
              <a:rPr lang="en-US" dirty="0" smtClean="0"/>
              <a:t> degeneration</a:t>
            </a:r>
          </a:p>
          <a:p>
            <a:pPr lvl="1"/>
            <a:r>
              <a:rPr lang="en-US" dirty="0" smtClean="0"/>
              <a:t>Nearly always found WELL ENCAPSULATED in the spinal cord, with excellent prognosis (WHO grade I)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743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– 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Ependymoma accounts for 3-9% of all CNS tumors</a:t>
            </a:r>
          </a:p>
          <a:p>
            <a:r>
              <a:rPr lang="en-US" dirty="0" smtClean="0"/>
              <a:t>90% of tumors are in the brain, with a </a:t>
            </a:r>
            <a:r>
              <a:rPr lang="en-US" dirty="0" err="1" smtClean="0"/>
              <a:t>infratentorial</a:t>
            </a:r>
            <a:r>
              <a:rPr lang="en-US" dirty="0" smtClean="0"/>
              <a:t> location twice as likely as a </a:t>
            </a:r>
            <a:r>
              <a:rPr lang="en-US" dirty="0" err="1" smtClean="0"/>
              <a:t>supertentorial</a:t>
            </a:r>
            <a:r>
              <a:rPr lang="en-US" dirty="0" smtClean="0"/>
              <a:t> location</a:t>
            </a:r>
          </a:p>
          <a:p>
            <a:pPr lvl="1"/>
            <a:r>
              <a:rPr lang="en-US" dirty="0" err="1" smtClean="0"/>
              <a:t>Infratentorial</a:t>
            </a:r>
            <a:r>
              <a:rPr lang="en-US" dirty="0" smtClean="0"/>
              <a:t> lesions often fill the 4</a:t>
            </a:r>
            <a:r>
              <a:rPr lang="en-US" baseline="30000" dirty="0" smtClean="0"/>
              <a:t>th</a:t>
            </a:r>
            <a:r>
              <a:rPr lang="en-US" dirty="0" smtClean="0"/>
              <a:t> ventricle, with obstructive hydrocephalus a frequent complication</a:t>
            </a:r>
          </a:p>
          <a:p>
            <a:r>
              <a:rPr lang="en-US" dirty="0" smtClean="0"/>
              <a:t>10% present in the spinal cord, most often in adults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127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Radiological and Pathological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Present </a:t>
            </a:r>
            <a:r>
              <a:rPr lang="en-US" dirty="0" err="1" smtClean="0"/>
              <a:t>radiologically</a:t>
            </a:r>
            <a:r>
              <a:rPr lang="en-US" dirty="0" smtClean="0"/>
              <a:t> as an enhancing, solid, well-demarcated lesion</a:t>
            </a:r>
          </a:p>
          <a:p>
            <a:r>
              <a:rPr lang="en-US" dirty="0" smtClean="0"/>
              <a:t>Grossly usually well-circumscribed</a:t>
            </a:r>
          </a:p>
          <a:p>
            <a:pPr lvl="1"/>
            <a:r>
              <a:rPr lang="en-US" dirty="0" smtClean="0"/>
              <a:t>FREQUENTLY CURED BY GROSS TOTAL RESECTION</a:t>
            </a:r>
          </a:p>
          <a:p>
            <a:r>
              <a:rPr lang="en-US" dirty="0" smtClean="0"/>
              <a:t>Microscopically usually present with sharp demarcation from adjacent CNS parenchyma</a:t>
            </a:r>
          </a:p>
          <a:p>
            <a:pPr lvl="1"/>
            <a:r>
              <a:rPr lang="en-US" dirty="0" smtClean="0"/>
              <a:t>The most characteristic feature is perivascular </a:t>
            </a:r>
            <a:r>
              <a:rPr lang="en-US" dirty="0" err="1" smtClean="0"/>
              <a:t>pseudorosettes</a:t>
            </a:r>
            <a:r>
              <a:rPr lang="en-US" dirty="0" smtClean="0"/>
              <a:t>, which are nuclear free zones around central blood vessels (although </a:t>
            </a:r>
            <a:r>
              <a:rPr lang="en-US" dirty="0"/>
              <a:t>this feature can also be present in other CNS neoplasm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Usually arranged in sheets of astrocyte-like, ciliated </a:t>
            </a:r>
            <a:r>
              <a:rPr lang="en-US" dirty="0" err="1" smtClean="0"/>
              <a:t>epithelioid</a:t>
            </a:r>
            <a:r>
              <a:rPr lang="en-US" dirty="0" smtClean="0"/>
              <a:t>, and/or signet ring-shaped cells</a:t>
            </a:r>
          </a:p>
        </p:txBody>
      </p:sp>
    </p:spTree>
    <p:extLst>
      <p:ext uri="{BB962C8B-B14F-4D97-AF65-F5344CB8AC3E}">
        <p14:creationId xmlns:p14="http://schemas.microsoft.com/office/powerpoint/2010/main" val="967115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- Immunohistochemistry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GFAP – usually positive and highlights the tapering process in perivascular </a:t>
            </a:r>
            <a:r>
              <a:rPr lang="en-US" dirty="0" err="1" smtClean="0"/>
              <a:t>pseUdorosettes</a:t>
            </a:r>
            <a:endParaRPr lang="en-US" dirty="0" smtClean="0"/>
          </a:p>
          <a:p>
            <a:r>
              <a:rPr lang="en-US" dirty="0" smtClean="0"/>
              <a:t>S-100 – usually positive</a:t>
            </a:r>
          </a:p>
          <a:p>
            <a:r>
              <a:rPr lang="en-US" dirty="0" smtClean="0"/>
              <a:t>Cytokeratin – usually negative, but focal positivity in rare cases</a:t>
            </a:r>
          </a:p>
          <a:p>
            <a:r>
              <a:rPr lang="en-US" dirty="0" smtClean="0"/>
              <a:t>EMA – PERINUCELAR DOT- </a:t>
            </a:r>
            <a:r>
              <a:rPr lang="en-US" dirty="0" err="1" smtClean="0"/>
              <a:t>highlightING</a:t>
            </a:r>
            <a:r>
              <a:rPr lang="en-US" dirty="0" smtClean="0"/>
              <a:t> ULTRASTRUCTURAL </a:t>
            </a:r>
            <a:r>
              <a:rPr lang="en-US" dirty="0" err="1" smtClean="0"/>
              <a:t>intracytoplaSmic</a:t>
            </a:r>
            <a:r>
              <a:rPr lang="en-US" dirty="0" smtClean="0"/>
              <a:t> </a:t>
            </a:r>
            <a:r>
              <a:rPr lang="en-US" dirty="0" err="1" smtClean="0"/>
              <a:t>lumina</a:t>
            </a:r>
            <a:endParaRPr lang="en-US" dirty="0" smtClean="0"/>
          </a:p>
          <a:p>
            <a:r>
              <a:rPr lang="en-US" dirty="0" smtClean="0"/>
              <a:t>CD99 – highlights surface membranes</a:t>
            </a:r>
          </a:p>
          <a:p>
            <a:r>
              <a:rPr lang="en-US" dirty="0" smtClean="0"/>
              <a:t>Ki67 (MIB-1) – typically elevated in anaplastic 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779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Pages 497-503 from </a:t>
            </a:r>
            <a:r>
              <a:rPr lang="en-US" dirty="0" err="1" smtClean="0"/>
              <a:t>Prayson</a:t>
            </a:r>
            <a:r>
              <a:rPr lang="en-US" dirty="0" smtClean="0"/>
              <a:t>, Neuropathology 2</a:t>
            </a:r>
            <a:r>
              <a:rPr lang="en-US" baseline="30000" dirty="0" smtClean="0"/>
              <a:t>nd</a:t>
            </a:r>
            <a:r>
              <a:rPr lang="en-US" dirty="0" smtClean="0"/>
              <a:t> Edition. Elsevier Saunders, Philadelphia, PA 2012</a:t>
            </a:r>
          </a:p>
          <a:p>
            <a:r>
              <a:rPr lang="en-US" dirty="0" smtClean="0"/>
              <a:t>Pages 194-195 from Burger, </a:t>
            </a:r>
            <a:r>
              <a:rPr lang="en-US" dirty="0" err="1" smtClean="0"/>
              <a:t>Scheithaur</a:t>
            </a:r>
            <a:r>
              <a:rPr lang="en-US" dirty="0" smtClean="0"/>
              <a:t>, and </a:t>
            </a:r>
            <a:r>
              <a:rPr lang="en-US" dirty="0" err="1" smtClean="0"/>
              <a:t>Vogal</a:t>
            </a:r>
            <a:r>
              <a:rPr lang="en-US" dirty="0" smtClean="0"/>
              <a:t>, Surgical Pathology of the Nervous System and its Coverings 3</a:t>
            </a:r>
            <a:r>
              <a:rPr lang="en-US" baseline="30000" dirty="0" smtClean="0"/>
              <a:t>rd</a:t>
            </a:r>
            <a:r>
              <a:rPr lang="en-US" dirty="0" smtClean="0"/>
              <a:t> Edition. Churchill Livingstone, New York, NY 1991</a:t>
            </a:r>
          </a:p>
          <a:p>
            <a:r>
              <a:rPr lang="en-US" dirty="0" smtClean="0"/>
              <a:t>Pages 268-285 from Burger, Smears and Frozen Sections in Surgical Neuropathology. PB Medical Publishing, Baltimore, MD 2009</a:t>
            </a:r>
          </a:p>
        </p:txBody>
      </p:sp>
    </p:spTree>
    <p:extLst>
      <p:ext uri="{BB962C8B-B14F-4D97-AF65-F5344CB8AC3E}">
        <p14:creationId xmlns:p14="http://schemas.microsoft.com/office/powerpoint/2010/main" val="2123984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3171825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2400"/>
            <a:ext cx="3171825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05200"/>
            <a:ext cx="3171825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05200"/>
            <a:ext cx="3171825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3352800" y="2698488"/>
            <a:ext cx="13253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Sagittal T1 </a:t>
            </a:r>
            <a:endParaRPr lang="en-US" dirty="0" smtClean="0"/>
          </a:p>
          <a:p>
            <a:r>
              <a:rPr lang="en-US" dirty="0" smtClean="0"/>
              <a:t>with </a:t>
            </a:r>
            <a:r>
              <a:rPr lang="en-US" dirty="0"/>
              <a:t>contrast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7848600" y="2679953"/>
            <a:ext cx="13253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Coronal T1 </a:t>
            </a:r>
            <a:endParaRPr lang="en-US" dirty="0" smtClean="0"/>
          </a:p>
          <a:p>
            <a:r>
              <a:rPr lang="en-US" dirty="0" smtClean="0"/>
              <a:t>with </a:t>
            </a:r>
            <a:r>
              <a:rPr lang="en-US" dirty="0"/>
              <a:t>contrast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3352800" y="6059269"/>
            <a:ext cx="97174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Axial </a:t>
            </a:r>
            <a:endParaRPr lang="en-US" dirty="0" smtClean="0"/>
          </a:p>
          <a:p>
            <a:r>
              <a:rPr lang="en-US" dirty="0" smtClean="0"/>
              <a:t>T2 </a:t>
            </a:r>
            <a:r>
              <a:rPr lang="en-US" dirty="0"/>
              <a:t>FLAIR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7881923" y="6030694"/>
            <a:ext cx="126207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Coronal T2 </a:t>
            </a:r>
            <a:endParaRPr lang="en-US" dirty="0" smtClean="0"/>
          </a:p>
          <a:p>
            <a:r>
              <a:rPr lang="en-US" dirty="0" smtClean="0"/>
              <a:t>FLAIR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707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axial </a:t>
            </a:r>
            <a:r>
              <a:rPr lang="en-US" dirty="0"/>
              <a:t>and coronal T1 with contrast </a:t>
            </a:r>
            <a:r>
              <a:rPr lang="en-US" dirty="0" smtClean="0"/>
              <a:t>series show </a:t>
            </a:r>
            <a:r>
              <a:rPr lang="en-US" dirty="0"/>
              <a:t>a well-demarcated enhancing </a:t>
            </a:r>
            <a:r>
              <a:rPr lang="en-US" dirty="0" smtClean="0"/>
              <a:t>mass </a:t>
            </a:r>
            <a:r>
              <a:rPr lang="en-US" dirty="0"/>
              <a:t>in the outlet of the 4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smtClean="0"/>
              <a:t>ventricle</a:t>
            </a:r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axial and coronal T2 FLAIR </a:t>
            </a:r>
            <a:r>
              <a:rPr lang="en-US" dirty="0" smtClean="0"/>
              <a:t>series show </a:t>
            </a:r>
            <a:r>
              <a:rPr lang="en-US" dirty="0"/>
              <a:t>dilated lateral </a:t>
            </a:r>
            <a:r>
              <a:rPr lang="en-US" dirty="0" smtClean="0"/>
              <a:t>ventricles, </a:t>
            </a:r>
            <a:r>
              <a:rPr lang="en-US" dirty="0"/>
              <a:t>as well as </a:t>
            </a:r>
            <a:r>
              <a:rPr lang="en-US" dirty="0" smtClean="0"/>
              <a:t>SUBEPENDYMAL TRANSUDATION AND a </a:t>
            </a:r>
            <a:r>
              <a:rPr lang="en-US" dirty="0" err="1"/>
              <a:t>hyperintense</a:t>
            </a:r>
            <a:r>
              <a:rPr lang="en-US" dirty="0"/>
              <a:t> lesion </a:t>
            </a:r>
            <a:r>
              <a:rPr lang="en-US" dirty="0" smtClean="0"/>
              <a:t>ADJACENT TO The RIGHT LATERAL VENTRICLE, POSSIBLY CONSISTENT WITH VASOGENIC EDEMA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507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2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What are the differential diagnosis of a tumor in the 4</a:t>
            </a:r>
            <a:r>
              <a:rPr lang="en-US" baseline="30000" dirty="0" smtClean="0"/>
              <a:t>th</a:t>
            </a:r>
            <a:r>
              <a:rPr lang="en-US" dirty="0" smtClean="0"/>
              <a:t> ventricle for this patient’s age group (adult)?</a:t>
            </a:r>
          </a:p>
          <a:p>
            <a:r>
              <a:rPr lang="en-US" dirty="0" smtClean="0"/>
              <a:t>What additional tumors SHOULD YOU consider for a lesion at this location if this is a younger/pediatric patient?</a:t>
            </a:r>
            <a:endParaRPr lang="en-US" dirty="0"/>
          </a:p>
        </p:txBody>
      </p:sp>
      <p:pic>
        <p:nvPicPr>
          <p:cNvPr id="1026" name="Picture 2" descr="File:Gray76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828799"/>
            <a:ext cx="3735294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83658" y="4991956"/>
            <a:ext cx="2780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(1911) 20th</a:t>
            </a:r>
            <a:r>
              <a:rPr lang="en-US" sz="1000" i="1" dirty="0" smtClean="0"/>
              <a:t> </a:t>
            </a:r>
            <a:r>
              <a:rPr lang="en-US" sz="1000" dirty="0"/>
              <a:t>U.S. edition of</a:t>
            </a:r>
            <a:r>
              <a:rPr lang="en-US" sz="1000" u="sng" dirty="0"/>
              <a:t> Gray's Anatomy of the Human </a:t>
            </a:r>
            <a:r>
              <a:rPr lang="en-US" sz="1000" u="sng" dirty="0" smtClean="0"/>
              <a:t>Body.</a:t>
            </a:r>
            <a:endParaRPr lang="en-US" sz="1000" u="sng" dirty="0"/>
          </a:p>
        </p:txBody>
      </p:sp>
      <p:sp>
        <p:nvSpPr>
          <p:cNvPr id="3" name="Rectangle 2"/>
          <p:cNvSpPr/>
          <p:nvPr/>
        </p:nvSpPr>
        <p:spPr>
          <a:xfrm>
            <a:off x="5715000" y="3657600"/>
            <a:ext cx="8382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546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Ependymoma</a:t>
            </a:r>
          </a:p>
          <a:p>
            <a:r>
              <a:rPr lang="en-US" dirty="0" err="1" smtClean="0"/>
              <a:t>Subependymoma</a:t>
            </a:r>
            <a:endParaRPr lang="en-US" dirty="0" smtClean="0"/>
          </a:p>
          <a:p>
            <a:r>
              <a:rPr lang="en-US" dirty="0" smtClean="0"/>
              <a:t>Choroid plexus papilloma</a:t>
            </a:r>
          </a:p>
          <a:p>
            <a:r>
              <a:rPr lang="en-US" dirty="0" smtClean="0"/>
              <a:t>Meningioma</a:t>
            </a:r>
          </a:p>
          <a:p>
            <a:endParaRPr lang="en-US" dirty="0"/>
          </a:p>
          <a:p>
            <a:r>
              <a:rPr lang="en-US" dirty="0" smtClean="0"/>
              <a:t>Also consider for younger/</a:t>
            </a:r>
            <a:r>
              <a:rPr lang="en-US" dirty="0" err="1" smtClean="0"/>
              <a:t>pediatRic</a:t>
            </a:r>
            <a:r>
              <a:rPr lang="en-US" dirty="0" smtClean="0"/>
              <a:t> patients:</a:t>
            </a:r>
          </a:p>
          <a:p>
            <a:pPr lvl="1"/>
            <a:r>
              <a:rPr lang="en-US" dirty="0" err="1" smtClean="0"/>
              <a:t>Medulloblastoma</a:t>
            </a:r>
            <a:endParaRPr lang="en-US" dirty="0" smtClean="0"/>
          </a:p>
          <a:p>
            <a:pPr lvl="1"/>
            <a:r>
              <a:rPr lang="en-US" dirty="0" err="1" smtClean="0"/>
              <a:t>Pilocytic</a:t>
            </a:r>
            <a:r>
              <a:rPr lang="en-US" dirty="0" smtClean="0"/>
              <a:t> Astrocytoma</a:t>
            </a:r>
          </a:p>
          <a:p>
            <a:endParaRPr lang="en-US" dirty="0"/>
          </a:p>
          <a:p>
            <a:r>
              <a:rPr lang="en-US" dirty="0" smtClean="0"/>
              <a:t>The radiology diagnosis of this tumor is </a:t>
            </a:r>
            <a:r>
              <a:rPr lang="en-US" dirty="0" err="1" smtClean="0"/>
              <a:t>subependymoma</a:t>
            </a:r>
            <a:r>
              <a:rPr lang="en-US" dirty="0" smtClean="0"/>
              <a:t>. Which MRI feature shown in slide 3 may be inconsistent with this diagnosis?</a:t>
            </a:r>
          </a:p>
        </p:txBody>
      </p:sp>
    </p:spTree>
    <p:extLst>
      <p:ext uri="{BB962C8B-B14F-4D97-AF65-F5344CB8AC3E}">
        <p14:creationId xmlns:p14="http://schemas.microsoft.com/office/powerpoint/2010/main" val="3131075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and Question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Subependymoma</a:t>
            </a:r>
            <a:r>
              <a:rPr lang="en-US" dirty="0" smtClean="0"/>
              <a:t> usually are non-enhancing post-contrast, while the tumor of this patient shows enhancement</a:t>
            </a:r>
          </a:p>
          <a:p>
            <a:endParaRPr lang="en-US" dirty="0"/>
          </a:p>
          <a:p>
            <a:r>
              <a:rPr lang="en-US" dirty="0" smtClean="0"/>
              <a:t>An intraoperative neuropath consult is requested, and both a </a:t>
            </a:r>
            <a:r>
              <a:rPr lang="en-US" dirty="0" smtClean="0">
                <a:hlinkClick r:id="rId3"/>
              </a:rPr>
              <a:t>smear</a:t>
            </a:r>
            <a:r>
              <a:rPr lang="en-US" dirty="0" smtClean="0"/>
              <a:t> and </a:t>
            </a:r>
            <a:r>
              <a:rPr lang="en-US" dirty="0" smtClean="0">
                <a:hlinkClick r:id="rId4"/>
              </a:rPr>
              <a:t>frozen</a:t>
            </a:r>
            <a:r>
              <a:rPr lang="en-US" dirty="0" smtClean="0"/>
              <a:t> section of the resected tissue are processed, please describe the pertinent histologic features of the </a:t>
            </a:r>
            <a:r>
              <a:rPr lang="en-US" dirty="0" smtClean="0"/>
              <a:t>2 slides.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463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and Question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</a:t>
            </a:r>
            <a:r>
              <a:rPr lang="en-US" dirty="0" smtClean="0"/>
              <a:t>mear shows increased cellularity, and cells </a:t>
            </a:r>
            <a:r>
              <a:rPr lang="en-US" dirty="0"/>
              <a:t>with moderately dense nuclei and </a:t>
            </a:r>
            <a:r>
              <a:rPr lang="en-US" dirty="0">
                <a:hlinkClick r:id="rId3"/>
              </a:rPr>
              <a:t>fine cytoplasmic </a:t>
            </a:r>
            <a:r>
              <a:rPr lang="en-US" dirty="0" smtClean="0">
                <a:hlinkClick r:id="rId3"/>
              </a:rPr>
              <a:t>processes</a:t>
            </a:r>
            <a:endParaRPr lang="en-US" dirty="0" smtClean="0"/>
          </a:p>
          <a:p>
            <a:r>
              <a:rPr lang="en-US" dirty="0" smtClean="0"/>
              <a:t>Frozen </a:t>
            </a:r>
            <a:r>
              <a:rPr lang="en-US" dirty="0"/>
              <a:t>sections </a:t>
            </a:r>
            <a:r>
              <a:rPr lang="en-US" dirty="0" smtClean="0"/>
              <a:t>shows </a:t>
            </a:r>
            <a:r>
              <a:rPr lang="en-US" dirty="0">
                <a:hlinkClick r:id="rId4"/>
              </a:rPr>
              <a:t>ciliated epithelium cells</a:t>
            </a:r>
            <a:r>
              <a:rPr lang="en-US" dirty="0"/>
              <a:t>, as well as features suggestive of </a:t>
            </a:r>
            <a:r>
              <a:rPr lang="en-US" dirty="0">
                <a:hlinkClick r:id="rId4"/>
              </a:rPr>
              <a:t>perivascular </a:t>
            </a:r>
            <a:r>
              <a:rPr lang="en-US" dirty="0" err="1" smtClean="0">
                <a:hlinkClick r:id="rId4"/>
              </a:rPr>
              <a:t>pseudorosettes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839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Smear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701084"/>
            <a:ext cx="5105400" cy="493787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95600" y="6096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High cellularity with perivascular orientation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941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431</TotalTime>
  <Words>1128</Words>
  <Application>Microsoft Macintosh PowerPoint</Application>
  <PresentationFormat>On-screen Show (4:3)</PresentationFormat>
  <Paragraphs>119</Paragraphs>
  <Slides>28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Median</vt:lpstr>
      <vt:lpstr>Case Study 67</vt:lpstr>
      <vt:lpstr>Question1</vt:lpstr>
      <vt:lpstr>PowerPoint Presentation</vt:lpstr>
      <vt:lpstr>Answer</vt:lpstr>
      <vt:lpstr>Question 2</vt:lpstr>
      <vt:lpstr>Answer</vt:lpstr>
      <vt:lpstr>Answer and Question 3</vt:lpstr>
      <vt:lpstr>Answer and Question 4</vt:lpstr>
      <vt:lpstr>Smear</vt:lpstr>
      <vt:lpstr>Frozen Sections</vt:lpstr>
      <vt:lpstr>Answer and Question 4</vt:lpstr>
      <vt:lpstr>Answer and Question 5</vt:lpstr>
      <vt:lpstr>Permanent slides – H&amp;E</vt:lpstr>
      <vt:lpstr>Answer</vt:lpstr>
      <vt:lpstr>Question 6</vt:lpstr>
      <vt:lpstr>Ki67</vt:lpstr>
      <vt:lpstr>GFAP</vt:lpstr>
      <vt:lpstr>EMA</vt:lpstr>
      <vt:lpstr>p53</vt:lpstr>
      <vt:lpstr>Answer</vt:lpstr>
      <vt:lpstr>Question 7</vt:lpstr>
      <vt:lpstr>Answer</vt:lpstr>
      <vt:lpstr>Discussion – Ependymoma Variants</vt:lpstr>
      <vt:lpstr>Discussion – Variants continued</vt:lpstr>
      <vt:lpstr>Discussion – Clinical Features</vt:lpstr>
      <vt:lpstr>Radiological and Pathological Features</vt:lpstr>
      <vt:lpstr>Discussion - Immunohistochemistry</vt:lpstr>
      <vt:lpstr>Reference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Study 67</dc:title>
  <dc:creator>Chih King</dc:creator>
  <cp:lastModifiedBy>Clayton Wiley</cp:lastModifiedBy>
  <cp:revision>50</cp:revision>
  <dcterms:created xsi:type="dcterms:W3CDTF">2012-07-27T11:20:36Z</dcterms:created>
  <dcterms:modified xsi:type="dcterms:W3CDTF">2012-08-24T18:05:20Z</dcterms:modified>
</cp:coreProperties>
</file>