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  <p:sldMasterId id="2147483665" r:id="rId2"/>
  </p:sldMasterIdLst>
  <p:notesMasterIdLst>
    <p:notesMasterId r:id="rId17"/>
  </p:notesMasterIdLst>
  <p:sldIdLst>
    <p:sldId id="262" r:id="rId3"/>
    <p:sldId id="272" r:id="rId4"/>
    <p:sldId id="274" r:id="rId5"/>
    <p:sldId id="264" r:id="rId6"/>
    <p:sldId id="263" r:id="rId7"/>
    <p:sldId id="257" r:id="rId8"/>
    <p:sldId id="258" r:id="rId9"/>
    <p:sldId id="269" r:id="rId10"/>
    <p:sldId id="259" r:id="rId11"/>
    <p:sldId id="273" r:id="rId12"/>
    <p:sldId id="260" r:id="rId13"/>
    <p:sldId id="265" r:id="rId14"/>
    <p:sldId id="268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89499" autoAdjust="0"/>
  </p:normalViewPr>
  <p:slideViewPr>
    <p:cSldViewPr>
      <p:cViewPr varScale="1">
        <p:scale>
          <a:sx n="137" d="100"/>
          <a:sy n="137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D2EF1-C988-4929-832C-280AAEA99902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D6E67-E887-4548-8FBA-761C3C77E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99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0"/>
            <a:ext cx="9144000" cy="1219200"/>
          </a:xfrm>
          <a:custGeom>
            <a:avLst/>
            <a:gdLst>
              <a:gd name="T0" fmla="*/ 11520 w 11520"/>
              <a:gd name="T1" fmla="*/ 0 h 1536"/>
              <a:gd name="T2" fmla="*/ 11520 w 11520"/>
              <a:gd name="T3" fmla="*/ 1536 h 1536"/>
              <a:gd name="T4" fmla="*/ 11396 w 11520"/>
              <a:gd name="T5" fmla="*/ 1478 h 1536"/>
              <a:gd name="T6" fmla="*/ 11240 w 11520"/>
              <a:gd name="T7" fmla="*/ 1410 h 1536"/>
              <a:gd name="T8" fmla="*/ 11022 w 11520"/>
              <a:gd name="T9" fmla="*/ 1323 h 1536"/>
              <a:gd name="T10" fmla="*/ 10743 w 11520"/>
              <a:gd name="T11" fmla="*/ 1220 h 1536"/>
              <a:gd name="T12" fmla="*/ 10403 w 11520"/>
              <a:gd name="T13" fmla="*/ 1104 h 1536"/>
              <a:gd name="T14" fmla="*/ 10002 w 11520"/>
              <a:gd name="T15" fmla="*/ 980 h 1536"/>
              <a:gd name="T16" fmla="*/ 9662 w 11520"/>
              <a:gd name="T17" fmla="*/ 886 h 1536"/>
              <a:gd name="T18" fmla="*/ 9416 w 11520"/>
              <a:gd name="T19" fmla="*/ 821 h 1536"/>
              <a:gd name="T20" fmla="*/ 9155 w 11520"/>
              <a:gd name="T21" fmla="*/ 758 h 1536"/>
              <a:gd name="T22" fmla="*/ 8879 w 11520"/>
              <a:gd name="T23" fmla="*/ 695 h 1536"/>
              <a:gd name="T24" fmla="*/ 8586 w 11520"/>
              <a:gd name="T25" fmla="*/ 632 h 1536"/>
              <a:gd name="T26" fmla="*/ 8280 w 11520"/>
              <a:gd name="T27" fmla="*/ 572 h 1536"/>
              <a:gd name="T28" fmla="*/ 7959 w 11520"/>
              <a:gd name="T29" fmla="*/ 515 h 1536"/>
              <a:gd name="T30" fmla="*/ 7623 w 11520"/>
              <a:gd name="T31" fmla="*/ 460 h 1536"/>
              <a:gd name="T32" fmla="*/ 7274 w 11520"/>
              <a:gd name="T33" fmla="*/ 409 h 1536"/>
              <a:gd name="T34" fmla="*/ 6908 w 11520"/>
              <a:gd name="T35" fmla="*/ 361 h 1536"/>
              <a:gd name="T36" fmla="*/ 6527 w 11520"/>
              <a:gd name="T37" fmla="*/ 318 h 1536"/>
              <a:gd name="T38" fmla="*/ 6132 w 11520"/>
              <a:gd name="T39" fmla="*/ 279 h 1536"/>
              <a:gd name="T40" fmla="*/ 5723 w 11520"/>
              <a:gd name="T41" fmla="*/ 244 h 1536"/>
              <a:gd name="T42" fmla="*/ 5298 w 11520"/>
              <a:gd name="T43" fmla="*/ 216 h 1536"/>
              <a:gd name="T44" fmla="*/ 4859 w 11520"/>
              <a:gd name="T45" fmla="*/ 195 h 1536"/>
              <a:gd name="T46" fmla="*/ 4406 w 11520"/>
              <a:gd name="T47" fmla="*/ 180 h 1536"/>
              <a:gd name="T48" fmla="*/ 3938 w 11520"/>
              <a:gd name="T49" fmla="*/ 172 h 1536"/>
              <a:gd name="T50" fmla="*/ 3698 w 11520"/>
              <a:gd name="T51" fmla="*/ 171 h 1536"/>
              <a:gd name="T52" fmla="*/ 3252 w 11520"/>
              <a:gd name="T53" fmla="*/ 174 h 1536"/>
              <a:gd name="T54" fmla="*/ 2835 w 11520"/>
              <a:gd name="T55" fmla="*/ 183 h 1536"/>
              <a:gd name="T56" fmla="*/ 2447 w 11520"/>
              <a:gd name="T57" fmla="*/ 196 h 1536"/>
              <a:gd name="T58" fmla="*/ 2087 w 11520"/>
              <a:gd name="T59" fmla="*/ 214 h 1536"/>
              <a:gd name="T60" fmla="*/ 1755 w 11520"/>
              <a:gd name="T61" fmla="*/ 234 h 1536"/>
              <a:gd name="T62" fmla="*/ 1452 w 11520"/>
              <a:gd name="T63" fmla="*/ 258 h 1536"/>
              <a:gd name="T64" fmla="*/ 1176 w 11520"/>
              <a:gd name="T65" fmla="*/ 282 h 1536"/>
              <a:gd name="T66" fmla="*/ 713 w 11520"/>
              <a:gd name="T67" fmla="*/ 333 h 1536"/>
              <a:gd name="T68" fmla="*/ 365 w 11520"/>
              <a:gd name="T69" fmla="*/ 381 h 1536"/>
              <a:gd name="T70" fmla="*/ 132 w 11520"/>
              <a:gd name="T71" fmla="*/ 418 h 1536"/>
              <a:gd name="T72" fmla="*/ 0 w 11520"/>
              <a:gd name="T73" fmla="*/ 444 h 1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015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34" charset="0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6" name="Picture 6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138" y="2068513"/>
            <a:ext cx="450691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824" y="4472904"/>
            <a:ext cx="7311227" cy="1021895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cap="none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4824" y="3758753"/>
            <a:ext cx="73112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defRPr sz="2800" b="1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5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EE399F-AAAD-4379-8D6E-334DA5EA12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6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154" y="1144634"/>
            <a:ext cx="4269646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44634"/>
            <a:ext cx="4267473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4B4887-6CC6-497E-9EDC-00BCBB55A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4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B5FF3E-01BC-4765-AE69-9C5AB9D8F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0"/>
            <a:ext cx="9144000" cy="1219200"/>
          </a:xfrm>
          <a:custGeom>
            <a:avLst/>
            <a:gdLst>
              <a:gd name="T0" fmla="*/ 11520 w 11520"/>
              <a:gd name="T1" fmla="*/ 0 h 1536"/>
              <a:gd name="T2" fmla="*/ 11520 w 11520"/>
              <a:gd name="T3" fmla="*/ 1536 h 1536"/>
              <a:gd name="T4" fmla="*/ 11396 w 11520"/>
              <a:gd name="T5" fmla="*/ 1478 h 1536"/>
              <a:gd name="T6" fmla="*/ 11240 w 11520"/>
              <a:gd name="T7" fmla="*/ 1410 h 1536"/>
              <a:gd name="T8" fmla="*/ 11022 w 11520"/>
              <a:gd name="T9" fmla="*/ 1323 h 1536"/>
              <a:gd name="T10" fmla="*/ 10743 w 11520"/>
              <a:gd name="T11" fmla="*/ 1220 h 1536"/>
              <a:gd name="T12" fmla="*/ 10403 w 11520"/>
              <a:gd name="T13" fmla="*/ 1104 h 1536"/>
              <a:gd name="T14" fmla="*/ 10002 w 11520"/>
              <a:gd name="T15" fmla="*/ 980 h 1536"/>
              <a:gd name="T16" fmla="*/ 9662 w 11520"/>
              <a:gd name="T17" fmla="*/ 886 h 1536"/>
              <a:gd name="T18" fmla="*/ 9416 w 11520"/>
              <a:gd name="T19" fmla="*/ 821 h 1536"/>
              <a:gd name="T20" fmla="*/ 9155 w 11520"/>
              <a:gd name="T21" fmla="*/ 758 h 1536"/>
              <a:gd name="T22" fmla="*/ 8879 w 11520"/>
              <a:gd name="T23" fmla="*/ 695 h 1536"/>
              <a:gd name="T24" fmla="*/ 8586 w 11520"/>
              <a:gd name="T25" fmla="*/ 632 h 1536"/>
              <a:gd name="T26" fmla="*/ 8280 w 11520"/>
              <a:gd name="T27" fmla="*/ 572 h 1536"/>
              <a:gd name="T28" fmla="*/ 7959 w 11520"/>
              <a:gd name="T29" fmla="*/ 515 h 1536"/>
              <a:gd name="T30" fmla="*/ 7623 w 11520"/>
              <a:gd name="T31" fmla="*/ 460 h 1536"/>
              <a:gd name="T32" fmla="*/ 7274 w 11520"/>
              <a:gd name="T33" fmla="*/ 409 h 1536"/>
              <a:gd name="T34" fmla="*/ 6908 w 11520"/>
              <a:gd name="T35" fmla="*/ 361 h 1536"/>
              <a:gd name="T36" fmla="*/ 6527 w 11520"/>
              <a:gd name="T37" fmla="*/ 318 h 1536"/>
              <a:gd name="T38" fmla="*/ 6132 w 11520"/>
              <a:gd name="T39" fmla="*/ 279 h 1536"/>
              <a:gd name="T40" fmla="*/ 5723 w 11520"/>
              <a:gd name="T41" fmla="*/ 244 h 1536"/>
              <a:gd name="T42" fmla="*/ 5298 w 11520"/>
              <a:gd name="T43" fmla="*/ 216 h 1536"/>
              <a:gd name="T44" fmla="*/ 4859 w 11520"/>
              <a:gd name="T45" fmla="*/ 195 h 1536"/>
              <a:gd name="T46" fmla="*/ 4406 w 11520"/>
              <a:gd name="T47" fmla="*/ 180 h 1536"/>
              <a:gd name="T48" fmla="*/ 3938 w 11520"/>
              <a:gd name="T49" fmla="*/ 172 h 1536"/>
              <a:gd name="T50" fmla="*/ 3698 w 11520"/>
              <a:gd name="T51" fmla="*/ 171 h 1536"/>
              <a:gd name="T52" fmla="*/ 3252 w 11520"/>
              <a:gd name="T53" fmla="*/ 174 h 1536"/>
              <a:gd name="T54" fmla="*/ 2835 w 11520"/>
              <a:gd name="T55" fmla="*/ 183 h 1536"/>
              <a:gd name="T56" fmla="*/ 2447 w 11520"/>
              <a:gd name="T57" fmla="*/ 196 h 1536"/>
              <a:gd name="T58" fmla="*/ 2087 w 11520"/>
              <a:gd name="T59" fmla="*/ 214 h 1536"/>
              <a:gd name="T60" fmla="*/ 1755 w 11520"/>
              <a:gd name="T61" fmla="*/ 234 h 1536"/>
              <a:gd name="T62" fmla="*/ 1452 w 11520"/>
              <a:gd name="T63" fmla="*/ 258 h 1536"/>
              <a:gd name="T64" fmla="*/ 1176 w 11520"/>
              <a:gd name="T65" fmla="*/ 282 h 1536"/>
              <a:gd name="T66" fmla="*/ 713 w 11520"/>
              <a:gd name="T67" fmla="*/ 333 h 1536"/>
              <a:gd name="T68" fmla="*/ 365 w 11520"/>
              <a:gd name="T69" fmla="*/ 381 h 1536"/>
              <a:gd name="T70" fmla="*/ 132 w 11520"/>
              <a:gd name="T71" fmla="*/ 418 h 1536"/>
              <a:gd name="T72" fmla="*/ 0 w 11520"/>
              <a:gd name="T73" fmla="*/ 444 h 1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015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34" charset="0"/>
            </a:endParaRP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6" name="Picture 6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138" y="2068513"/>
            <a:ext cx="450691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824" y="4472904"/>
            <a:ext cx="7311227" cy="1021895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cap="none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4824" y="3758753"/>
            <a:ext cx="73112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defRPr sz="2800" b="1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5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EE399F-AAAD-4379-8D6E-334DA5EA12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6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154" y="1144634"/>
            <a:ext cx="4269646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44634"/>
            <a:ext cx="4267473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4B4887-6CC6-497E-9EDC-00BCBB55A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4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B5FF3E-01BC-4765-AE69-9C5AB9D8F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244475" y="6208713"/>
            <a:ext cx="4270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defRPr sz="1200" b="0" smtClean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1EC89-DFD8-4782-954D-692EA3770860}" type="slidenum">
              <a:rPr lang="en-US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2pPr>
      <a:lvl3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3pPr>
      <a:lvl4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4pPr>
      <a:lvl5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72A5E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72A5E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72A5E"/>
          </a:solidFill>
          <a:latin typeface="+mn-lt"/>
          <a:ea typeface="ＭＳ Ｐゴシック" pitchFamily="-109" charset="-128"/>
          <a:cs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72A5E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72A5E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244475" y="6208713"/>
            <a:ext cx="4270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defRPr sz="1200" b="0" smtClean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1EC89-DFD8-4782-954D-692EA3770860}" type="slidenum">
              <a:rPr lang="en-US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2pPr>
      <a:lvl3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3pPr>
      <a:lvl4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4pPr>
      <a:lvl5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72A5E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72A5E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72A5E"/>
          </a:solidFill>
          <a:latin typeface="+mn-lt"/>
          <a:ea typeface="ＭＳ Ｐゴシック" pitchFamily="-109" charset="-128"/>
          <a:cs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72A5E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72A5E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tif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idx="1"/>
          </p:nvPr>
        </p:nvSpPr>
        <p:spPr bwMode="auto">
          <a:xfrm>
            <a:off x="1371600" y="2695575"/>
            <a:ext cx="7312025" cy="10207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Jason Chiang, MD, PhD &amp; Clayton Wiley, MD, PhD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University of Pittsburgh Medical Center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Department of Pathology Division of Neuropathology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3476625" cy="1314450"/>
          </a:xfrm>
          <a:prstGeom prst="rect">
            <a:avLst/>
          </a:prstGeom>
        </p:spPr>
      </p:pic>
      <p:pic>
        <p:nvPicPr>
          <p:cNvPr id="5" name="Picture 4" descr="pathology-logo-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4876800"/>
            <a:ext cx="1666875" cy="166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Neurofilament stain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5FF3E-01BC-4765-AE69-9C5AB9D8F3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1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Peri-ventricular Area</a:t>
            </a:r>
            <a:endParaRPr lang="en-US" b="1" dirty="0"/>
          </a:p>
        </p:txBody>
      </p:sp>
      <p:sp>
        <p:nvSpPr>
          <p:cNvPr id="5" name="TextBox 6"/>
          <p:cNvSpPr txBox="1"/>
          <p:nvPr/>
        </p:nvSpPr>
        <p:spPr>
          <a:xfrm>
            <a:off x="4648200" y="1371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Cerebellum</a:t>
            </a:r>
            <a:endParaRPr lang="en-US" b="1" dirty="0"/>
          </a:p>
        </p:txBody>
      </p:sp>
      <p:pic>
        <p:nvPicPr>
          <p:cNvPr id="1026" name="Picture 2" descr="C:\Documents and Settings\chiangc\Desktop\Dropbox\Dr. Wiely\Dr. Wiley_MS_Tysabri_PML\LFB, Immuno and ISH\L. Periventricular white matter, left\NF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1905000"/>
            <a:ext cx="4498848" cy="3374136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0" y="48768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20x</a:t>
            </a:r>
            <a:endParaRPr lang="en-US" b="1" dirty="0"/>
          </a:p>
        </p:txBody>
      </p:sp>
      <p:pic>
        <p:nvPicPr>
          <p:cNvPr id="1027" name="Picture 3" descr="C:\Documents and Settings\chiangc\Desktop\Dropbox\Dr. Wiely\Dr. Wiley_MS_Tysabri_PML\LFB, Immuno and ISH\O. Cerebellum, right\NF.JPG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645152" y="1905000"/>
            <a:ext cx="4498848" cy="337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My Dropbox\Dr. Wiely\Dr. Wiley_MS_Tysabri_PML\LFB, Immuno and ISH\O. Cerebellum, right\CD3.JPG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3124200" y="3581400"/>
            <a:ext cx="3000000" cy="2250000"/>
          </a:xfrm>
          <a:prstGeom prst="rect">
            <a:avLst/>
          </a:prstGeom>
          <a:noFill/>
        </p:spPr>
      </p:pic>
      <p:pic>
        <p:nvPicPr>
          <p:cNvPr id="1028" name="Picture 4" descr="D:\My Dropbox\Dr. Wiely\Dr. Wiley_MS_Tysabri_PML\LFB, Immuno and ISH\O. Cerebellum, right\CD68.JPG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3124200" y="1295400"/>
            <a:ext cx="3000000" cy="225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Further Studies</a:t>
            </a:r>
            <a:endParaRPr lang="en-US" sz="3200" dirty="0"/>
          </a:p>
        </p:txBody>
      </p:sp>
      <p:pic>
        <p:nvPicPr>
          <p:cNvPr id="1026" name="Picture 2" descr="D:\My Dropbox\Dr. Wiely\Dr. Wiley_MS_Tysabri_PML\LFB, Immuno and ISH\L. Periventricular white matter, left\CD68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1295400"/>
            <a:ext cx="3000000" cy="2250000"/>
          </a:xfrm>
          <a:prstGeom prst="rect">
            <a:avLst/>
          </a:prstGeom>
          <a:noFill/>
        </p:spPr>
      </p:pic>
      <p:sp>
        <p:nvSpPr>
          <p:cNvPr id="4" name="TextBox 6"/>
          <p:cNvSpPr txBox="1"/>
          <p:nvPr/>
        </p:nvSpPr>
        <p:spPr>
          <a:xfrm>
            <a:off x="0" y="914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Peri-ventricular Area</a:t>
            </a:r>
            <a:endParaRPr lang="en-US" b="1" dirty="0"/>
          </a:p>
        </p:txBody>
      </p:sp>
      <p:sp>
        <p:nvSpPr>
          <p:cNvPr id="5" name="TextBox 5"/>
          <p:cNvSpPr txBox="1"/>
          <p:nvPr/>
        </p:nvSpPr>
        <p:spPr>
          <a:xfrm>
            <a:off x="5334000" y="3200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CD68</a:t>
            </a:r>
            <a:endParaRPr lang="en-US" b="1" dirty="0"/>
          </a:p>
        </p:txBody>
      </p:sp>
      <p:pic>
        <p:nvPicPr>
          <p:cNvPr id="1027" name="Picture 3" descr="D:\My Dropbox\Dr. Wiely\Dr. Wiley_MS_Tysabri_PML\LFB, Immuno and ISH\L. Periventricular white matter, left\CD3.JPG"/>
          <p:cNvPicPr>
            <a:picLocks noChangeAspect="1" noChangeArrowheads="1"/>
          </p:cNvPicPr>
          <p:nvPr/>
        </p:nvPicPr>
        <p:blipFill>
          <a:blip r:embed="rId5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0" y="3581400"/>
            <a:ext cx="3000000" cy="2250000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5486400" y="5486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CD3</a:t>
            </a:r>
            <a:endParaRPr lang="en-US" b="1" dirty="0"/>
          </a:p>
        </p:txBody>
      </p:sp>
      <p:sp>
        <p:nvSpPr>
          <p:cNvPr id="9" name="TextBox 6"/>
          <p:cNvSpPr txBox="1"/>
          <p:nvPr/>
        </p:nvSpPr>
        <p:spPr>
          <a:xfrm>
            <a:off x="3124200" y="914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Cerebellum</a:t>
            </a:r>
            <a:endParaRPr lang="en-US" b="1" dirty="0"/>
          </a:p>
        </p:txBody>
      </p:sp>
      <p:sp>
        <p:nvSpPr>
          <p:cNvPr id="11" name="TextBox 5"/>
          <p:cNvSpPr txBox="1"/>
          <p:nvPr/>
        </p:nvSpPr>
        <p:spPr>
          <a:xfrm>
            <a:off x="0" y="5410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10x</a:t>
            </a:r>
            <a:endParaRPr lang="en-US" b="1" dirty="0"/>
          </a:p>
        </p:txBody>
      </p:sp>
      <p:sp>
        <p:nvSpPr>
          <p:cNvPr id="12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 descr="D:\My Dropbox\Dr. Wiely\Dr. Wiley_MS_Tysabri_PML\LFB, Immuno and ISH\O. Cerebellum, right\CD8.JPG"/>
          <p:cNvPicPr>
            <a:picLocks noChangeAspect="1" noChangeArrowheads="1"/>
          </p:cNvPicPr>
          <p:nvPr/>
        </p:nvPicPr>
        <p:blipFill>
          <a:blip r:embed="rId6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6144000" y="3581400"/>
            <a:ext cx="3000000" cy="2250000"/>
          </a:xfrm>
          <a:prstGeom prst="rect">
            <a:avLst/>
          </a:prstGeom>
          <a:noFill/>
        </p:spPr>
      </p:pic>
      <p:sp>
        <p:nvSpPr>
          <p:cNvPr id="14" name="TextBox 5"/>
          <p:cNvSpPr txBox="1"/>
          <p:nvPr/>
        </p:nvSpPr>
        <p:spPr>
          <a:xfrm>
            <a:off x="8497669" y="5486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CD8</a:t>
            </a:r>
            <a:endParaRPr lang="en-US" b="1" dirty="0"/>
          </a:p>
        </p:txBody>
      </p:sp>
      <p:pic>
        <p:nvPicPr>
          <p:cNvPr id="2051" name="Picture 3" descr="D:\My Dropbox\Dr. Wiely\Dr. Wiley_MS_Tysabri_PML\LFB, Immuno and ISH\O. Cerebellum, right\CD4.JPG"/>
          <p:cNvPicPr>
            <a:picLocks noChangeAspect="1" noChangeArrowheads="1"/>
          </p:cNvPicPr>
          <p:nvPr/>
        </p:nvPicPr>
        <p:blipFill>
          <a:blip r:embed="rId7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6144000" y="1295400"/>
            <a:ext cx="3000000" cy="2250000"/>
          </a:xfrm>
          <a:prstGeom prst="rect">
            <a:avLst/>
          </a:prstGeom>
          <a:noFill/>
        </p:spPr>
      </p:pic>
      <p:sp>
        <p:nvSpPr>
          <p:cNvPr id="16" name="TextBox 5"/>
          <p:cNvSpPr txBox="1"/>
          <p:nvPr/>
        </p:nvSpPr>
        <p:spPr>
          <a:xfrm>
            <a:off x="8497669" y="3200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CD4</a:t>
            </a:r>
            <a:endParaRPr lang="en-US" b="1" dirty="0"/>
          </a:p>
        </p:txBody>
      </p:sp>
      <p:sp>
        <p:nvSpPr>
          <p:cNvPr id="17" name="TextBox 5"/>
          <p:cNvSpPr txBox="1"/>
          <p:nvPr/>
        </p:nvSpPr>
        <p:spPr>
          <a:xfrm>
            <a:off x="2209800" y="3200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CD68</a:t>
            </a:r>
            <a:endParaRPr lang="en-US" b="1" dirty="0"/>
          </a:p>
        </p:txBody>
      </p:sp>
      <p:sp>
        <p:nvSpPr>
          <p:cNvPr id="18" name="TextBox 5"/>
          <p:cNvSpPr txBox="1"/>
          <p:nvPr/>
        </p:nvSpPr>
        <p:spPr>
          <a:xfrm>
            <a:off x="2362200" y="5486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CD3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JC Virus </a:t>
            </a:r>
            <a:r>
              <a:rPr lang="en-US" sz="3200" i="1" dirty="0" smtClean="0"/>
              <a:t>in situ</a:t>
            </a:r>
            <a:r>
              <a:rPr lang="en-US" sz="3200" dirty="0" smtClean="0"/>
              <a:t> Hybridization</a:t>
            </a:r>
            <a:endParaRPr 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5FF3E-01BC-4765-AE69-9C5AB9D8F3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 descr="D:\My Dropbox\Dr. Wiely\Dr. Wiley_MS_Tysabri_PML\LFB, Immuno and ISH\F. Cerebellum, dentate nucleus, left\JCV1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1905000"/>
            <a:ext cx="4495800" cy="337185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648200" y="1905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8768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4x</a:t>
            </a:r>
            <a:endParaRPr lang="en-US" b="1" dirty="0"/>
          </a:p>
        </p:txBody>
      </p:sp>
      <p:sp>
        <p:nvSpPr>
          <p:cNvPr id="7" name="TextBox 5"/>
          <p:cNvSpPr txBox="1"/>
          <p:nvPr/>
        </p:nvSpPr>
        <p:spPr>
          <a:xfrm>
            <a:off x="4648200" y="48768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40x</a:t>
            </a:r>
            <a:endParaRPr lang="en-US" b="1" dirty="0"/>
          </a:p>
        </p:txBody>
      </p:sp>
      <p:sp>
        <p:nvSpPr>
          <p:cNvPr id="8" name="TextBox 6"/>
          <p:cNvSpPr txBox="1"/>
          <p:nvPr/>
        </p:nvSpPr>
        <p:spPr>
          <a:xfrm>
            <a:off x="0" y="1371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Cerebellum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Timeline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5FF3E-01BC-4765-AE69-9C5AB9D8F3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2133600"/>
            <a:ext cx="7467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14400"/>
            <a:ext cx="1210589" cy="1143000"/>
            <a:chOff x="7620000" y="914400"/>
            <a:chExt cx="1210589" cy="11430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8229600" y="16002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20000" y="914400"/>
              <a:ext cx="1210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Death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10/5/2012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3320" y="914400"/>
            <a:ext cx="1082348" cy="1143000"/>
            <a:chOff x="1283320" y="914400"/>
            <a:chExt cx="1082348" cy="11430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828800" y="16002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283320" y="914400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MRI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6/5/2012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2400" y="914400"/>
            <a:ext cx="1210589" cy="1143000"/>
            <a:chOff x="3047999" y="914400"/>
            <a:chExt cx="1210589" cy="11430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57600" y="16002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47999" y="914400"/>
              <a:ext cx="1210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MRI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9/10/2012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14400" y="4222750"/>
            <a:ext cx="7212355" cy="415183"/>
            <a:chOff x="914400" y="4278848"/>
            <a:chExt cx="7212355" cy="415183"/>
          </a:xfrm>
        </p:grpSpPr>
        <p:sp>
          <p:nvSpPr>
            <p:cNvPr id="21" name="Right Arrow 20"/>
            <p:cNvSpPr/>
            <p:nvPr/>
          </p:nvSpPr>
          <p:spPr>
            <a:xfrm>
              <a:off x="1676400" y="4278848"/>
              <a:ext cx="5791200" cy="415183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7600" y="431694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PML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4000" y="4393033"/>
              <a:ext cx="91440" cy="186813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71600" y="4393033"/>
              <a:ext cx="73152" cy="186813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19200" y="4393033"/>
              <a:ext cx="54864" cy="186813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66800" y="4393033"/>
              <a:ext cx="36576" cy="186813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14400" y="4393033"/>
              <a:ext cx="18288" cy="18681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581400" y="4854575"/>
            <a:ext cx="5160908" cy="415183"/>
            <a:chOff x="3581400" y="4927696"/>
            <a:chExt cx="5160908" cy="415183"/>
          </a:xfrm>
        </p:grpSpPr>
        <p:sp>
          <p:nvSpPr>
            <p:cNvPr id="31" name="Right Arrow 30"/>
            <p:cNvSpPr/>
            <p:nvPr/>
          </p:nvSpPr>
          <p:spPr>
            <a:xfrm>
              <a:off x="4343400" y="4927696"/>
              <a:ext cx="3124200" cy="415183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67600" y="4946746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Symptoms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91000" y="5041881"/>
              <a:ext cx="91440" cy="186813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38600" y="5041881"/>
              <a:ext cx="73152" cy="186813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86200" y="5041881"/>
              <a:ext cx="54864" cy="186813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733800" y="5041881"/>
              <a:ext cx="36576" cy="186813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81400" y="5041881"/>
              <a:ext cx="18288" cy="18681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4038600" y="2209800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70033" y="2668843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Tysabri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162300" y="2209800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286000" y="2209800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409700" y="2209800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33400" y="2209800"/>
            <a:ext cx="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92887" y="2668843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Tysabri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15742" y="2668843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Tysabri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8597" y="2668843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Tysabri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452" y="2668843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Tysabri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724400" y="2209800"/>
            <a:ext cx="0" cy="457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876800" y="2209800"/>
            <a:ext cx="0" cy="457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029200" y="2209800"/>
            <a:ext cx="0" cy="457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72000" y="26670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Plasmaphereses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48200" y="2971800"/>
            <a:ext cx="3735035" cy="415183"/>
            <a:chOff x="4648200" y="2971800"/>
            <a:chExt cx="3735035" cy="415183"/>
          </a:xfrm>
        </p:grpSpPr>
        <p:sp>
          <p:nvSpPr>
            <p:cNvPr id="56" name="Right Arrow 55"/>
            <p:cNvSpPr/>
            <p:nvPr/>
          </p:nvSpPr>
          <p:spPr>
            <a:xfrm>
              <a:off x="4648200" y="2971800"/>
              <a:ext cx="2819400" cy="415183"/>
            </a:xfrm>
            <a:prstGeom prst="rightArrow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7600" y="29718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Steroid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105400" y="5486400"/>
            <a:ext cx="2995707" cy="415183"/>
            <a:chOff x="5105400" y="5585894"/>
            <a:chExt cx="2995707" cy="415183"/>
          </a:xfrm>
        </p:grpSpPr>
        <p:sp>
          <p:nvSpPr>
            <p:cNvPr id="58" name="Right Arrow 57"/>
            <p:cNvSpPr/>
            <p:nvPr/>
          </p:nvSpPr>
          <p:spPr>
            <a:xfrm>
              <a:off x="5867400" y="5585894"/>
              <a:ext cx="1600200" cy="415183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7600" y="558589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IRIS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15000" y="5700079"/>
              <a:ext cx="91440" cy="186813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62600" y="5700079"/>
              <a:ext cx="73152" cy="186813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410200" y="5700079"/>
              <a:ext cx="54864" cy="186813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257800" y="5700079"/>
              <a:ext cx="36576" cy="186813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solidFill>
                <a:schemeClr val="accent1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105400" y="5700079"/>
              <a:ext cx="18288" cy="18681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0" y="3590925"/>
            <a:ext cx="7998515" cy="415183"/>
            <a:chOff x="0" y="3590925"/>
            <a:chExt cx="7998515" cy="415183"/>
          </a:xfrm>
        </p:grpSpPr>
        <p:sp>
          <p:nvSpPr>
            <p:cNvPr id="65" name="Right Arrow 64"/>
            <p:cNvSpPr/>
            <p:nvPr/>
          </p:nvSpPr>
          <p:spPr>
            <a:xfrm>
              <a:off x="0" y="3590925"/>
              <a:ext cx="7467600" cy="41518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67600" y="361385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MS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2" name="TextBox 56"/>
          <p:cNvSpPr txBox="1"/>
          <p:nvPr/>
        </p:nvSpPr>
        <p:spPr>
          <a:xfrm>
            <a:off x="152400" y="144780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MS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39 years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8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55600"/>
            <a:r>
              <a:rPr lang="en-US" dirty="0" smtClean="0"/>
              <a:t>Progressive multifocal leukoencephalopathy (PML)</a:t>
            </a:r>
          </a:p>
          <a:p>
            <a:pPr marL="755650" lvl="1" indent="-355600"/>
            <a:r>
              <a:rPr lang="en-US" dirty="0" smtClean="0"/>
              <a:t>Bilateral cerebellar white matter</a:t>
            </a:r>
          </a:p>
          <a:p>
            <a:pPr marL="755650" lvl="1" indent="-355600"/>
            <a:r>
              <a:rPr lang="en-US" dirty="0" smtClean="0"/>
              <a:t>Dentate nuclei</a:t>
            </a:r>
          </a:p>
          <a:p>
            <a:pPr marL="755650" lvl="1" indent="-355600"/>
            <a:r>
              <a:rPr lang="en-US" dirty="0" smtClean="0"/>
              <a:t>Middle cerebellar peduncles</a:t>
            </a:r>
          </a:p>
          <a:p>
            <a:pPr marL="355600" indent="-355600"/>
            <a:r>
              <a:rPr lang="en-US" dirty="0" smtClean="0"/>
              <a:t>Superimposed immune reconstitution inflammatory syndrome (IRIS)</a:t>
            </a:r>
          </a:p>
          <a:p>
            <a:pPr marL="355600" indent="-355600"/>
            <a:r>
              <a:rPr lang="en-US" dirty="0" smtClean="0"/>
              <a:t>Quiescent multiple sclerosis (MS) plaques</a:t>
            </a:r>
          </a:p>
          <a:p>
            <a:pPr marL="755650" lvl="1" indent="-355600"/>
            <a:r>
              <a:rPr lang="en-US" dirty="0" smtClean="0"/>
              <a:t>Multiple areas of cerebral peri-ventricular white matter</a:t>
            </a:r>
          </a:p>
          <a:p>
            <a:pPr marL="755650" lvl="1" indent="-355600"/>
            <a:r>
              <a:rPr lang="en-US" dirty="0" smtClean="0"/>
              <a:t>Gray and white matter of spinal cord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Final Diagnosis</a:t>
            </a:r>
            <a:endParaRPr lang="en-US" sz="3200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67 years old male with multiple sclerosis (MS) for 39 years</a:t>
            </a:r>
          </a:p>
          <a:p>
            <a:r>
              <a:rPr lang="en-US" dirty="0" smtClean="0"/>
              <a:t>Treated with Tysabri (Natalizumab) during the past 5 years</a:t>
            </a:r>
          </a:p>
          <a:p>
            <a:endParaRPr lang="en-US" dirty="0"/>
          </a:p>
          <a:p>
            <a:r>
              <a:rPr lang="en-US" dirty="0" smtClean="0"/>
              <a:t>What is MS?</a:t>
            </a:r>
          </a:p>
          <a:p>
            <a:endParaRPr lang="en-US" dirty="0"/>
          </a:p>
          <a:p>
            <a:r>
              <a:rPr lang="en-US" dirty="0" smtClean="0"/>
              <a:t>What is </a:t>
            </a:r>
            <a:r>
              <a:rPr lang="en-US" dirty="0" err="1" smtClean="0"/>
              <a:t>Tysabri</a:t>
            </a:r>
            <a:r>
              <a:rPr lang="en-US" dirty="0" smtClean="0"/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Case History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55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onset of arm dysmetria, slurred speech and choking</a:t>
            </a:r>
          </a:p>
          <a:p>
            <a:r>
              <a:rPr lang="en-US" dirty="0" smtClean="0"/>
              <a:t>Describe MRI findings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Case History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5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26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Radiologic Findings - MRI T1 + Contrast</a:t>
            </a:r>
            <a:endParaRPr lang="en-US" sz="3200" dirty="0"/>
          </a:p>
        </p:txBody>
      </p:sp>
      <p:pic>
        <p:nvPicPr>
          <p:cNvPr id="22530" name="Picture 2" descr="C:\Documents and Settings\chiangc\Desktop\Dropbox\Dr. Wiely\Dr. Wiley_MS_Tysabri_PML\MR Images\MR_20120910\T1+C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267200" cy="48768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28600" y="3429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48200" y="3429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7"/>
          <p:cNvCxnSpPr/>
          <p:nvPr/>
        </p:nvCxnSpPr>
        <p:spPr>
          <a:xfrm flipV="1">
            <a:off x="1752600" y="35814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/>
          <p:cNvCxnSpPr/>
          <p:nvPr/>
        </p:nvCxnSpPr>
        <p:spPr>
          <a:xfrm flipV="1">
            <a:off x="2819400" y="41148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7"/>
          <p:cNvCxnSpPr/>
          <p:nvPr/>
        </p:nvCxnSpPr>
        <p:spPr>
          <a:xfrm flipV="1">
            <a:off x="7315200" y="44196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7"/>
          <p:cNvCxnSpPr/>
          <p:nvPr/>
        </p:nvCxnSpPr>
        <p:spPr>
          <a:xfrm flipV="1">
            <a:off x="6553200" y="44196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Radiologic Findings - MRI FLAIR/T2</a:t>
            </a:r>
            <a:endParaRPr lang="en-US" sz="3200" dirty="0"/>
          </a:p>
        </p:txBody>
      </p:sp>
      <p:pic>
        <p:nvPicPr>
          <p:cNvPr id="21506" name="Picture 2" descr="C:\Documents and Settings\chiangc\Desktop\Dropbox\Dr. Wiely\Dr. Wiley_MS_Tysabri_PML\MR Images\MR_20120910\FLAIR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267200" cy="4876800"/>
          </a:xfrm>
          <a:prstGeom prst="rect">
            <a:avLst/>
          </a:prstGeom>
          <a:noFill/>
        </p:spPr>
      </p:pic>
      <p:pic>
        <p:nvPicPr>
          <p:cNvPr id="21507" name="Picture 3" descr="C:\Documents and Settings\chiangc\Desktop\Dropbox\Dr. Wiely\Dr. Wiley_MS_Tysabri_PML\MR Images\MR_20120910\FLAIR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267200" cy="48768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28600" y="3429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48200" y="3429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CSF analysis:</a:t>
            </a:r>
          </a:p>
          <a:p>
            <a:pPr lvl="1"/>
            <a:r>
              <a:rPr lang="en-US" dirty="0" smtClean="0"/>
              <a:t>Normal differential count and glucose level</a:t>
            </a:r>
          </a:p>
          <a:p>
            <a:pPr lvl="1"/>
            <a:r>
              <a:rPr lang="en-US" dirty="0" smtClean="0"/>
              <a:t>Elevated protein level, elevated IgG index and oligoclonal bands</a:t>
            </a:r>
          </a:p>
          <a:p>
            <a:r>
              <a:rPr lang="en-US" dirty="0" err="1" smtClean="0"/>
              <a:t>Tysabri</a:t>
            </a:r>
            <a:r>
              <a:rPr lang="en-US" dirty="0" smtClean="0"/>
              <a:t> discontinued, plasmapheresis, IV dexamethasone</a:t>
            </a:r>
          </a:p>
          <a:p>
            <a:endParaRPr lang="en-US" dirty="0"/>
          </a:p>
          <a:p>
            <a:r>
              <a:rPr lang="en-US" dirty="0" smtClean="0"/>
              <a:t>Why are they stopping the </a:t>
            </a:r>
            <a:r>
              <a:rPr lang="en-US" dirty="0" err="1" smtClean="0"/>
              <a:t>Tysabri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Died 25 days after MRI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Further Studies and Clinical Course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Gross Neuropathology Findings</a:t>
            </a:r>
            <a:endParaRPr lang="en-US" sz="3200" dirty="0"/>
          </a:p>
        </p:txBody>
      </p:sp>
      <p:pic>
        <p:nvPicPr>
          <p:cNvPr id="4097" name="Picture 1" descr="C:\Documents and Settings\chiangc\Desktop\Dropbox\Dr. Wiely\Dr. Wiley_MS_Tysabri_PML\Gross pictures\Processed\IMG_0442_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1752600"/>
            <a:ext cx="4509996" cy="3383280"/>
          </a:xfrm>
          <a:prstGeom prst="rect">
            <a:avLst/>
          </a:prstGeom>
          <a:noFill/>
        </p:spPr>
      </p:pic>
      <p:pic>
        <p:nvPicPr>
          <p:cNvPr id="4098" name="Picture 2" descr="C:\Documents and Settings\chiangc\Desktop\Dropbox\Dr. Wiely\Dr. Wiley_MS_Tysabri_PML\Gross pictures\Processed\IMG_0448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633439" y="1752600"/>
            <a:ext cx="4510561" cy="338328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381000" y="32004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2800" y="38100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38862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657600" y="29718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191000" y="3124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792622" y="3429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7"/>
          <p:cNvCxnSpPr/>
          <p:nvPr/>
        </p:nvCxnSpPr>
        <p:spPr>
          <a:xfrm flipV="1">
            <a:off x="7848600" y="38862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0"/>
          <p:cNvCxnSpPr/>
          <p:nvPr/>
        </p:nvCxnSpPr>
        <p:spPr>
          <a:xfrm rot="10800000" flipV="1">
            <a:off x="5791200" y="22098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age1.tif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4648200" y="1295400"/>
            <a:ext cx="3145536" cy="2359152"/>
          </a:xfrm>
          <a:prstGeom prst="rect">
            <a:avLst/>
          </a:prstGeom>
        </p:spPr>
      </p:pic>
      <p:pic>
        <p:nvPicPr>
          <p:cNvPr id="17" name="Picture 16" descr="PV 20X.tif"/>
          <p:cNvPicPr>
            <a:picLocks noChangeAspect="1"/>
          </p:cNvPicPr>
          <p:nvPr/>
        </p:nvPicPr>
        <p:blipFill>
          <a:blip r:embed="rId3" cstate="print">
            <a:lum bright="-30000" contrast="40000"/>
          </a:blip>
          <a:stretch>
            <a:fillRect/>
          </a:stretch>
        </p:blipFill>
        <p:spPr>
          <a:xfrm>
            <a:off x="1295400" y="3733800"/>
            <a:ext cx="3145536" cy="2359152"/>
          </a:xfrm>
          <a:prstGeom prst="rect">
            <a:avLst/>
          </a:prstGeom>
        </p:spPr>
      </p:pic>
      <p:pic>
        <p:nvPicPr>
          <p:cNvPr id="12" name="Picture 11" descr="PV 2X.tif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1295400" y="1295400"/>
            <a:ext cx="3145536" cy="2359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5FF3E-01BC-4765-AE69-9C5AB9D8F3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914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Peri-ventricular Area</a:t>
            </a:r>
            <a:endParaRPr lang="en-US" b="1" dirty="0"/>
          </a:p>
        </p:txBody>
      </p:sp>
      <p:sp>
        <p:nvSpPr>
          <p:cNvPr id="5" name="TextBox 6"/>
          <p:cNvSpPr txBox="1"/>
          <p:nvPr/>
        </p:nvSpPr>
        <p:spPr>
          <a:xfrm>
            <a:off x="4648200" y="914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Cerebellum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3276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2x</a:t>
            </a:r>
            <a:endParaRPr lang="en-US" b="1" dirty="0"/>
          </a:p>
        </p:txBody>
      </p:sp>
      <p:sp>
        <p:nvSpPr>
          <p:cNvPr id="7" name="TextBox 5"/>
          <p:cNvSpPr txBox="1"/>
          <p:nvPr/>
        </p:nvSpPr>
        <p:spPr>
          <a:xfrm>
            <a:off x="1295400" y="5715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20x</a:t>
            </a:r>
            <a:endParaRPr lang="en-US" b="1" dirty="0"/>
          </a:p>
        </p:txBody>
      </p:sp>
      <p:pic>
        <p:nvPicPr>
          <p:cNvPr id="19" name="Picture 18" descr="CB 20X.tif"/>
          <p:cNvPicPr>
            <a:picLocks noChangeAspect="1"/>
          </p:cNvPicPr>
          <p:nvPr/>
        </p:nvPicPr>
        <p:blipFill>
          <a:blip r:embed="rId5" cstate="print">
            <a:lum bright="-30000" contrast="40000"/>
          </a:blip>
          <a:stretch>
            <a:fillRect/>
          </a:stretch>
        </p:blipFill>
        <p:spPr>
          <a:xfrm>
            <a:off x="4648200" y="3733800"/>
            <a:ext cx="3145536" cy="235915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Microscopic Findings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128048" y="57150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H&amp;E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31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y Dropbox\Dr. Wiely\Dr. Wiley_MS_Tysabri_PML\LFB, Immuno and ISH\F. Cerebellum, dentate nucleus, left\LFB4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648200" y="3733800"/>
            <a:ext cx="3148800" cy="2361600"/>
          </a:xfrm>
          <a:prstGeom prst="rect">
            <a:avLst/>
          </a:prstGeom>
          <a:noFill/>
        </p:spPr>
      </p:pic>
      <p:pic>
        <p:nvPicPr>
          <p:cNvPr id="2052" name="Picture 4" descr="D:\My Dropbox\Dr. Wiely\Dr. Wiley_MS_Tysabri_PML\LFB, Immuno and ISH\B. Caudate, corpus callosum, cingulate gyrus, left\LFB8.JPG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295400" y="3733800"/>
            <a:ext cx="3148800" cy="2361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Microscopic Findings</a:t>
            </a:r>
            <a:endParaRPr lang="en-US" sz="3200" dirty="0"/>
          </a:p>
        </p:txBody>
      </p:sp>
      <p:pic>
        <p:nvPicPr>
          <p:cNvPr id="3073" name="Picture 1" descr="C:\Documents and Settings\chiangc\Desktop\Dropbox\Dr. Wiely\Dr. Wiley_MS_Tysabri_PML\LFB, Immuno and ISH\K. Periventricular white matter, right\LFB1.tif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295400" y="1295400"/>
            <a:ext cx="3148800" cy="2361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81800" y="5715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LFB/CV</a:t>
            </a:r>
            <a:endParaRPr lang="en-US" b="1" dirty="0"/>
          </a:p>
        </p:txBody>
      </p:sp>
      <p:pic>
        <p:nvPicPr>
          <p:cNvPr id="2050" name="Picture 2" descr="D:\My Dropbox\Dr. Wiely\Dr. Wiley_MS_Tysabri_PML\LFB, Immuno and ISH\F. Cerebellum, dentate nucleus, left\LFB1.JPG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648200" y="1295400"/>
            <a:ext cx="3148800" cy="2361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914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Peri-ventricular Area</a:t>
            </a:r>
            <a:endParaRPr lang="en-US" b="1" dirty="0"/>
          </a:p>
        </p:txBody>
      </p:sp>
      <p:sp>
        <p:nvSpPr>
          <p:cNvPr id="8" name="TextBox 6"/>
          <p:cNvSpPr txBox="1"/>
          <p:nvPr/>
        </p:nvSpPr>
        <p:spPr>
          <a:xfrm>
            <a:off x="4648200" y="914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Cerebellum</a:t>
            </a:r>
            <a:endParaRPr lang="en-US" b="1" dirty="0"/>
          </a:p>
        </p:txBody>
      </p:sp>
      <p:sp>
        <p:nvSpPr>
          <p:cNvPr id="11" name="TextBox 5"/>
          <p:cNvSpPr txBox="1"/>
          <p:nvPr/>
        </p:nvSpPr>
        <p:spPr>
          <a:xfrm>
            <a:off x="1295400" y="3276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2x</a:t>
            </a:r>
            <a:endParaRPr lang="en-US" b="1" dirty="0"/>
          </a:p>
        </p:txBody>
      </p:sp>
      <p:sp>
        <p:nvSpPr>
          <p:cNvPr id="13" name="TextBox 5"/>
          <p:cNvSpPr txBox="1"/>
          <p:nvPr/>
        </p:nvSpPr>
        <p:spPr>
          <a:xfrm>
            <a:off x="1295400" y="5715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20x</a:t>
            </a:r>
            <a:endParaRPr lang="en-US" b="1" dirty="0"/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244475" y="6208713"/>
            <a:ext cx="427038" cy="649287"/>
          </a:xfrm>
        </p:spPr>
        <p:txBody>
          <a:bodyPr/>
          <a:lstStyle/>
          <a:p>
            <a:pPr>
              <a:defRPr/>
            </a:pPr>
            <a:fld id="{CFEE399F-AAAD-4379-8D6E-334DA5EA12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UPMC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235A"/>
      </a:accent1>
      <a:accent2>
        <a:srgbClr val="3E73BE"/>
      </a:accent2>
      <a:accent3>
        <a:srgbClr val="661400"/>
      </a:accent3>
      <a:accent4>
        <a:srgbClr val="A94300"/>
      </a:accent4>
      <a:accent5>
        <a:srgbClr val="D28E00"/>
      </a:accent5>
      <a:accent6>
        <a:srgbClr val="505500"/>
      </a:accent6>
      <a:hlink>
        <a:srgbClr val="7D6C6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UPMC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235A"/>
      </a:accent1>
      <a:accent2>
        <a:srgbClr val="3E73BE"/>
      </a:accent2>
      <a:accent3>
        <a:srgbClr val="661400"/>
      </a:accent3>
      <a:accent4>
        <a:srgbClr val="A94300"/>
      </a:accent4>
      <a:accent5>
        <a:srgbClr val="D28E00"/>
      </a:accent5>
      <a:accent6>
        <a:srgbClr val="505500"/>
      </a:accent6>
      <a:hlink>
        <a:srgbClr val="7D6C6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287</Words>
  <Application>Microsoft Macintosh PowerPoint</Application>
  <PresentationFormat>On-screen Show (4:3)</PresentationFormat>
  <Paragraphs>103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Design</vt:lpstr>
      <vt:lpstr>1_Default Design</vt:lpstr>
      <vt:lpstr>Slide 1</vt:lpstr>
      <vt:lpstr>Case History</vt:lpstr>
      <vt:lpstr>Case History</vt:lpstr>
      <vt:lpstr>Radiologic Findings - MRI T1 + Contrast</vt:lpstr>
      <vt:lpstr>Radiologic Findings - MRI FLAIR/T2</vt:lpstr>
      <vt:lpstr>Further Studies and Clinical Course</vt:lpstr>
      <vt:lpstr>Gross Neuropathology Findings</vt:lpstr>
      <vt:lpstr>Microscopic Findings</vt:lpstr>
      <vt:lpstr>Microscopic Findings</vt:lpstr>
      <vt:lpstr>Neurofilament stain</vt:lpstr>
      <vt:lpstr>Further Studies</vt:lpstr>
      <vt:lpstr>JC Virus in situ Hybridization</vt:lpstr>
      <vt:lpstr>Timeline</vt:lpstr>
      <vt:lpstr>Final Diagnosis</vt:lpstr>
    </vt:vector>
  </TitlesOfParts>
  <Company>UPMC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Chiang</dc:creator>
  <cp:lastModifiedBy>Karen Weber</cp:lastModifiedBy>
  <cp:revision>508</cp:revision>
  <dcterms:created xsi:type="dcterms:W3CDTF">2013-07-10T11:31:42Z</dcterms:created>
  <dcterms:modified xsi:type="dcterms:W3CDTF">2013-07-10T11:31:56Z</dcterms:modified>
</cp:coreProperties>
</file>