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2" r:id="rId6"/>
    <p:sldId id="269" r:id="rId7"/>
    <p:sldId id="268" r:id="rId8"/>
    <p:sldId id="263" r:id="rId9"/>
    <p:sldId id="271" r:id="rId10"/>
    <p:sldId id="259" r:id="rId11"/>
    <p:sldId id="270" r:id="rId12"/>
    <p:sldId id="260" r:id="rId13"/>
    <p:sldId id="273" r:id="rId14"/>
    <p:sldId id="274" r:id="rId15"/>
    <p:sldId id="272" r:id="rId16"/>
    <p:sldId id="278" r:id="rId17"/>
    <p:sldId id="280" r:id="rId18"/>
    <p:sldId id="281" r:id="rId19"/>
    <p:sldId id="261" r:id="rId20"/>
    <p:sldId id="264" r:id="rId21"/>
    <p:sldId id="276" r:id="rId22"/>
    <p:sldId id="282" r:id="rId23"/>
    <p:sldId id="266" r:id="rId24"/>
    <p:sldId id="265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35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CB5B7-FDF9-4B61-BF9A-79B7F6812090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7582-0BE4-4EBA-9511-8A5F8C2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iki.cns.org/wiki/images/d/d4/NF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NonGlialTumors/NG.61%20Intraops/NG.61B%20FS.svs/view.apml?cwidth=1003&amp;cheight=598&amp;chost=image.upmc.edu:8080&amp;csis=0" TargetMode="External"/><Relationship Id="rId4" Type="http://schemas.openxmlformats.org/officeDocument/2006/relationships/hyperlink" Target="http://image.upmc.edu:8080/NeuroPathology/NonGlialTumors/NonGlialTumors2/NG.140A.svs/view.apml?" TargetMode="External"/><Relationship Id="rId5" Type="http://schemas.openxmlformats.org/officeDocument/2006/relationships/hyperlink" Target="http://image.upmc.edu:8080/NeuroPathology/NonGlialTumors/NonGlialTumors2/NG.140C.svs/view.apml?" TargetMode="External"/><Relationship Id="rId6" Type="http://schemas.openxmlformats.org/officeDocument/2006/relationships/hyperlink" Target="http://image.upmc.edu:8080/NeuroPathology/NonGlialTumors/NonGlialTumors2/NG.111E.svs/view.apml?" TargetMode="External"/><Relationship Id="rId7" Type="http://schemas.openxmlformats.org/officeDocument/2006/relationships/hyperlink" Target="http://image.upmc.edu:8080/NeuroPathology/NonGlialTumors/NonGlialTumors2/NG.111F.svs/view.apml?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NonGlialTumors/NG.61%20Intraops/NG.61A%20SMEAR.svs/view.apml?cwidth=1003&amp;cheight=598&amp;chost=image.upmc.edu:8080&amp;csis=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Tinnitus in 44 y/o female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ichard </a:t>
            </a:r>
            <a:r>
              <a:rPr lang="en-US" dirty="0" err="1" smtClean="0"/>
              <a:t>L</a:t>
            </a:r>
            <a:r>
              <a:rPr lang="en-US" dirty="0" err="1" smtClean="0"/>
              <a:t>ukose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Describe imaging findings</a:t>
            </a:r>
            <a:endParaRPr lang="en-US" sz="2800" dirty="0"/>
          </a:p>
        </p:txBody>
      </p:sp>
      <p:pic>
        <p:nvPicPr>
          <p:cNvPr id="8" name="Picture 6" descr="http://images.radiopaedia.org/images/922/cafa232336b543bf9da4556c16c80e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0"/>
            <a:ext cx="4419600" cy="5524500"/>
          </a:xfrm>
          <a:prstGeom prst="rect">
            <a:avLst/>
          </a:prstGeom>
          <a:noFill/>
        </p:spPr>
      </p:pic>
      <p:pic>
        <p:nvPicPr>
          <p:cNvPr id="10" name="Picture 4" descr="http://images.radiopaedia.org/images/923/2aa0ab5a53c3fe61cf642325a15bbf_big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33500"/>
            <a:ext cx="44196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Patient had an MRI brain with and without contrast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25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 MRI post contrast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8288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well-circumscribed, </a:t>
            </a:r>
            <a:r>
              <a:rPr lang="en-US" dirty="0" err="1" smtClean="0"/>
              <a:t>heterogenously</a:t>
            </a:r>
            <a:r>
              <a:rPr lang="en-US" dirty="0" smtClean="0"/>
              <a:t> contrast enhancing mass at the right </a:t>
            </a:r>
            <a:r>
              <a:rPr lang="en-US" dirty="0" err="1" smtClean="0"/>
              <a:t>cerebellopontine</a:t>
            </a:r>
            <a:r>
              <a:rPr lang="en-US" dirty="0" smtClean="0"/>
              <a:t> angle with mass effect on the superior </a:t>
            </a:r>
            <a:r>
              <a:rPr lang="en-US" dirty="0" err="1" smtClean="0"/>
              <a:t>cerebellar</a:t>
            </a:r>
            <a:r>
              <a:rPr lang="en-US" dirty="0" smtClean="0"/>
              <a:t> peduncle.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6" descr="http://images.radiopaedia.org/images/922/cafa232336b543bf9da4556c16c80e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2865120" cy="3581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 MRI </a:t>
            </a:r>
            <a:endParaRPr lang="en-US" dirty="0"/>
          </a:p>
        </p:txBody>
      </p:sp>
      <p:pic>
        <p:nvPicPr>
          <p:cNvPr id="10" name="Picture 4" descr="http://images.radiopaedia.org/images/923/2aa0ab5a53c3fe61cf642325a15bbf_big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286512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68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24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Cerebellopontine</a:t>
            </a:r>
            <a:r>
              <a:rPr lang="en-US" dirty="0" smtClean="0"/>
              <a:t> Angle mass</a:t>
            </a:r>
          </a:p>
          <a:p>
            <a:pPr lvl="1"/>
            <a:r>
              <a:rPr lang="en-US" dirty="0" err="1" smtClean="0"/>
              <a:t>Schwannoma</a:t>
            </a:r>
            <a:r>
              <a:rPr lang="en-US" dirty="0" smtClean="0"/>
              <a:t> (80%)</a:t>
            </a:r>
          </a:p>
          <a:p>
            <a:pPr lvl="1"/>
            <a:r>
              <a:rPr lang="en-US" dirty="0" err="1" smtClean="0"/>
              <a:t>Meningioma</a:t>
            </a:r>
            <a:r>
              <a:rPr lang="en-US" dirty="0" smtClean="0"/>
              <a:t> (10%)</a:t>
            </a:r>
          </a:p>
          <a:p>
            <a:pPr lvl="1"/>
            <a:r>
              <a:rPr lang="en-US" dirty="0" err="1" smtClean="0"/>
              <a:t>Epidermoid</a:t>
            </a:r>
            <a:r>
              <a:rPr lang="en-US" dirty="0" smtClean="0"/>
              <a:t> Cyst (5%)</a:t>
            </a:r>
          </a:p>
          <a:p>
            <a:pPr lvl="1"/>
            <a:r>
              <a:rPr lang="en-US" dirty="0" smtClean="0"/>
              <a:t>Pituitary adenoma</a:t>
            </a:r>
          </a:p>
          <a:p>
            <a:pPr lvl="1"/>
            <a:r>
              <a:rPr lang="en-US" dirty="0" err="1" smtClean="0"/>
              <a:t>Ependymoma</a:t>
            </a:r>
            <a:endParaRPr lang="en-US" dirty="0" smtClean="0"/>
          </a:p>
          <a:p>
            <a:pPr lvl="1"/>
            <a:r>
              <a:rPr lang="en-US" dirty="0" smtClean="0"/>
              <a:t>Choroid plexus </a:t>
            </a:r>
            <a:r>
              <a:rPr lang="en-US" dirty="0" err="1" smtClean="0"/>
              <a:t>papiloma</a:t>
            </a:r>
            <a:endParaRPr lang="en-US" dirty="0" smtClean="0"/>
          </a:p>
          <a:p>
            <a:pPr lvl="1"/>
            <a:r>
              <a:rPr lang="en-US" dirty="0" err="1" smtClean="0"/>
              <a:t>Neurosarcoid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8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process for a </a:t>
            </a:r>
            <a:r>
              <a:rPr lang="en-US" dirty="0" err="1" smtClean="0"/>
              <a:t>Neuropathologist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err="1" smtClean="0"/>
              <a:t>Intraoperative</a:t>
            </a:r>
            <a:r>
              <a:rPr lang="en-US" dirty="0" smtClean="0"/>
              <a:t> smear – H &amp; E</a:t>
            </a:r>
          </a:p>
          <a:p>
            <a:pPr marL="914400" lvl="1" indent="-514350"/>
            <a:r>
              <a:rPr lang="en-US" dirty="0" smtClean="0"/>
              <a:t>Preliminary diagnosis</a:t>
            </a:r>
          </a:p>
          <a:p>
            <a:pPr marL="514350" indent="-514350"/>
            <a:r>
              <a:rPr lang="en-US" dirty="0" smtClean="0"/>
              <a:t>Frozen Section – H &amp; E</a:t>
            </a:r>
          </a:p>
          <a:p>
            <a:pPr marL="914400" lvl="1" indent="-514350"/>
            <a:r>
              <a:rPr lang="en-US" dirty="0" smtClean="0"/>
              <a:t>Final diagnosis  </a:t>
            </a:r>
          </a:p>
          <a:p>
            <a:pPr marL="914400" lvl="1" indent="-514350"/>
            <a:r>
              <a:rPr lang="en-US" dirty="0" smtClean="0"/>
              <a:t>Or, wait for results of ancillary testing</a:t>
            </a:r>
          </a:p>
          <a:p>
            <a:pPr marL="514350" indent="-514350"/>
            <a:r>
              <a:rPr lang="en-US" dirty="0" smtClean="0"/>
              <a:t>Ancillary testing – </a:t>
            </a:r>
            <a:r>
              <a:rPr lang="en-US" dirty="0" err="1" smtClean="0"/>
              <a:t>immunohistochemistry</a:t>
            </a:r>
            <a:endParaRPr lang="en-US" dirty="0" smtClean="0"/>
          </a:p>
          <a:p>
            <a:pPr marL="914400" lvl="1" indent="-514350"/>
            <a:r>
              <a:rPr lang="en-US" dirty="0" smtClean="0"/>
              <a:t>Final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72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Gross specimen</a:t>
            </a:r>
            <a:br>
              <a:rPr lang="en-US" sz="3200" dirty="0" smtClean="0"/>
            </a:br>
            <a:r>
              <a:rPr lang="en-US" sz="3200" dirty="0" smtClean="0"/>
              <a:t>How would you describe this mass?</a:t>
            </a:r>
            <a:endParaRPr lang="en-US" sz="3200" dirty="0"/>
          </a:p>
        </p:txBody>
      </p:sp>
      <p:pic>
        <p:nvPicPr>
          <p:cNvPr id="19458" name="Picture 2" descr="http://www.urmc.rochester.edu/libraries/courses/neuroslides/lab2b/images/2-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520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6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Gross specimen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2514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Well circumscribed</a:t>
            </a:r>
          </a:p>
          <a:p>
            <a:r>
              <a:rPr lang="en-US" sz="2000" dirty="0" smtClean="0"/>
              <a:t>Encapsulated</a:t>
            </a:r>
          </a:p>
          <a:p>
            <a:r>
              <a:rPr lang="en-US" sz="2000" dirty="0" smtClean="0"/>
              <a:t>Globoid</a:t>
            </a:r>
          </a:p>
          <a:p>
            <a:r>
              <a:rPr lang="en-US" sz="2000" dirty="0" smtClean="0"/>
              <a:t>Light tan in color</a:t>
            </a:r>
          </a:p>
          <a:p>
            <a:r>
              <a:rPr lang="en-US" sz="2000" dirty="0" smtClean="0"/>
              <a:t>Appears to have a nerve origin</a:t>
            </a:r>
          </a:p>
          <a:p>
            <a:r>
              <a:rPr lang="en-US" sz="2000" dirty="0" err="1" smtClean="0"/>
              <a:t>Vascularization</a:t>
            </a:r>
            <a:r>
              <a:rPr lang="en-US" sz="2000" dirty="0" smtClean="0"/>
              <a:t> along what appears to be nerve origin</a:t>
            </a:r>
          </a:p>
          <a:p>
            <a:r>
              <a:rPr lang="en-US" sz="2000" dirty="0" smtClean="0"/>
              <a:t>Cystic pockets are present on section view</a:t>
            </a:r>
          </a:p>
          <a:p>
            <a:endParaRPr lang="en-US" sz="2000" dirty="0"/>
          </a:p>
        </p:txBody>
      </p:sp>
      <p:pic>
        <p:nvPicPr>
          <p:cNvPr id="19458" name="Picture 2" descr="http://www.urmc.rochester.edu/libraries/courses/neuroslides/lab2b/images/2-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5511800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6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Microscopic findings </a:t>
            </a:r>
            <a:r>
              <a:rPr lang="en-US" sz="3600" dirty="0" err="1" smtClean="0"/>
              <a:t>intraoperative</a:t>
            </a:r>
            <a:r>
              <a:rPr lang="en-US" sz="3600" dirty="0" smtClean="0"/>
              <a:t> preparation</a:t>
            </a:r>
            <a:endParaRPr lang="en-US" sz="3600" dirty="0"/>
          </a:p>
        </p:txBody>
      </p:sp>
      <p:pic>
        <p:nvPicPr>
          <p:cNvPr id="14" name="Content Placeholder 13" descr="Imag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454400" cy="2590800"/>
          </a:xfrm>
        </p:spPr>
      </p:pic>
      <p:sp>
        <p:nvSpPr>
          <p:cNvPr id="6" name="TextBox 5"/>
          <p:cNvSpPr txBox="1"/>
          <p:nvPr/>
        </p:nvSpPr>
        <p:spPr>
          <a:xfrm>
            <a:off x="152400" y="3276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 &amp; E low power (10x)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276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 &amp; E low power (20x)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&amp; E low power (40x)</a:t>
            </a:r>
            <a:endParaRPr lang="en-US" dirty="0"/>
          </a:p>
        </p:txBody>
      </p:sp>
      <p:pic>
        <p:nvPicPr>
          <p:cNvPr id="18" name="Content Placeholder 17" descr="Image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3429000" cy="2571750"/>
          </a:xfrm>
        </p:spPr>
      </p:pic>
      <p:pic>
        <p:nvPicPr>
          <p:cNvPr id="19" name="Picture 18" descr="Image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0"/>
            <a:ext cx="3352800" cy="251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0" y="44196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would you describe these findings?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Microscopic findings </a:t>
            </a:r>
            <a:r>
              <a:rPr lang="en-US" sz="3600" dirty="0" err="1" smtClean="0"/>
              <a:t>intraoperative</a:t>
            </a:r>
            <a:r>
              <a:rPr lang="en-US" sz="3600" dirty="0" smtClean="0"/>
              <a:t> preparation</a:t>
            </a:r>
            <a:endParaRPr lang="en-US" sz="3600" dirty="0"/>
          </a:p>
        </p:txBody>
      </p:sp>
      <p:pic>
        <p:nvPicPr>
          <p:cNvPr id="14" name="Content Placeholder 13" descr="Imag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3454400" cy="2590800"/>
          </a:xfrm>
        </p:spPr>
      </p:pic>
      <p:sp>
        <p:nvSpPr>
          <p:cNvPr id="6" name="TextBox 5"/>
          <p:cNvSpPr txBox="1"/>
          <p:nvPr/>
        </p:nvSpPr>
        <p:spPr>
          <a:xfrm>
            <a:off x="152400" y="3276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 &amp; E low power (10x)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2766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 &amp; E low power (20x)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&amp; E low power (40x)</a:t>
            </a:r>
            <a:endParaRPr lang="en-US" dirty="0"/>
          </a:p>
        </p:txBody>
      </p:sp>
      <p:pic>
        <p:nvPicPr>
          <p:cNvPr id="18" name="Content Placeholder 17" descr="Image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3429000" cy="2571750"/>
          </a:xfrm>
        </p:spPr>
      </p:pic>
      <p:pic>
        <p:nvPicPr>
          <p:cNvPr id="19" name="Picture 18" descr="Image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0"/>
            <a:ext cx="3352800" cy="2514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67200" y="36576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Cellular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Spindle shaped cells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Columns of cells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no </a:t>
            </a:r>
            <a:r>
              <a:rPr lang="en-US" sz="2800" dirty="0" err="1" smtClean="0"/>
              <a:t>atypia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Intraoperative</a:t>
            </a:r>
            <a:r>
              <a:rPr lang="en-US" sz="2800" dirty="0" smtClean="0"/>
              <a:t> </a:t>
            </a:r>
            <a:r>
              <a:rPr lang="en-US" sz="2800" dirty="0" err="1" smtClean="0"/>
              <a:t>dx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Microscopic findings permanent preparation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029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&amp; E low power (20x)</a:t>
            </a:r>
            <a:endParaRPr lang="en-US" dirty="0"/>
          </a:p>
        </p:txBody>
      </p:sp>
      <p:pic>
        <p:nvPicPr>
          <p:cNvPr id="18436" name="Picture 4" descr="File:NF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4010891" cy="26261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3276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 &amp; E low power (40x). Distinctive pattern seen</a:t>
            </a:r>
            <a:endParaRPr lang="en-US" sz="1400" dirty="0"/>
          </a:p>
        </p:txBody>
      </p:sp>
      <p:pic>
        <p:nvPicPr>
          <p:cNvPr id="18438" name="Picture 6" descr="http://www.idoj.in/articles/2012/3/3/images/IndianDermatolOnlineJ_2012_3_3_215_101826_u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2590800" cy="1905000"/>
          </a:xfrm>
          <a:prstGeom prst="rect">
            <a:avLst/>
          </a:prstGeom>
          <a:noFill/>
        </p:spPr>
      </p:pic>
      <p:pic>
        <p:nvPicPr>
          <p:cNvPr id="18440" name="Picture 8" descr="http://www.ajnr.org/content/27/10/2037/F2.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733800"/>
            <a:ext cx="2514600" cy="22002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14800" y="5867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Verocay</a:t>
            </a:r>
            <a:r>
              <a:rPr lang="en-US" sz="1600" dirty="0" smtClean="0"/>
              <a:t> Body: alternating pattern of </a:t>
            </a:r>
            <a:r>
              <a:rPr lang="en-US" sz="1600" dirty="0" err="1" smtClean="0"/>
              <a:t>hypercellular</a:t>
            </a:r>
            <a:r>
              <a:rPr lang="en-US" sz="1600" dirty="0" smtClean="0"/>
              <a:t> columns with </a:t>
            </a:r>
            <a:r>
              <a:rPr lang="en-US" sz="1600" dirty="0" err="1" smtClean="0"/>
              <a:t>hypocellular</a:t>
            </a:r>
            <a:r>
              <a:rPr lang="en-US" sz="1600" dirty="0" smtClean="0"/>
              <a:t> area: </a:t>
            </a:r>
            <a:r>
              <a:rPr lang="en-US" sz="1600" dirty="0" err="1" smtClean="0"/>
              <a:t>pathognomonic</a:t>
            </a:r>
            <a:r>
              <a:rPr lang="en-US" sz="1600" dirty="0" smtClean="0"/>
              <a:t> for </a:t>
            </a:r>
            <a:r>
              <a:rPr lang="en-US" sz="1600" b="1" dirty="0" err="1" smtClean="0"/>
              <a:t>Schwannoma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Presents to family doctor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44 y/o female</a:t>
            </a:r>
          </a:p>
          <a:p>
            <a:r>
              <a:rPr lang="en-US" dirty="0" smtClean="0"/>
              <a:t>Tinnitus in right ear for 1 month, worsening</a:t>
            </a:r>
            <a:endParaRPr lang="en-US" dirty="0"/>
          </a:p>
          <a:p>
            <a:r>
              <a:rPr lang="en-US" dirty="0" err="1" smtClean="0"/>
              <a:t>PMHx</a:t>
            </a:r>
            <a:r>
              <a:rPr lang="en-US" dirty="0" smtClean="0"/>
              <a:t>: obesity</a:t>
            </a:r>
          </a:p>
          <a:p>
            <a:r>
              <a:rPr lang="en-US" dirty="0" smtClean="0"/>
              <a:t>Medications: none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: occasional alcohol</a:t>
            </a:r>
          </a:p>
          <a:p>
            <a:r>
              <a:rPr lang="en-US" dirty="0" err="1" smtClean="0"/>
              <a:t>SurgHx</a:t>
            </a:r>
            <a:r>
              <a:rPr lang="en-US" dirty="0" smtClean="0"/>
              <a:t>: c-section/tubal ligation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: father-HTN, mother-DM2, sister-migraine HA’s</a:t>
            </a:r>
          </a:p>
          <a:p>
            <a:r>
              <a:rPr lang="en-US" dirty="0" smtClean="0"/>
              <a:t>Allergies: none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Final </a:t>
            </a:r>
            <a:r>
              <a:rPr lang="en-US" dirty="0" err="1" smtClean="0"/>
              <a:t>Dx</a:t>
            </a:r>
            <a:r>
              <a:rPr lang="en-US" dirty="0" smtClean="0"/>
              <a:t>: </a:t>
            </a:r>
            <a:r>
              <a:rPr lang="en-US" dirty="0" err="1" smtClean="0"/>
              <a:t>Schwannoma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Neurilemmoma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Schwannoma</a:t>
            </a:r>
            <a:endParaRPr lang="en-US" dirty="0" smtClean="0"/>
          </a:p>
          <a:p>
            <a:pPr lvl="1"/>
            <a:r>
              <a:rPr lang="en-US" dirty="0" smtClean="0"/>
              <a:t>8% of all intracranial tumors, 29% or spinal tumors</a:t>
            </a:r>
          </a:p>
          <a:p>
            <a:pPr lvl="1"/>
            <a:r>
              <a:rPr lang="en-US" dirty="0" smtClean="0"/>
              <a:t>90% are sporadic, 4% associated with neurofibromatosis type 2</a:t>
            </a:r>
          </a:p>
          <a:p>
            <a:pPr lvl="1"/>
            <a:r>
              <a:rPr lang="en-US" dirty="0" smtClean="0"/>
              <a:t>All ages affected, but pediatric cases rare</a:t>
            </a:r>
          </a:p>
          <a:p>
            <a:pPr lvl="1"/>
            <a:r>
              <a:rPr lang="en-US" dirty="0" smtClean="0"/>
              <a:t>Peak incidence 4</a:t>
            </a:r>
            <a:r>
              <a:rPr lang="en-US" baseline="30000" dirty="0" smtClean="0"/>
              <a:t>th</a:t>
            </a:r>
            <a:r>
              <a:rPr lang="en-US" dirty="0" smtClean="0"/>
              <a:t> to 6</a:t>
            </a:r>
            <a:r>
              <a:rPr lang="en-US" baseline="30000" dirty="0" smtClean="0"/>
              <a:t>th</a:t>
            </a:r>
            <a:r>
              <a:rPr lang="en-US" dirty="0" smtClean="0"/>
              <a:t> decade of life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You are confident in your diagnosis because of the location of this lesion, clinical presentation and the histological characteristics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evaluation?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30676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immunohistochemistry</a:t>
            </a:r>
            <a:r>
              <a:rPr lang="en-US" dirty="0" smtClean="0"/>
              <a:t> stains were ordered as confirmatory tests</a:t>
            </a:r>
          </a:p>
          <a:p>
            <a:pPr lvl="1"/>
            <a:endParaRPr lang="en-US" dirty="0" smtClean="0"/>
          </a:p>
          <a:p>
            <a:pPr lvl="3"/>
            <a:r>
              <a:rPr lang="en-US" sz="2400" dirty="0" smtClean="0"/>
              <a:t>S-100 staining should be positive for </a:t>
            </a:r>
            <a:r>
              <a:rPr lang="en-US" sz="2400" dirty="0" err="1" smtClean="0"/>
              <a:t>Schwannoma</a:t>
            </a:r>
            <a:endParaRPr lang="en-US" sz="2400" dirty="0" smtClean="0"/>
          </a:p>
          <a:p>
            <a:pPr lvl="3"/>
            <a:endParaRPr lang="en-US" sz="2400" dirty="0" smtClean="0"/>
          </a:p>
          <a:p>
            <a:pPr lvl="3"/>
            <a:r>
              <a:rPr lang="en-US" sz="2400" dirty="0" err="1" smtClean="0"/>
              <a:t>Ki</a:t>
            </a:r>
            <a:r>
              <a:rPr lang="en-US" sz="2400" dirty="0" smtClean="0"/>
              <a:t> -67 will help determine the proliferation rate; Ki-67 protein is found in all active cell cycle stages (G1, G2, S and mitosis) and absent during inactive cell cycle stages (G0)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66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Schwannoma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Smear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Fz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H&amp;E Permanent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S-100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Ki67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Neurofilament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71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 100 staining is diffusely positive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Final diagnosis:  </a:t>
            </a:r>
            <a:r>
              <a:rPr lang="en-US" sz="2400" b="1" dirty="0" err="1" smtClean="0"/>
              <a:t>Schwannoma</a:t>
            </a:r>
            <a:r>
              <a:rPr lang="en-US" sz="2400" b="1" dirty="0" smtClean="0"/>
              <a:t>, WHO Grade 1: low proliferative</a:t>
            </a:r>
          </a:p>
          <a:p>
            <a:endParaRPr lang="en-US" sz="2400" b="1" dirty="0"/>
          </a:p>
          <a:p>
            <a:r>
              <a:rPr lang="en-US" sz="2400" b="1" dirty="0" smtClean="0"/>
              <a:t>Surgical removal was successful without recurrence at 2 years.</a:t>
            </a:r>
            <a:endParaRPr lang="en-US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3048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Ki-67 showed low staining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1661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92663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07.204.17.60/wp-content/uploads/2010/04/Image425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6223000" cy="46672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Schwann Cells:</a:t>
            </a:r>
          </a:p>
          <a:p>
            <a:endParaRPr lang="en-US" dirty="0"/>
          </a:p>
          <a:p>
            <a:r>
              <a:rPr lang="en-US" dirty="0" smtClean="0"/>
              <a:t>Produce myelin for the peripheral nervous system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analagous</a:t>
            </a:r>
            <a:r>
              <a:rPr lang="en-US" dirty="0" smtClean="0"/>
              <a:t> to </a:t>
            </a:r>
            <a:r>
              <a:rPr lang="en-US" dirty="0" err="1" smtClean="0"/>
              <a:t>oligodendrocytes</a:t>
            </a:r>
            <a:r>
              <a:rPr lang="en-US" dirty="0" smtClean="0"/>
              <a:t> in the central nervous system)</a:t>
            </a: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9"/>
            <a:ext cx="8229600" cy="1143000"/>
          </a:xfrm>
        </p:spPr>
        <p:txBody>
          <a:bodyPr/>
          <a:lstStyle/>
          <a:p>
            <a:r>
              <a:rPr lang="en-US" dirty="0" err="1" smtClean="0"/>
              <a:t>Schwannoma</a:t>
            </a:r>
            <a:r>
              <a:rPr lang="en-US" dirty="0" smtClean="0"/>
              <a:t> vs </a:t>
            </a:r>
            <a:r>
              <a:rPr lang="en-US" dirty="0" err="1"/>
              <a:t>N</a:t>
            </a:r>
            <a:r>
              <a:rPr lang="en-US" dirty="0" err="1" smtClean="0"/>
              <a:t>eurofibroma</a:t>
            </a:r>
            <a:endParaRPr lang="en-US" dirty="0"/>
          </a:p>
        </p:txBody>
      </p:sp>
      <p:pic>
        <p:nvPicPr>
          <p:cNvPr id="5" name="Picture 4" descr="42FF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990600"/>
            <a:ext cx="5611358" cy="57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6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General: well-nourished female</a:t>
            </a:r>
          </a:p>
          <a:p>
            <a:r>
              <a:rPr lang="en-US" dirty="0" smtClean="0"/>
              <a:t>General medical Exam: negative</a:t>
            </a:r>
          </a:p>
          <a:p>
            <a:r>
              <a:rPr lang="en-US" dirty="0" smtClean="0"/>
              <a:t>Neurological Exam:</a:t>
            </a:r>
          </a:p>
          <a:p>
            <a:pPr lvl="1"/>
            <a:r>
              <a:rPr lang="en-US" dirty="0" smtClean="0"/>
              <a:t>Mental status: A&amp;O x 3</a:t>
            </a:r>
          </a:p>
          <a:p>
            <a:pPr lvl="1"/>
            <a:r>
              <a:rPr lang="en-US" dirty="0" smtClean="0"/>
              <a:t>CN’s: decreased hearing R ear, tinnitus R ear, R facial droop including the forehead, face sensation intact</a:t>
            </a:r>
          </a:p>
          <a:p>
            <a:pPr lvl="1"/>
            <a:r>
              <a:rPr lang="en-US" dirty="0" smtClean="0"/>
              <a:t>Motor: 5/5 throughout, normal</a:t>
            </a:r>
          </a:p>
          <a:p>
            <a:pPr lvl="1"/>
            <a:r>
              <a:rPr lang="en-US" dirty="0" smtClean="0"/>
              <a:t>Reflexes: 2/4, toes downward</a:t>
            </a:r>
          </a:p>
          <a:p>
            <a:pPr lvl="1"/>
            <a:r>
              <a:rPr lang="en-US" dirty="0" smtClean="0"/>
              <a:t>Sensation: intact throughout </a:t>
            </a:r>
          </a:p>
          <a:p>
            <a:pPr lvl="1"/>
            <a:r>
              <a:rPr lang="en-US" dirty="0" err="1" smtClean="0"/>
              <a:t>Cerebellar</a:t>
            </a:r>
            <a:r>
              <a:rPr lang="en-US" dirty="0" smtClean="0"/>
              <a:t>: intact</a:t>
            </a:r>
          </a:p>
          <a:p>
            <a:pPr lvl="1"/>
            <a:r>
              <a:rPr lang="en-US" dirty="0" smtClean="0"/>
              <a:t>Gait: intact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a one line summary of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8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line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44 female with slowly progressive R tinnitus, diminished hearing on the R side and R facial droop including the forehead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Lesion?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7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Lesion?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44 female with slowly progressive R tinnitus, diminished hearing on the R side and R facial droop including the forehead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Cranial Nerves Involved:</a:t>
            </a:r>
          </a:p>
          <a:p>
            <a:pPr lvl="2"/>
            <a:r>
              <a:rPr lang="en-US" dirty="0" smtClean="0"/>
              <a:t>R VII,  R VIII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Likely a peripheral lesion (not in the brainstem, you would expect more cranial nerve dysfunction or “crossed” motor and/or sensory signs; and motor to forehead not preserved)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Likely localizes to R </a:t>
            </a:r>
            <a:r>
              <a:rPr lang="en-US" dirty="0" err="1" smtClean="0"/>
              <a:t>cerebellopontine</a:t>
            </a:r>
            <a:r>
              <a:rPr lang="en-US" dirty="0" smtClean="0"/>
              <a:t> angle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57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Cerebellopontine</a:t>
            </a:r>
            <a:r>
              <a:rPr lang="en-US" dirty="0" smtClean="0"/>
              <a:t> Angel Anatomy</a:t>
            </a:r>
            <a:endParaRPr lang="en-US" dirty="0"/>
          </a:p>
        </p:txBody>
      </p:sp>
      <p:pic>
        <p:nvPicPr>
          <p:cNvPr id="20484" name="Picture 4" descr="http://www.aboutcancer.com/an_anatomy_0710_ab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91400" cy="514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Describe imaging findings</a:t>
            </a:r>
            <a:endParaRPr lang="en-US" sz="2800" dirty="0"/>
          </a:p>
        </p:txBody>
      </p:sp>
      <p:pic>
        <p:nvPicPr>
          <p:cNvPr id="8" name="Picture 6" descr="http://images.radiopaedia.org/images/922/cafa232336b543bf9da4556c16c80e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25774"/>
            <a:ext cx="4419600" cy="552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92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719</Words>
  <Application>Microsoft Macintosh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Tinnitus in 44 y/o female</vt:lpstr>
      <vt:lpstr>Presents to family doctor</vt:lpstr>
      <vt:lpstr>Physical Exam</vt:lpstr>
      <vt:lpstr>Give a one line summary of patient</vt:lpstr>
      <vt:lpstr>One line summary</vt:lpstr>
      <vt:lpstr>Where’s the Lesion?</vt:lpstr>
      <vt:lpstr>Where’s the Lesion?</vt:lpstr>
      <vt:lpstr>Cerebellopontine Angel Anatomy</vt:lpstr>
      <vt:lpstr>Describe imaging findings</vt:lpstr>
      <vt:lpstr>Describe imaging findings</vt:lpstr>
      <vt:lpstr>Patient had an MRI brain with and without contrast</vt:lpstr>
      <vt:lpstr>Differential Diagnosis?</vt:lpstr>
      <vt:lpstr>Differential Diagnosis</vt:lpstr>
      <vt:lpstr>The process for a Neuropathologist </vt:lpstr>
      <vt:lpstr>Gross specimen How would you describe this mass?</vt:lpstr>
      <vt:lpstr>Gross specimen</vt:lpstr>
      <vt:lpstr>Microscopic findings intraoperative preparation</vt:lpstr>
      <vt:lpstr>Microscopic findings intraoperative preparation</vt:lpstr>
      <vt:lpstr>Microscopic findings permanent preparation</vt:lpstr>
      <vt:lpstr>Your Final Dx: Schwannoma Neurilemmoma</vt:lpstr>
      <vt:lpstr>Additional evaluation?</vt:lpstr>
      <vt:lpstr>Schwannoma links</vt:lpstr>
      <vt:lpstr>S 100 staining is diffusely positive</vt:lpstr>
      <vt:lpstr>Slide 24</vt:lpstr>
      <vt:lpstr>Schwannoma vs Neurofibroma</vt:lpstr>
    </vt:vector>
  </TitlesOfParts>
  <Company>UPMC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Tinnitus in 34 y/o female</dc:title>
  <dc:creator>richard lukose</dc:creator>
  <cp:lastModifiedBy>Karen Weber</cp:lastModifiedBy>
  <cp:revision>43</cp:revision>
  <dcterms:created xsi:type="dcterms:W3CDTF">2013-07-10T11:32:01Z</dcterms:created>
  <dcterms:modified xsi:type="dcterms:W3CDTF">2013-07-10T11:32:33Z</dcterms:modified>
</cp:coreProperties>
</file>