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57" r:id="rId6"/>
    <p:sldId id="262" r:id="rId7"/>
    <p:sldId id="263" r:id="rId8"/>
    <p:sldId id="264" r:id="rId9"/>
    <p:sldId id="265" r:id="rId10"/>
    <p:sldId id="266" r:id="rId11"/>
    <p:sldId id="273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967" autoAdjust="0"/>
  </p:normalViewPr>
  <p:slideViewPr>
    <p:cSldViewPr>
      <p:cViewPr varScale="1">
        <p:scale>
          <a:sx n="132" d="100"/>
          <a:sy n="132" d="100"/>
        </p:scale>
        <p:origin x="-144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D431D-0F09-4D71-A8FA-BDF8A71E2E40}" type="datetimeFigureOut">
              <a:rPr lang="en-US" smtClean="0"/>
              <a:pPr/>
              <a:t>8/14/13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50E48-A220-44A8-9E38-A1123C71FC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6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Patterson, James 785546781</a:t>
            </a:r>
          </a:p>
          <a:p>
            <a:r>
              <a:rPr lang="en-US" dirty="0" smtClean="0"/>
              <a:t>June 8, 2013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50E48-A220-44A8-9E38-A1123C71FCE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91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EDF0-B1DA-4EBC-889D-E483E7D7C74F}" type="datetimeFigureOut">
              <a:rPr lang="en-US" smtClean="0"/>
              <a:pPr/>
              <a:t>8/14/13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D6FE-48B4-4B79-B768-B6569A7E5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3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EDF0-B1DA-4EBC-889D-E483E7D7C74F}" type="datetimeFigureOut">
              <a:rPr lang="en-US" smtClean="0"/>
              <a:pPr/>
              <a:t>8/14/13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D6FE-48B4-4B79-B768-B6569A7E5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85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EDF0-B1DA-4EBC-889D-E483E7D7C74F}" type="datetimeFigureOut">
              <a:rPr lang="en-US" smtClean="0"/>
              <a:pPr/>
              <a:t>8/14/13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D6FE-48B4-4B79-B768-B6569A7E5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1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EDF0-B1DA-4EBC-889D-E483E7D7C74F}" type="datetimeFigureOut">
              <a:rPr lang="en-US" smtClean="0"/>
              <a:pPr/>
              <a:t>8/14/13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D6FE-48B4-4B79-B768-B6569A7E5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0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EDF0-B1DA-4EBC-889D-E483E7D7C74F}" type="datetimeFigureOut">
              <a:rPr lang="en-US" smtClean="0"/>
              <a:pPr/>
              <a:t>8/14/13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D6FE-48B4-4B79-B768-B6569A7E5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0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EDF0-B1DA-4EBC-889D-E483E7D7C74F}" type="datetimeFigureOut">
              <a:rPr lang="en-US" smtClean="0"/>
              <a:pPr/>
              <a:t>8/14/13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D6FE-48B4-4B79-B768-B6569A7E5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7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EDF0-B1DA-4EBC-889D-E483E7D7C74F}" type="datetimeFigureOut">
              <a:rPr lang="en-US" smtClean="0"/>
              <a:pPr/>
              <a:t>8/14/13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D6FE-48B4-4B79-B768-B6569A7E5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05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EDF0-B1DA-4EBC-889D-E483E7D7C74F}" type="datetimeFigureOut">
              <a:rPr lang="en-US" smtClean="0"/>
              <a:pPr/>
              <a:t>8/14/13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D6FE-48B4-4B79-B768-B6569A7E5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EDF0-B1DA-4EBC-889D-E483E7D7C74F}" type="datetimeFigureOut">
              <a:rPr lang="en-US" smtClean="0"/>
              <a:pPr/>
              <a:t>8/14/13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D6FE-48B4-4B79-B768-B6569A7E5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57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EDF0-B1DA-4EBC-889D-E483E7D7C74F}" type="datetimeFigureOut">
              <a:rPr lang="en-US" smtClean="0"/>
              <a:pPr/>
              <a:t>8/14/13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D6FE-48B4-4B79-B768-B6569A7E5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61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EDF0-B1DA-4EBC-889D-E483E7D7C74F}" type="datetimeFigureOut">
              <a:rPr lang="en-US" smtClean="0"/>
              <a:pPr/>
              <a:t>8/14/13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D6FE-48B4-4B79-B768-B6569A7E5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88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CEDF0-B1DA-4EBC-889D-E483E7D7C74F}" type="datetimeFigureOut">
              <a:rPr lang="en-US" smtClean="0"/>
              <a:pPr/>
              <a:t>8/14/13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2D6FE-48B4-4B79-B768-B6569A7E5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3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upmc.edu:8080/NeuroPathology/Vascular/Vascular5/v.44b.svs/view.apml?" TargetMode="External"/><Relationship Id="rId4" Type="http://schemas.openxmlformats.org/officeDocument/2006/relationships/hyperlink" Target="http://image.upmc.edu:8080/NeuroPathology/Vascular/Vascular5/v.44c.svs/view.apml?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.upmc.edu:8080/NeuroPathology/Vascular/Vascular5/v.44a.svs/view.apml?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Nima</a:t>
            </a:r>
            <a:r>
              <a:rPr lang="en-US" dirty="0" smtClean="0"/>
              <a:t> </a:t>
            </a:r>
            <a:r>
              <a:rPr lang="en-US" dirty="0" err="1" smtClean="0"/>
              <a:t>Aghaebrahim</a:t>
            </a:r>
            <a:r>
              <a:rPr lang="en-US" dirty="0" smtClean="0"/>
              <a:t>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129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clot findings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89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Specimen consists of acutely clotted blood showing no significant organization</a:t>
            </a:r>
          </a:p>
          <a:p>
            <a:r>
              <a:rPr lang="en-US" dirty="0" smtClean="0"/>
              <a:t>Emboli can consist of hyperacute </a:t>
            </a:r>
            <a:r>
              <a:rPr lang="en-US" dirty="0" err="1" smtClean="0"/>
              <a:t>coagulative</a:t>
            </a:r>
            <a:r>
              <a:rPr lang="en-US" dirty="0" smtClean="0"/>
              <a:t> processes initiate on a structural abnormality as in this case </a:t>
            </a:r>
          </a:p>
          <a:p>
            <a:r>
              <a:rPr lang="en-US" dirty="0" smtClean="0"/>
              <a:t>or more organized tissue if the chronic thrombus breaks off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2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was the etiology of his stroke?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841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likely </a:t>
            </a:r>
            <a:r>
              <a:rPr lang="en-US" dirty="0" err="1" smtClean="0"/>
              <a:t>cardioembolic</a:t>
            </a:r>
            <a:r>
              <a:rPr lang="en-US" dirty="0" smtClean="0"/>
              <a:t> thrombi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271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Clot in the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Sudden occlusion of a brain artery by a blood clot can lead to ischemic stroke</a:t>
            </a:r>
          </a:p>
          <a:p>
            <a:r>
              <a:rPr lang="en-US" dirty="0" smtClean="0"/>
              <a:t>Embolism is the most common cause of brain ischemia</a:t>
            </a:r>
          </a:p>
          <a:p>
            <a:r>
              <a:rPr lang="en-US" dirty="0" smtClean="0"/>
              <a:t>Particles that can </a:t>
            </a:r>
            <a:r>
              <a:rPr lang="en-US" dirty="0" err="1" smtClean="0"/>
              <a:t>embolize</a:t>
            </a:r>
            <a:r>
              <a:rPr lang="en-US" dirty="0" smtClean="0"/>
              <a:t> distally</a:t>
            </a:r>
          </a:p>
          <a:p>
            <a:pPr lvl="1"/>
            <a:r>
              <a:rPr lang="en-US" dirty="0" smtClean="0"/>
              <a:t>Emboli: </a:t>
            </a:r>
            <a:r>
              <a:rPr lang="en-US" dirty="0" err="1" smtClean="0"/>
              <a:t>calcific</a:t>
            </a:r>
            <a:r>
              <a:rPr lang="en-US" dirty="0" smtClean="0"/>
              <a:t> particles or thrombi</a:t>
            </a:r>
          </a:p>
          <a:p>
            <a:pPr lvl="2"/>
            <a:r>
              <a:rPr lang="en-US" dirty="0" smtClean="0"/>
              <a:t>Red thrombi: erythrocyte-fibrin rich</a:t>
            </a:r>
          </a:p>
          <a:p>
            <a:pPr lvl="2"/>
            <a:r>
              <a:rPr lang="en-US" dirty="0" smtClean="0"/>
              <a:t>White thrombi: platelet-fibrin rich</a:t>
            </a:r>
          </a:p>
          <a:p>
            <a:pPr lvl="1"/>
            <a:r>
              <a:rPr lang="en-US" dirty="0" smtClean="0"/>
              <a:t>Other: air, fat, tumor cells and foreign objects</a:t>
            </a:r>
          </a:p>
          <a:p>
            <a:r>
              <a:rPr lang="en-US" dirty="0" smtClean="0"/>
              <a:t>Source</a:t>
            </a:r>
          </a:p>
          <a:p>
            <a:pPr lvl="1"/>
            <a:r>
              <a:rPr lang="en-US" dirty="0" smtClean="0"/>
              <a:t>Heart (often larger infarct/particles), aorta, </a:t>
            </a:r>
            <a:r>
              <a:rPr lang="en-US" dirty="0" err="1" smtClean="0"/>
              <a:t>cervicocranial</a:t>
            </a:r>
            <a:r>
              <a:rPr lang="en-US" dirty="0" smtClean="0"/>
              <a:t> arteries, paradoxical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9320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Thrombi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Traditionally, a cardiac source with slow flow is thought to lead to development of “red” </a:t>
            </a:r>
            <a:r>
              <a:rPr lang="en-US" dirty="0"/>
              <a:t>(</a:t>
            </a:r>
            <a:r>
              <a:rPr lang="en-US" dirty="0" smtClean="0"/>
              <a:t>erythrocyte-rich), clots whereas high flow in arteries due to damage endothelium (atherosclerotic vessels) are thought to form “white” (fibrin-rich) clots</a:t>
            </a:r>
          </a:p>
        </p:txBody>
      </p:sp>
    </p:spTree>
    <p:extLst>
      <p:ext uri="{BB962C8B-B14F-4D97-AF65-F5344CB8AC3E}">
        <p14:creationId xmlns:p14="http://schemas.microsoft.com/office/powerpoint/2010/main" val="3477105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18" y="1408185"/>
            <a:ext cx="8119767" cy="330986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4393"/>
          <a:stretch>
            <a:fillRect/>
          </a:stretch>
        </p:blipFill>
        <p:spPr>
          <a:xfrm>
            <a:off x="828292" y="1532549"/>
            <a:ext cx="4060812" cy="3755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999" y="1504936"/>
            <a:ext cx="3741920" cy="3971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140" y="529328"/>
            <a:ext cx="6495767" cy="8883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73 year old man with history of atrial flutter, HTN and CAD s/p CABG presented with sudden onset left sided weakness and dysarthria </a:t>
            </a:r>
          </a:p>
          <a:p>
            <a:r>
              <a:rPr lang="en-US" dirty="0" smtClean="0"/>
              <a:t>On exam he was found to have </a:t>
            </a:r>
          </a:p>
          <a:p>
            <a:pPr lvl="1"/>
            <a:r>
              <a:rPr lang="en-US" dirty="0" smtClean="0"/>
              <a:t>Left facial droop</a:t>
            </a:r>
          </a:p>
          <a:p>
            <a:pPr lvl="1"/>
            <a:r>
              <a:rPr lang="en-US" dirty="0" smtClean="0"/>
              <a:t>No movement of the left upper and lower limb (0/5)</a:t>
            </a:r>
          </a:p>
          <a:p>
            <a:pPr lvl="1"/>
            <a:r>
              <a:rPr lang="en-US" dirty="0" smtClean="0"/>
              <a:t>Dysarthria</a:t>
            </a:r>
          </a:p>
          <a:p>
            <a:pPr lvl="1"/>
            <a:r>
              <a:rPr lang="en-US" dirty="0" smtClean="0"/>
              <a:t>Extinction on the left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25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725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Base on patient’s risk factors and the acute onset of his symptoms, this is most likely a stroke localized to the R </a:t>
            </a:r>
            <a:r>
              <a:rPr lang="en-US" dirty="0" err="1" smtClean="0"/>
              <a:t>frontoparietal</a:t>
            </a:r>
            <a:r>
              <a:rPr lang="en-US" dirty="0" smtClean="0"/>
              <a:t> lobe area</a:t>
            </a:r>
          </a:p>
          <a:p>
            <a:r>
              <a:rPr lang="en-US" dirty="0" smtClean="0"/>
              <a:t>Head CT was done and was normal</a:t>
            </a:r>
          </a:p>
          <a:p>
            <a:r>
              <a:rPr lang="en-US" dirty="0" smtClean="0"/>
              <a:t>Since he was on Coumadin with therapeutic INR, IV </a:t>
            </a:r>
            <a:r>
              <a:rPr lang="en-US" dirty="0" err="1" smtClean="0"/>
              <a:t>tPA</a:t>
            </a:r>
            <a:r>
              <a:rPr lang="en-US" dirty="0" smtClean="0"/>
              <a:t> could not have been given</a:t>
            </a:r>
          </a:p>
          <a:p>
            <a:r>
              <a:rPr lang="en-US" dirty="0" smtClean="0"/>
              <a:t>He underwent cerebral angiography with mechanical </a:t>
            </a:r>
            <a:r>
              <a:rPr lang="en-US" dirty="0" err="1" smtClean="0"/>
              <a:t>embolectomy</a:t>
            </a:r>
            <a:r>
              <a:rPr lang="en-US" dirty="0" smtClean="0"/>
              <a:t> of an occluded right M2 division of the R MCA with successful recanalization (see next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843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" t="7273" r="2372"/>
          <a:stretch/>
        </p:blipFill>
        <p:spPr bwMode="auto">
          <a:xfrm>
            <a:off x="271513" y="1981200"/>
            <a:ext cx="4015409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" r="2134" b="7273"/>
          <a:stretch/>
        </p:blipFill>
        <p:spPr bwMode="auto">
          <a:xfrm>
            <a:off x="4641925" y="1981200"/>
            <a:ext cx="3965714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657960" y="2996143"/>
            <a:ext cx="312300" cy="3411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71513" y="1341144"/>
            <a:ext cx="3129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Occluded R M2 </a:t>
            </a:r>
            <a:r>
              <a:rPr lang="en-US" dirty="0" err="1" smtClean="0"/>
              <a:t>divison</a:t>
            </a:r>
            <a:r>
              <a:rPr lang="en-US" dirty="0" smtClean="0"/>
              <a:t> (arrow) </a:t>
            </a:r>
          </a:p>
          <a:p>
            <a:r>
              <a:rPr lang="en-US" dirty="0" smtClean="0"/>
              <a:t>prior to </a:t>
            </a:r>
            <a:r>
              <a:rPr lang="en-US" dirty="0" err="1" smtClean="0"/>
              <a:t>recanlization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54476" y="1057870"/>
            <a:ext cx="3151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is restored in the vessel </a:t>
            </a:r>
          </a:p>
          <a:p>
            <a:r>
              <a:rPr lang="en-US" dirty="0" smtClean="0"/>
              <a:t>post </a:t>
            </a:r>
            <a:r>
              <a:rPr lang="en-US" dirty="0" err="1" smtClean="0"/>
              <a:t>recanlization</a:t>
            </a:r>
            <a:r>
              <a:rPr lang="en-US" dirty="0" smtClean="0"/>
              <a:t> 5 hours after </a:t>
            </a:r>
          </a:p>
          <a:p>
            <a:r>
              <a:rPr lang="en-US" dirty="0" smtClean="0"/>
              <a:t>symptoms onset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73146" y="2743200"/>
            <a:ext cx="403854" cy="3083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52600" y="381000"/>
            <a:ext cx="5774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Cerebral angiography with mechanical </a:t>
            </a:r>
            <a:r>
              <a:rPr lang="en-US" sz="2000" b="1" dirty="0" err="1" smtClean="0"/>
              <a:t>embolectomy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4820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2-3mm of clot was removed from the M2 division of the R MCA</a:t>
            </a:r>
          </a:p>
          <a:p>
            <a:r>
              <a:rPr lang="en-US" dirty="0" smtClean="0"/>
              <a:t>MRI was done after recanalization</a:t>
            </a:r>
          </a:p>
          <a:p>
            <a:r>
              <a:rPr lang="en-US" dirty="0" smtClean="0"/>
              <a:t>Describe the MRI findings: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795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0" t="15367" r="20662" b="23297"/>
          <a:stretch/>
        </p:blipFill>
        <p:spPr bwMode="auto">
          <a:xfrm>
            <a:off x="838200" y="1828800"/>
            <a:ext cx="2883049" cy="311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2" t="8579" r="31272" b="12785"/>
          <a:stretch/>
        </p:blipFill>
        <p:spPr bwMode="auto">
          <a:xfrm>
            <a:off x="5334000" y="1850314"/>
            <a:ext cx="2775473" cy="309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1327666"/>
            <a:ext cx="1612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DWI, axial 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1327666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Axial T2 FLAIR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1524000" y="25146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598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Axial DWI shows a very small area of restricted diffusion in the R insular region suggestive of an acute infarct</a:t>
            </a:r>
          </a:p>
          <a:p>
            <a:r>
              <a:rPr lang="en-US" dirty="0" smtClean="0"/>
              <a:t>Axial FLAIR shows multiple other chronic areas of increased signal suggestive of older infarcts</a:t>
            </a:r>
          </a:p>
          <a:p>
            <a:r>
              <a:rPr lang="en-US" dirty="0" smtClean="0"/>
              <a:t>A day after recanalization, his symptoms were significantly improved and he only had left facial palsy and a very mild left upper limb weakness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227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Embolectomy</a:t>
            </a:r>
            <a:r>
              <a:rPr lang="en-US" dirty="0" smtClean="0"/>
              <a:t> specimen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H&amp;E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Anti-fibrinogen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Anti- CD31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257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474</Words>
  <Application>Microsoft Macintosh PowerPoint</Application>
  <PresentationFormat>On-screen Show (4:3)</PresentationFormat>
  <Paragraphs>62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Case Study</vt:lpstr>
      <vt:lpstr>Presentation</vt:lpstr>
      <vt:lpstr>Question 1</vt:lpstr>
      <vt:lpstr>Answer</vt:lpstr>
      <vt:lpstr>PowerPoint Presentation</vt:lpstr>
      <vt:lpstr>Imaging</vt:lpstr>
      <vt:lpstr>PowerPoint Presentation</vt:lpstr>
      <vt:lpstr>Imaging</vt:lpstr>
      <vt:lpstr>Embolectomy specimen</vt:lpstr>
      <vt:lpstr>Question 2</vt:lpstr>
      <vt:lpstr>Answer</vt:lpstr>
      <vt:lpstr>Question 3</vt:lpstr>
      <vt:lpstr>Answer</vt:lpstr>
      <vt:lpstr>Clot in the brain</vt:lpstr>
      <vt:lpstr>Thrombi</vt:lpstr>
      <vt:lpstr>PowerPoint Presentation</vt:lpstr>
      <vt:lpstr>PowerPoint Presentation</vt:lpstr>
    </vt:vector>
  </TitlesOfParts>
  <Company>UPMC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Jadhav, Ashutosh</dc:creator>
  <cp:lastModifiedBy>Clayton Wiley</cp:lastModifiedBy>
  <cp:revision>14</cp:revision>
  <dcterms:created xsi:type="dcterms:W3CDTF">2013-06-11T21:59:24Z</dcterms:created>
  <dcterms:modified xsi:type="dcterms:W3CDTF">2013-08-14T12:59:32Z</dcterms:modified>
</cp:coreProperties>
</file>