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82" r:id="rId7"/>
    <p:sldId id="276" r:id="rId8"/>
    <p:sldId id="285" r:id="rId9"/>
    <p:sldId id="284" r:id="rId10"/>
    <p:sldId id="283" r:id="rId11"/>
    <p:sldId id="275" r:id="rId12"/>
    <p:sldId id="286" r:id="rId13"/>
    <p:sldId id="268" r:id="rId14"/>
    <p:sldId id="279" r:id="rId15"/>
    <p:sldId id="274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535A5D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1540"/>
    <a:srgbClr val="511540"/>
    <a:srgbClr val="521540"/>
    <a:srgbClr val="5B005C"/>
    <a:srgbClr val="681E5B"/>
    <a:srgbClr val="666D70"/>
    <a:srgbClr val="5B005B"/>
    <a:srgbClr val="2210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6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E5D4B5-AD84-4B3F-9374-E2219BF6E264}" type="datetime1">
              <a:rPr lang="en-US" altLang="en-US"/>
              <a:pPr>
                <a:defRPr/>
              </a:pPr>
              <a:t>03/24/2014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2765E2-855B-46C9-A7D3-2EE06573B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8410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B895D8-73B4-4FE5-A0D4-0844B191B0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1660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 userDrawn="1"/>
        </p:nvSpPr>
        <p:spPr bwMode="auto">
          <a:xfrm>
            <a:off x="0" y="0"/>
            <a:ext cx="9144000" cy="1219200"/>
          </a:xfrm>
          <a:custGeom>
            <a:avLst/>
            <a:gdLst>
              <a:gd name="T0" fmla="*/ 2147483647 w 11520"/>
              <a:gd name="T1" fmla="*/ 0 h 1536"/>
              <a:gd name="T2" fmla="*/ 2147483647 w 11520"/>
              <a:gd name="T3" fmla="*/ 967740000 h 1536"/>
              <a:gd name="T4" fmla="*/ 2147483647 w 11520"/>
              <a:gd name="T5" fmla="*/ 931198131 h 1536"/>
              <a:gd name="T6" fmla="*/ 2147483647 w 11520"/>
              <a:gd name="T7" fmla="*/ 888355475 h 1536"/>
              <a:gd name="T8" fmla="*/ 2147483647 w 11520"/>
              <a:gd name="T9" fmla="*/ 833541481 h 1536"/>
              <a:gd name="T10" fmla="*/ 2147483647 w 11520"/>
              <a:gd name="T11" fmla="*/ 768647656 h 1536"/>
              <a:gd name="T12" fmla="*/ 2147483647 w 11520"/>
              <a:gd name="T13" fmla="*/ 695563125 h 1536"/>
              <a:gd name="T14" fmla="*/ 2147483647 w 11520"/>
              <a:gd name="T15" fmla="*/ 617438281 h 1536"/>
              <a:gd name="T16" fmla="*/ 2147483647 w 11520"/>
              <a:gd name="T17" fmla="*/ 558215006 h 1536"/>
              <a:gd name="T18" fmla="*/ 2147483647 w 11520"/>
              <a:gd name="T19" fmla="*/ 517262269 h 1536"/>
              <a:gd name="T20" fmla="*/ 2147483647 w 11520"/>
              <a:gd name="T21" fmla="*/ 477570006 h 1536"/>
              <a:gd name="T22" fmla="*/ 2147483647 w 11520"/>
              <a:gd name="T23" fmla="*/ 437876950 h 1536"/>
              <a:gd name="T24" fmla="*/ 2147483647 w 11520"/>
              <a:gd name="T25" fmla="*/ 398184688 h 1536"/>
              <a:gd name="T26" fmla="*/ 2147483647 w 11520"/>
              <a:gd name="T27" fmla="*/ 360382344 h 1536"/>
              <a:gd name="T28" fmla="*/ 2147483647 w 11520"/>
              <a:gd name="T29" fmla="*/ 324469919 h 1536"/>
              <a:gd name="T30" fmla="*/ 2147483647 w 11520"/>
              <a:gd name="T31" fmla="*/ 289817969 h 1536"/>
              <a:gd name="T32" fmla="*/ 2147483647 w 11520"/>
              <a:gd name="T33" fmla="*/ 257686175 h 1536"/>
              <a:gd name="T34" fmla="*/ 2147483647 w 11520"/>
              <a:gd name="T35" fmla="*/ 227444300 h 1536"/>
              <a:gd name="T36" fmla="*/ 2147483647 w 11520"/>
              <a:gd name="T37" fmla="*/ 200352819 h 1536"/>
              <a:gd name="T38" fmla="*/ 2147483647 w 11520"/>
              <a:gd name="T39" fmla="*/ 175780700 h 1536"/>
              <a:gd name="T40" fmla="*/ 2147483647 w 11520"/>
              <a:gd name="T41" fmla="*/ 153729531 h 1536"/>
              <a:gd name="T42" fmla="*/ 2147483647 w 11520"/>
              <a:gd name="T43" fmla="*/ 136088438 h 1536"/>
              <a:gd name="T44" fmla="*/ 2147483647 w 11520"/>
              <a:gd name="T45" fmla="*/ 122857419 h 1536"/>
              <a:gd name="T46" fmla="*/ 2147483647 w 11520"/>
              <a:gd name="T47" fmla="*/ 113407031 h 1536"/>
              <a:gd name="T48" fmla="*/ 2147483647 w 11520"/>
              <a:gd name="T49" fmla="*/ 108366719 h 1536"/>
              <a:gd name="T50" fmla="*/ 2147483647 w 11520"/>
              <a:gd name="T51" fmla="*/ 107736481 h 1536"/>
              <a:gd name="T52" fmla="*/ 2048887031 w 11520"/>
              <a:gd name="T53" fmla="*/ 109627194 h 1536"/>
              <a:gd name="T54" fmla="*/ 1786160544 w 11520"/>
              <a:gd name="T55" fmla="*/ 115296950 h 1536"/>
              <a:gd name="T56" fmla="*/ 1541705388 w 11520"/>
              <a:gd name="T57" fmla="*/ 123487656 h 1536"/>
              <a:gd name="T58" fmla="*/ 1314891325 w 11520"/>
              <a:gd name="T59" fmla="*/ 134828756 h 1536"/>
              <a:gd name="T60" fmla="*/ 1105718356 w 11520"/>
              <a:gd name="T61" fmla="*/ 147429538 h 1536"/>
              <a:gd name="T62" fmla="*/ 914816719 w 11520"/>
              <a:gd name="T63" fmla="*/ 162550475 h 1536"/>
              <a:gd name="T64" fmla="*/ 740925938 w 11520"/>
              <a:gd name="T65" fmla="*/ 177671413 h 1536"/>
              <a:gd name="T66" fmla="*/ 449218050 w 11520"/>
              <a:gd name="T67" fmla="*/ 209803206 h 1536"/>
              <a:gd name="T68" fmla="*/ 229964456 w 11520"/>
              <a:gd name="T69" fmla="*/ 240045081 h 1536"/>
              <a:gd name="T70" fmla="*/ 83165156 w 11520"/>
              <a:gd name="T71" fmla="*/ 263356725 h 1536"/>
              <a:gd name="T72" fmla="*/ 0 w 11520"/>
              <a:gd name="T73" fmla="*/ 279737344 h 1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0154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5902419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6" name="Picture 6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2068513"/>
            <a:ext cx="45069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824" y="4472904"/>
            <a:ext cx="7311227" cy="102189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cap="none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4824" y="3758753"/>
            <a:ext cx="73112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defRPr sz="2800" b="1" cap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5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6180138"/>
            <a:ext cx="1849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4" y="1144634"/>
            <a:ext cx="8689518" cy="47980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0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0B27-8AE7-4A45-A13F-9D70D7D10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6180138"/>
            <a:ext cx="1849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154" y="1144634"/>
            <a:ext cx="4269646" cy="479805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44634"/>
            <a:ext cx="4267473" cy="479805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0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78F6-8CBF-4B0E-B80A-F6A3D02AA6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511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5" descr="UPMC_1_H_RGB_Tag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4375" y="6180138"/>
            <a:ext cx="1849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0"/>
            <a:ext cx="8691562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lvl="0"/>
            <a:r>
              <a:rPr lang="en-US" dirty="0" smtClean="0"/>
              <a:t>Click to edit Master 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9F74-D07B-4F97-89D1-1EAC7E71D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364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0" y="5902419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7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244475" y="6208713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A890855-9B5A-4116-AF89-2330DB200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 ftr="0" dt="0"/>
  <p:txStyles>
    <p:titleStyle>
      <a:lvl1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2pPr>
      <a:lvl3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3pPr>
      <a:lvl4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4pPr>
      <a:lvl5pPr algn="l" rtl="0" eaLnBrk="0" fontAlgn="base" hangingPunct="0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72A5E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72A5E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72A5E"/>
          </a:solidFill>
          <a:latin typeface="+mn-lt"/>
          <a:ea typeface="ＭＳ Ｐゴシック" pitchFamily="-109" charset="-128"/>
          <a:cs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2A5E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72A5E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toc/nejm/336/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B%C3%BCttner%20A%22%5bAuthor%5d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1"/>
          <p:cNvSpPr>
            <a:spLocks noGrp="1"/>
          </p:cNvSpPr>
          <p:nvPr>
            <p:ph type="subTitle" idx="1"/>
          </p:nvPr>
        </p:nvSpPr>
        <p:spPr bwMode="auto">
          <a:xfrm>
            <a:off x="1222375" y="4473575"/>
            <a:ext cx="7473950" cy="10207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Lananh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 Nguyen, M.D.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Division of Neuropathology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University of Pittsburgh Medical Center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707366" y="1939925"/>
            <a:ext cx="7988959" cy="2249488"/>
          </a:xfrm>
          <a:solidFill>
            <a:schemeClr val="bg1"/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24 year old male found unconscious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" y="97009"/>
            <a:ext cx="4304109" cy="4465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173" name="Rectangle 4"/>
          <p:cNvSpPr>
            <a:spLocks/>
          </p:cNvSpPr>
          <p:nvPr/>
        </p:nvSpPr>
        <p:spPr bwMode="auto">
          <a:xfrm>
            <a:off x="821531" y="2946797"/>
            <a:ext cx="3170039" cy="205383"/>
          </a:xfrm>
          <a:prstGeom prst="rect">
            <a:avLst/>
          </a:prstGeom>
          <a:noFill/>
          <a:ln w="25400">
            <a:solidFill>
              <a:srgbClr val="FF27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688" y="1581366"/>
            <a:ext cx="5460312" cy="19281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5363757" y="2591249"/>
            <a:ext cx="3664157" cy="476694"/>
          </a:xfrm>
          <a:prstGeom prst="rect">
            <a:avLst/>
          </a:prstGeom>
          <a:noFill/>
          <a:ln w="25400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81" r="16251" b="57216"/>
          <a:stretch/>
        </p:blipFill>
        <p:spPr bwMode="auto">
          <a:xfrm>
            <a:off x="361070" y="4291298"/>
            <a:ext cx="8543647" cy="24079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/>
          </p:cNvSpPr>
          <p:nvPr/>
        </p:nvSpPr>
        <p:spPr bwMode="auto">
          <a:xfrm>
            <a:off x="1714499" y="5495264"/>
            <a:ext cx="4554141" cy="375047"/>
          </a:xfrm>
          <a:prstGeom prst="rect">
            <a:avLst/>
          </a:prstGeom>
          <a:noFill/>
          <a:ln w="25400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724202" y="344192"/>
            <a:ext cx="4303712" cy="800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64291" tIns="32146" rIns="64291" bIns="32146"/>
          <a:lstStyle/>
          <a:p>
            <a:pPr marL="227464" indent="0" eaLnBrk="1" hangingPunct="1">
              <a:buNone/>
            </a:pPr>
            <a:r>
              <a:rPr lang="en-US" altLang="en-US" sz="1800" dirty="0" smtClean="0"/>
              <a:t>According to CDC, drug abuse is 4th leading cause of death in the US.</a:t>
            </a:r>
          </a:p>
        </p:txBody>
      </p:sp>
    </p:spTree>
    <p:extLst>
      <p:ext uri="{BB962C8B-B14F-4D97-AF65-F5344CB8AC3E}">
        <p14:creationId xmlns:p14="http://schemas.microsoft.com/office/powerpoint/2010/main" xmlns="" val="202641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222251" y="145280"/>
            <a:ext cx="8691562" cy="71711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Take home points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Abusers with single illicit drug use can have characteristic pathologic findings</a:t>
            </a:r>
          </a:p>
          <a:p>
            <a:pPr eaLnBrk="1" hangingPunct="1"/>
            <a:r>
              <a:rPr lang="en-US" altLang="en-US" dirty="0" smtClean="0"/>
              <a:t>However, most abusers are </a:t>
            </a:r>
            <a:r>
              <a:rPr lang="en-US" altLang="en-US" dirty="0" err="1" smtClean="0"/>
              <a:t>polydrug</a:t>
            </a:r>
            <a:r>
              <a:rPr lang="en-US" altLang="en-US" dirty="0" smtClean="0"/>
              <a:t> users</a:t>
            </a:r>
          </a:p>
          <a:p>
            <a:pPr eaLnBrk="1" hangingPunct="1"/>
            <a:r>
              <a:rPr lang="en-US" altLang="en-US" dirty="0" smtClean="0"/>
              <a:t>Constellations of findings (neuronal changes, white matter changes, </a:t>
            </a:r>
            <a:r>
              <a:rPr lang="en-US" altLang="en-US" dirty="0" err="1" smtClean="0"/>
              <a:t>astrocytic</a:t>
            </a:r>
            <a:r>
              <a:rPr lang="en-US" altLang="en-US" dirty="0" smtClean="0"/>
              <a:t> changes, and vascular changes) that are </a:t>
            </a:r>
            <a:r>
              <a:rPr lang="en-US" altLang="en-US" dirty="0" err="1" smtClean="0"/>
              <a:t>nondiagnostic</a:t>
            </a:r>
            <a:r>
              <a:rPr lang="en-US" altLang="en-US" dirty="0" smtClean="0"/>
              <a:t> but can be corroborative if in the right clinical context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1914" y="6041877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43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is known drug abuser who was found down in his residence.</a:t>
            </a:r>
          </a:p>
          <a:p>
            <a:r>
              <a:rPr lang="en-US" dirty="0" smtClean="0"/>
              <a:t>He was taken to the ED and imaging was done.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50B27-8AE7-4A45-A13F-9D70D7D10E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6981914" y="6041877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80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1"/>
            <a:ext cx="8626077" cy="880216"/>
          </a:xfrm>
        </p:spPr>
        <p:txBody>
          <a:bodyPr lIns="64291" tIns="32146" rIns="64291" bIns="32146"/>
          <a:lstStyle/>
          <a:p>
            <a:pPr eaLnBrk="1" hangingPunct="1"/>
            <a:r>
              <a:rPr lang="en-US" altLang="en-US" dirty="0" smtClean="0"/>
              <a:t>Name the modality of this MRI and describe what you see? </a:t>
            </a:r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9" t="32861" r="46562" b="29067"/>
          <a:stretch/>
        </p:blipFill>
        <p:spPr bwMode="auto">
          <a:xfrm>
            <a:off x="68366" y="987827"/>
            <a:ext cx="4913832" cy="54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81914" y="6041877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49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1"/>
            <a:ext cx="8626077" cy="880216"/>
          </a:xfrm>
        </p:spPr>
        <p:txBody>
          <a:bodyPr lIns="64291" tIns="32146" rIns="64291" bIns="32146"/>
          <a:lstStyle/>
          <a:p>
            <a:pPr eaLnBrk="1" hangingPunct="1"/>
            <a:r>
              <a:rPr lang="en-US" altLang="en-US" dirty="0" smtClean="0"/>
              <a:t>Name the modality of this MRI and describe what you see? </a:t>
            </a:r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9" t="32861" r="46562" b="29067"/>
          <a:stretch/>
        </p:blipFill>
        <p:spPr bwMode="auto">
          <a:xfrm>
            <a:off x="102549" y="987828"/>
            <a:ext cx="4913832" cy="54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81914" y="6041877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5127477" y="1333143"/>
            <a:ext cx="3854153" cy="402506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 </a:t>
            </a:r>
            <a:endParaRPr lang="en-US" altLang="en-US" sz="2000" b="0" dirty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 T2 MRI</a:t>
            </a:r>
          </a:p>
          <a:p>
            <a:pPr eaLnBrk="1" hangingPunct="1"/>
            <a:endParaRPr lang="en-US" altLang="en-US" sz="2000" b="0" dirty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000" b="0" dirty="0" smtClean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Bilateral </a:t>
            </a:r>
            <a:r>
              <a: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posterior limb internal capsule T2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intensity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000" b="0" dirty="0" smtClean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White </a:t>
            </a:r>
            <a:r>
              <a: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matter intensity in </a:t>
            </a:r>
            <a:r>
              <a:rPr lang="en-US" altLang="en-US" sz="2000" b="0" dirty="0" err="1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splenium</a:t>
            </a:r>
            <a:r>
              <a: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 of corpus </a:t>
            </a:r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callosum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000" b="0" dirty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Bilateral </a:t>
            </a:r>
            <a:r>
              <a: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occipital white matter T2 intensity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000" b="0" dirty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000" b="0" dirty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085032" y="2478280"/>
            <a:ext cx="2042445" cy="12288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2777383" y="3345678"/>
            <a:ext cx="2350094" cy="10383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74165" y="4289989"/>
            <a:ext cx="1753312" cy="823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2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1"/>
            <a:ext cx="8626077" cy="880216"/>
          </a:xfrm>
        </p:spPr>
        <p:txBody>
          <a:bodyPr lIns="64291" tIns="32146" rIns="64291" bIns="32146"/>
          <a:lstStyle/>
          <a:p>
            <a:pPr eaLnBrk="1" hangingPunct="1"/>
            <a:r>
              <a:rPr lang="en-US" altLang="en-US" dirty="0" smtClean="0"/>
              <a:t>Name the modality of this MRI and describe what you see? </a:t>
            </a:r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19" t="32861" r="46562" b="29067"/>
          <a:stretch/>
        </p:blipFill>
        <p:spPr bwMode="auto">
          <a:xfrm>
            <a:off x="102549" y="987828"/>
            <a:ext cx="4913832" cy="54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981914" y="6041877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5016381" y="1066723"/>
            <a:ext cx="4446984" cy="28932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Spongiform </a:t>
            </a:r>
            <a:r>
              <a:rPr lang="en-US" altLang="en-US" sz="17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leukoencephalopathy</a:t>
            </a:r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 exclusively seen in inhalation of heroin</a:t>
            </a:r>
          </a:p>
          <a:p>
            <a:pPr algn="ctr" eaLnBrk="1" hangingPunct="1"/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Bilateral occipital white matter T2 intensity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Bilateral posterior limb internal capsule T2 intensity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White matter intensity in </a:t>
            </a:r>
            <a:r>
              <a:rPr lang="en-US" altLang="en-US" sz="17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splenium</a:t>
            </a:r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 of corpus callosum</a:t>
            </a:r>
          </a:p>
          <a:p>
            <a:pPr algn="ctr" eaLnBrk="1" hangingPunct="1"/>
            <a:endParaRPr lang="en-US" altLang="en-US" sz="17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algn="ctr" eaLnBrk="1" hangingPunct="1"/>
            <a:r>
              <a:rPr lang="en-US" altLang="en-US" sz="1700" dirty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1448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1"/>
            <a:ext cx="8626077" cy="880216"/>
          </a:xfrm>
        </p:spPr>
        <p:txBody>
          <a:bodyPr lIns="64291" tIns="32146" rIns="64291" bIns="32146"/>
          <a:lstStyle/>
          <a:p>
            <a:pPr eaLnBrk="1" hangingPunct="1"/>
            <a:r>
              <a:rPr lang="en-US" altLang="en-US" dirty="0" smtClean="0"/>
              <a:t>Also known on MRI imaging as “Chasing </a:t>
            </a:r>
            <a:r>
              <a:rPr lang="en-US" altLang="en-US" dirty="0" smtClean="0"/>
              <a:t>the </a:t>
            </a:r>
            <a:r>
              <a:rPr lang="en-US" altLang="en-US" dirty="0" smtClean="0"/>
              <a:t>dragon”</a:t>
            </a:r>
            <a:endParaRPr lang="en-US" altLang="en-US" dirty="0" smtClean="0"/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23438" r="18124" b="26563"/>
          <a:stretch>
            <a:fillRect/>
          </a:stretch>
        </p:blipFill>
        <p:spPr bwMode="auto">
          <a:xfrm>
            <a:off x="151140" y="923817"/>
            <a:ext cx="7451227" cy="524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715" y="5569527"/>
            <a:ext cx="2116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800" dirty="0" smtClean="0">
                <a:solidFill>
                  <a:schemeClr val="tx1"/>
                </a:solidFill>
                <a:cs typeface="Arial" pitchFamily="34" charset="0"/>
                <a:sym typeface="Times New Roman" charset="0"/>
              </a:rPr>
              <a:t>Heroin Inhalation and Progressive Spongiform </a:t>
            </a:r>
            <a:r>
              <a:rPr lang="en-US" altLang="en-US" sz="800" dirty="0" err="1" smtClean="0">
                <a:solidFill>
                  <a:schemeClr val="tx1"/>
                </a:solidFill>
                <a:cs typeface="Arial" pitchFamily="34" charset="0"/>
                <a:sym typeface="Times New Roman" charset="0"/>
              </a:rPr>
              <a:t>Leukoencephalopathy</a:t>
            </a:r>
            <a:r>
              <a:rPr lang="en-US" altLang="en-US" sz="800" dirty="0" smtClean="0">
                <a:solidFill>
                  <a:schemeClr val="tx1"/>
                </a:solidFill>
                <a:cs typeface="Arial" pitchFamily="34" charset="0"/>
                <a:sym typeface="Times New Roman" charset="0"/>
              </a:rPr>
              <a:t> </a:t>
            </a:r>
            <a:endParaRPr lang="en-US" altLang="en-US" sz="800" dirty="0" smtClean="0">
              <a:solidFill>
                <a:schemeClr val="tx1"/>
              </a:solidFill>
              <a:cs typeface="Arial" pitchFamily="34" charset="0"/>
              <a:sym typeface="Times New Roman" charset="0"/>
            </a:endParaRPr>
          </a:p>
          <a:p>
            <a:pPr algn="ctr"/>
            <a:r>
              <a:rPr lang="en-US" altLang="en-US" sz="800" dirty="0" smtClean="0">
                <a:solidFill>
                  <a:srgbClr val="535353"/>
                </a:solidFill>
                <a:cs typeface="Arial" pitchFamily="34" charset="0"/>
                <a:sym typeface="Arial" charset="0"/>
              </a:rPr>
              <a:t>N </a:t>
            </a:r>
            <a:r>
              <a:rPr lang="en-US" altLang="en-US" sz="800" dirty="0" err="1" smtClean="0">
                <a:solidFill>
                  <a:srgbClr val="535353"/>
                </a:solidFill>
                <a:cs typeface="Arial" pitchFamily="34" charset="0"/>
                <a:sym typeface="Arial" charset="0"/>
              </a:rPr>
              <a:t>Engl</a:t>
            </a:r>
            <a:r>
              <a:rPr lang="en-US" altLang="en-US" sz="800" dirty="0" smtClean="0">
                <a:solidFill>
                  <a:srgbClr val="535353"/>
                </a:solidFill>
                <a:cs typeface="Arial" pitchFamily="34" charset="0"/>
                <a:sym typeface="Arial" charset="0"/>
              </a:rPr>
              <a:t> J Med 1997; 336:589-590</a:t>
            </a:r>
            <a:r>
              <a:rPr lang="en-US" altLang="en-US" sz="800" u="sng" dirty="0" smtClean="0">
                <a:solidFill>
                  <a:srgbClr val="009999"/>
                </a:solidFill>
                <a:cs typeface="Arial" pitchFamily="34" charset="0"/>
                <a:sym typeface="Arial" charset="0"/>
                <a:hlinkClick r:id="rId3"/>
              </a:rPr>
              <a:t>February 20, 1997</a:t>
            </a:r>
            <a:endParaRPr lang="en-US" altLang="en-US" sz="800" u="sng" dirty="0" smtClean="0">
              <a:solidFill>
                <a:srgbClr val="009999"/>
              </a:solidFill>
              <a:cs typeface="Arial" pitchFamily="34" charset="0"/>
              <a:sym typeface="Arial" charset="0"/>
            </a:endParaRPr>
          </a:p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153157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035" y="1435169"/>
            <a:ext cx="3213571" cy="22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300" y="1435169"/>
            <a:ext cx="3213571" cy="22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035" y="3742377"/>
            <a:ext cx="3199061" cy="20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300" y="3843952"/>
            <a:ext cx="3226965" cy="19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1"/>
            <a:ext cx="8626077" cy="880216"/>
          </a:xfrm>
        </p:spPr>
        <p:txBody>
          <a:bodyPr lIns="64291" tIns="32146" rIns="64291" bIns="32146"/>
          <a:lstStyle/>
          <a:p>
            <a:pPr eaLnBrk="1" hangingPunct="1"/>
            <a:r>
              <a:rPr lang="en-US" altLang="en-US" dirty="0" smtClean="0"/>
              <a:t>These are the histologic changes. Describe what you see?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81914" y="6041877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39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601" y="1512083"/>
            <a:ext cx="3213571" cy="22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866" y="1512083"/>
            <a:ext cx="3213571" cy="22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601" y="3819291"/>
            <a:ext cx="3199061" cy="20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866" y="3819291"/>
            <a:ext cx="3226965" cy="20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0"/>
          <p:cNvSpPr>
            <a:spLocks/>
          </p:cNvSpPr>
          <p:nvPr/>
        </p:nvSpPr>
        <p:spPr bwMode="auto">
          <a:xfrm>
            <a:off x="3510866" y="957234"/>
            <a:ext cx="307181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ts val="1687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Perivascular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inflammatory cell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Gill Sans" charset="0"/>
                <a:cs typeface="Arial" panose="020B0604020202020204" pitchFamily="34" charset="0"/>
              </a:rPr>
              <a:t>infiltrates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ea typeface="Gill Sans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915" y="6018781"/>
            <a:ext cx="1999716" cy="4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5648771" y="6285249"/>
            <a:ext cx="3495230" cy="57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1100" dirty="0" err="1">
                <a:solidFill>
                  <a:schemeClr val="tx1"/>
                </a:solidFill>
                <a:hlinkClick r:id="rId6" action="ppaction://hlinkfile"/>
              </a:rPr>
              <a:t>Büttner</a:t>
            </a:r>
            <a:r>
              <a:rPr lang="en-US" altLang="en-US" sz="1100" dirty="0">
                <a:solidFill>
                  <a:schemeClr val="tx1"/>
                </a:solidFill>
                <a:hlinkClick r:id="rId6" action="ppaction://hlinkfile"/>
              </a:rPr>
              <a:t> A</a:t>
            </a:r>
            <a:r>
              <a:rPr lang="en-US" altLang="en-US" sz="1100" dirty="0" smtClean="0">
                <a:solidFill>
                  <a:schemeClr val="tx1"/>
                </a:solidFill>
              </a:rPr>
              <a:t>.</a:t>
            </a:r>
            <a:r>
              <a:rPr lang="en-US" altLang="en-US" sz="1100" dirty="0">
                <a:solidFill>
                  <a:schemeClr val="tx1"/>
                </a:solidFill>
              </a:rPr>
              <a:t> </a:t>
            </a:r>
            <a:r>
              <a:rPr lang="en-US" altLang="en-US" sz="1100" dirty="0" smtClean="0">
                <a:solidFill>
                  <a:schemeClr val="tx1"/>
                </a:solidFill>
              </a:rPr>
              <a:t>Review: The </a:t>
            </a:r>
            <a:r>
              <a:rPr lang="en-US" altLang="en-US" sz="1100" dirty="0">
                <a:solidFill>
                  <a:schemeClr val="tx1"/>
                </a:solidFill>
              </a:rPr>
              <a:t>neuropathology of drug </a:t>
            </a:r>
            <a:r>
              <a:rPr lang="en-US" altLang="en-US" sz="1100" dirty="0" smtClean="0">
                <a:solidFill>
                  <a:schemeClr val="tx1"/>
                </a:solidFill>
              </a:rPr>
              <a:t>abuse. </a:t>
            </a:r>
            <a:r>
              <a:rPr lang="en-US" altLang="en-US" sz="1100" dirty="0" err="1" smtClean="0">
                <a:solidFill>
                  <a:schemeClr val="tx1"/>
                </a:solidFill>
                <a:hlinkClick r:id="" action="ppaction://hlinkfile" tooltip="Neuropathology and applied neurobiology."/>
              </a:rPr>
              <a:t>Neuropathol</a:t>
            </a:r>
            <a:r>
              <a:rPr lang="en-US" altLang="en-US" sz="1100" dirty="0" smtClean="0">
                <a:solidFill>
                  <a:schemeClr val="tx1"/>
                </a:solidFill>
                <a:hlinkClick r:id="" action="ppaction://hlinkfile" tooltip="Neuropathology and applied neurobiology."/>
              </a:rPr>
              <a:t> </a:t>
            </a:r>
            <a:r>
              <a:rPr lang="en-US" altLang="en-US" sz="1100" dirty="0" err="1">
                <a:solidFill>
                  <a:schemeClr val="tx1"/>
                </a:solidFill>
                <a:hlinkClick r:id="" action="ppaction://hlinkfile" tooltip="Neuropathology and applied neurobiology."/>
              </a:rPr>
              <a:t>Appl</a:t>
            </a:r>
            <a:r>
              <a:rPr lang="en-US" altLang="en-US" sz="1100" dirty="0">
                <a:solidFill>
                  <a:schemeClr val="tx1"/>
                </a:solidFill>
                <a:hlinkClick r:id="" action="ppaction://hlinkfile" tooltip="Neuropathology and applied neurobiology."/>
              </a:rPr>
              <a:t> </a:t>
            </a:r>
            <a:r>
              <a:rPr lang="en-US" altLang="en-US" sz="1100" dirty="0" err="1">
                <a:solidFill>
                  <a:schemeClr val="tx1"/>
                </a:solidFill>
                <a:hlinkClick r:id="" action="ppaction://hlinkfile" tooltip="Neuropathology and applied neurobiology."/>
              </a:rPr>
              <a:t>Neurobiol</a:t>
            </a:r>
            <a:r>
              <a:rPr lang="en-US" altLang="en-US" sz="1100" dirty="0">
                <a:solidFill>
                  <a:schemeClr val="tx1"/>
                </a:solidFill>
                <a:hlinkClick r:id="" action="ppaction://hlinkfile" tooltip="Neuropathology and applied neurobiology."/>
              </a:rPr>
              <a:t>.</a:t>
            </a:r>
            <a:r>
              <a:rPr lang="en-US" altLang="en-US" sz="1100" dirty="0">
                <a:solidFill>
                  <a:schemeClr val="tx1"/>
                </a:solidFill>
              </a:rPr>
              <a:t> 2011 Feb;37(2):118-34. </a:t>
            </a:r>
          </a:p>
        </p:txBody>
      </p:sp>
      <p:sp>
        <p:nvSpPr>
          <p:cNvPr id="18" name="Rectangle 1"/>
          <p:cNvSpPr>
            <a:spLocks noGrp="1" noChangeArrowheads="1"/>
          </p:cNvSpPr>
          <p:nvPr>
            <p:ph type="title"/>
          </p:nvPr>
        </p:nvSpPr>
        <p:spPr>
          <a:xfrm>
            <a:off x="178594" y="1"/>
            <a:ext cx="8626077" cy="880216"/>
          </a:xfrm>
        </p:spPr>
        <p:txBody>
          <a:bodyPr lIns="64291" tIns="32146" rIns="64291" bIns="32146"/>
          <a:lstStyle/>
          <a:p>
            <a:pPr eaLnBrk="1" hangingPunct="1"/>
            <a:r>
              <a:rPr lang="en-US" altLang="en-US" dirty="0" smtClean="0"/>
              <a:t>These are the histologic changes. Describe what you see?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601" y="5912816"/>
            <a:ext cx="6495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687"/>
              </a:spcBef>
            </a:pPr>
            <a:r>
              <a:rPr lang="en-US" altLang="en-US" sz="1600" dirty="0">
                <a:solidFill>
                  <a:schemeClr val="tx1"/>
                </a:solidFill>
                <a:ea typeface="Gill Sans" charset="0"/>
                <a:cs typeface="Gill Sans" charset="0"/>
              </a:rPr>
              <a:t>Reactive endothelial cell proliferation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601" y="884099"/>
            <a:ext cx="3213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Concentric small vessel wall thickening pigment deposition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602" y="5520181"/>
            <a:ext cx="144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Low power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867" y="5543484"/>
            <a:ext cx="153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High power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36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0" t="31250" r="36874" b="20313"/>
          <a:stretch>
            <a:fillRect/>
          </a:stretch>
        </p:blipFill>
        <p:spPr bwMode="auto">
          <a:xfrm>
            <a:off x="1316013" y="980161"/>
            <a:ext cx="6524253" cy="554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409346" y="6113005"/>
            <a:ext cx="2734654" cy="4804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altLang="en-US" sz="900" dirty="0" err="1" smtClean="0">
                <a:solidFill>
                  <a:schemeClr val="tx1"/>
                </a:solidFill>
              </a:rPr>
              <a:t>Buttner</a:t>
            </a:r>
            <a:r>
              <a:rPr lang="en-US" altLang="en-US" sz="900" dirty="0" smtClean="0">
                <a:solidFill>
                  <a:schemeClr val="tx1"/>
                </a:solidFill>
              </a:rPr>
              <a:t>, R. </a:t>
            </a:r>
            <a:r>
              <a:rPr lang="en-US" altLang="en-US" sz="900" dirty="0">
                <a:solidFill>
                  <a:schemeClr val="tx1"/>
                </a:solidFill>
              </a:rPr>
              <a:t>Review: The neuropathology of drug </a:t>
            </a:r>
            <a:r>
              <a:rPr lang="en-US" altLang="en-US" sz="900" dirty="0" smtClean="0">
                <a:solidFill>
                  <a:schemeClr val="tx1"/>
                </a:solidFill>
              </a:rPr>
              <a:t>abuse, </a:t>
            </a:r>
            <a:r>
              <a:rPr lang="en-US" altLang="en-US" sz="900" dirty="0" err="1" smtClean="0">
                <a:solidFill>
                  <a:schemeClr val="tx1"/>
                </a:solidFill>
              </a:rPr>
              <a:t>Neuropatholo</a:t>
            </a:r>
            <a:r>
              <a:rPr lang="en-US" altLang="en-US" sz="900" dirty="0" smtClean="0">
                <a:solidFill>
                  <a:schemeClr val="tx1"/>
                </a:solidFill>
              </a:rPr>
              <a:t> </a:t>
            </a:r>
            <a:r>
              <a:rPr lang="en-US" altLang="en-US" sz="900" dirty="0" err="1" smtClean="0">
                <a:solidFill>
                  <a:schemeClr val="tx1"/>
                </a:solidFill>
              </a:rPr>
              <a:t>Appl</a:t>
            </a:r>
            <a:r>
              <a:rPr lang="en-US" altLang="en-US" sz="900" dirty="0" smtClean="0">
                <a:solidFill>
                  <a:schemeClr val="tx1"/>
                </a:solidFill>
              </a:rPr>
              <a:t> </a:t>
            </a:r>
            <a:r>
              <a:rPr lang="en-US" altLang="en-US" sz="900" dirty="0" err="1" smtClean="0">
                <a:solidFill>
                  <a:schemeClr val="tx1"/>
                </a:solidFill>
              </a:rPr>
              <a:t>Neurobiol</a:t>
            </a:r>
            <a:r>
              <a:rPr lang="en-US" altLang="en-US" sz="900" dirty="0" smtClean="0">
                <a:solidFill>
                  <a:schemeClr val="tx1"/>
                </a:solidFill>
              </a:rPr>
              <a:t>. 2011 </a:t>
            </a:r>
            <a:r>
              <a:rPr lang="en-US" altLang="en-US" sz="900" dirty="0">
                <a:solidFill>
                  <a:schemeClr val="tx1"/>
                </a:solidFill>
              </a:rPr>
              <a:t>Feb;37(2):</a:t>
            </a:r>
            <a:r>
              <a:rPr lang="en-US" altLang="en-US" sz="900" dirty="0" smtClean="0">
                <a:solidFill>
                  <a:schemeClr val="tx1"/>
                </a:solidFill>
              </a:rPr>
              <a:t>118-34</a:t>
            </a:r>
            <a:r>
              <a:rPr lang="en-US" altLang="en-US" sz="900" b="1" dirty="0" smtClean="0">
                <a:solidFill>
                  <a:schemeClr val="tx1"/>
                </a:solidFill>
              </a:rPr>
              <a:t>.</a:t>
            </a:r>
            <a:endParaRPr lang="en-US" alt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89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 Design">
  <a:themeElements>
    <a:clrScheme name="UP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35A"/>
      </a:accent1>
      <a:accent2>
        <a:srgbClr val="3E73BE"/>
      </a:accent2>
      <a:accent3>
        <a:srgbClr val="661400"/>
      </a:accent3>
      <a:accent4>
        <a:srgbClr val="A94300"/>
      </a:accent4>
      <a:accent5>
        <a:srgbClr val="D28E00"/>
      </a:accent5>
      <a:accent6>
        <a:srgbClr val="505500"/>
      </a:accent6>
      <a:hlink>
        <a:srgbClr val="7D6C6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 Document" ma:contentTypeID="0x010100C20E1767218EB34A96D96C85997C1F6F0400E467419ABAD0BB498E7A887CBC7853E2" ma:contentTypeVersion="3" ma:contentTypeDescription="Create a new document." ma:contentTypeScope="" ma:versionID="bd5a5cb610c39e6350d984b8b2f35152">
  <xsd:schema xmlns:xsd="http://www.w3.org/2001/XMLSchema" xmlns:xs="http://www.w3.org/2001/XMLSchema" xmlns:p="http://schemas.microsoft.com/office/2006/metadata/properties" xmlns:ns1="http://schemas.microsoft.com/sharepoint/v3" xmlns:ns2="425cce39-fc9a-412f-b041-e8a3e85fd055" targetNamespace="http://schemas.microsoft.com/office/2006/metadata/properties" ma:root="true" ma:fieldsID="8d362af3c994f8f893d5b0a0ec414492" ns1:_="" ns2:_="">
    <xsd:import namespace="http://schemas.microsoft.com/sharepoint/v3"/>
    <xsd:import namespace="425cce39-fc9a-412f-b041-e8a3e85fd055"/>
    <xsd:element name="properties">
      <xsd:complexType>
        <xsd:sequence>
          <xsd:element name="documentManagement">
            <xsd:complexType>
              <xsd:all>
                <xsd:element ref="ns2:FacilityTaxHTField0" minOccurs="0"/>
                <xsd:element ref="ns2:GatewayTaxHTField0" minOccurs="0"/>
                <xsd:element ref="ns2:UPMC_x0020_DepartmentTaxHTField0" minOccurs="0"/>
                <xsd:element ref="ns2:Weight"/>
                <xsd:element ref="ns2:Template_x0020_TypeTaxHTField0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7" nillable="true" ma:displayName="Scheduling Start Date" ma:internalName="PublishingStartDate">
      <xsd:simpleType>
        <xsd:restriction base="dms:Unknown"/>
      </xsd:simpleType>
    </xsd:element>
    <xsd:element name="PublishingExpirationDate" ma:index="18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cce39-fc9a-412f-b041-e8a3e85fd055" elementFormDefault="qualified">
    <xsd:import namespace="http://schemas.microsoft.com/office/2006/documentManagement/types"/>
    <xsd:import namespace="http://schemas.microsoft.com/office/infopath/2007/PartnerControls"/>
    <xsd:element name="FacilityTaxHTField0" ma:index="8" nillable="true" ma:taxonomy="true" ma:internalName="FacilityTaxHTField0" ma:taxonomyFieldName="Facility" ma:displayName="Facility" ma:fieldId="{8eacca07-f0ae-4405-9959-9e98417bffe8}" ma:taxonomyMulti="true" ma:sspId="9896d5b5-4a3f-4a7f-b09a-8df82b715671" ma:termSetId="d1528b56-5766-4b12-9d89-b37e77ea80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tewayTaxHTField0" ma:index="10" nillable="true" ma:taxonomy="true" ma:internalName="GatewayTaxHTField0" ma:taxonomyFieldName="Gateway" ma:displayName="Gateway" ma:fieldId="{3b3f59b5-a1df-4729-9add-dd86f3637a4c}" ma:taxonomyMulti="true" ma:sspId="9896d5b5-4a3f-4a7f-b09a-8df82b715671" ma:termSetId="48935a26-4dc4-4513-a7a2-ceee1912b2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UPMC_x0020_DepartmentTaxHTField0" ma:index="12" nillable="true" ma:taxonomy="true" ma:internalName="UPMC_x0020_DepartmentTaxHTField0" ma:taxonomyFieldName="UPMC_x0020_Department" ma:displayName="Department" ma:fieldId="{675a0c6b-a88c-4d1b-af30-880f602acbd9}" ma:taxonomyMulti="true" ma:sspId="9896d5b5-4a3f-4a7f-b09a-8df82b715671" ma:termSetId="54a634e8-8f38-4748-894a-e26845d7a3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Weight" ma:index="14" ma:displayName="Weight" ma:decimals="0" ma:default="1" ma:description="The higher the weight, the higher the item will be displayed in lists." ma:internalName="Weight" ma:percentage="FALSE">
      <xsd:simpleType>
        <xsd:restriction base="dms:Number">
          <xsd:maxInclusive value="5"/>
          <xsd:minInclusive value="1"/>
        </xsd:restriction>
      </xsd:simpleType>
    </xsd:element>
    <xsd:element name="Template_x0020_TypeTaxHTField0" ma:index="15" ma:taxonomy="true" ma:internalName="Template_x0020_TypeTaxHTField0" ma:taxonomyFieldName="Template_x0020_Type" ma:displayName="Template Type" ma:fieldId="{b1cac134-817d-4680-8de8-f3405c741a1e}" ma:sspId="9896d5b5-4a3f-4a7f-b09a-8df82b715671" ma:termSetId="a412f835-4d75-4374-a61b-dbd0e54934c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Weight xmlns="425cce39-fc9a-412f-b041-e8a3e85fd055">1</Weight>
    <UPMC_x0020_DepartmentTaxHTField0 xmlns="425cce39-fc9a-412f-b041-e8a3e85fd055">Communications and Marketing|0499690b-e96c-4388-8b9d-f935931774b1</UPMC_x0020_DepartmentTaxHTField0>
    <GatewayTaxHTField0 xmlns="425cce39-fc9a-412f-b041-e8a3e85fd055" xsi:nil="true"/>
    <PublishingExpirationDate xmlns="http://schemas.microsoft.com/sharepoint/v3" xsi:nil="true"/>
    <Template_x0020_TypeTaxHTField0 xmlns="425cce39-fc9a-412f-b041-e8a3e85fd055">PowerPoint|53014d65-2a80-4bb9-a8d0-3481f0cda7bc</Template_x0020_TypeTaxHTField0>
    <PublishingStartDate xmlns="http://schemas.microsoft.com/sharepoint/v3" xsi:nil="true"/>
    <FacilityTaxHTField0 xmlns="425cce39-fc9a-412f-b041-e8a3e85fd055" xsi:nil="true"/>
  </documentManagement>
</p:properties>
</file>

<file path=customXml/itemProps1.xml><?xml version="1.0" encoding="utf-8"?>
<ds:datastoreItem xmlns:ds="http://schemas.openxmlformats.org/officeDocument/2006/customXml" ds:itemID="{2353146A-E811-4950-A3FC-06CA6387B29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EB6792E-FFBF-48D2-9613-E97BFA6EE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5cce39-fc9a-412f-b041-e8a3e85fd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0CAEDD-B155-472B-97E3-DBE024C754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6C6F40E-67E7-4073-8B16-A1DE36A7DCC3}">
  <ds:schemaRefs>
    <ds:schemaRef ds:uri="http://schemas.microsoft.com/office/2006/metadata/properties"/>
    <ds:schemaRef ds:uri="425cce39-fc9a-412f-b041-e8a3e85fd05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316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24 year old male found unconscious </vt:lpstr>
      <vt:lpstr>Clinical history</vt:lpstr>
      <vt:lpstr>Name the modality of this MRI and describe what you see? </vt:lpstr>
      <vt:lpstr>Name the modality of this MRI and describe what you see? </vt:lpstr>
      <vt:lpstr>Name the modality of this MRI and describe what you see? </vt:lpstr>
      <vt:lpstr>Also known on MRI imaging as “Chasing the dragon”</vt:lpstr>
      <vt:lpstr>These are the histologic changes. Describe what you see? </vt:lpstr>
      <vt:lpstr>These are the histologic changes. Describe what you see? </vt:lpstr>
      <vt:lpstr>Slide 9</vt:lpstr>
      <vt:lpstr>Slide 10</vt:lpstr>
      <vt:lpstr>Take home points</vt:lpstr>
    </vt:vector>
  </TitlesOfParts>
  <Company>UPMC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UPMC PowerPoint</dc:title>
  <dc:creator>munnellkw</dc:creator>
  <cp:lastModifiedBy>UPMC</cp:lastModifiedBy>
  <cp:revision>179</cp:revision>
  <cp:lastPrinted>2010-10-06T15:06:27Z</cp:lastPrinted>
  <dcterms:created xsi:type="dcterms:W3CDTF">2010-10-11T14:46:55Z</dcterms:created>
  <dcterms:modified xsi:type="dcterms:W3CDTF">2014-03-24T17:54:28Z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UPMC Department">
    <vt:lpwstr>25;#Communications and Marketing|0499690b-e96c-4388-8b9d-f935931774b1</vt:lpwstr>
  </property>
  <property fmtid="{D5CDD505-2E9C-101B-9397-08002B2CF9AE}" pid="5" name="ContentTypeId">
    <vt:lpwstr>0x010100C20E1767218EB34A96D96C85997C1F6F0400E467419ABAD0BB498E7A887CBC7853E2</vt:lpwstr>
  </property>
  <property fmtid="{D5CDD505-2E9C-101B-9397-08002B2CF9AE}" pid="6" name="Gateway">
    <vt:lpwstr/>
  </property>
  <property fmtid="{D5CDD505-2E9C-101B-9397-08002B2CF9AE}" pid="7" name="TaxCatchAll">
    <vt:lpwstr>109;#PowerPoint|53014d65-2a80-4bb9-a8d0-3481f0cda7bc;#25;#Communications and Marketing|0499690b-e96c-4388-8b9d-f935931774b1</vt:lpwstr>
  </property>
  <property fmtid="{D5CDD505-2E9C-101B-9397-08002B2CF9AE}" pid="8" name="xd_Signature">
    <vt:lpwstr/>
  </property>
  <property fmtid="{D5CDD505-2E9C-101B-9397-08002B2CF9AE}" pid="9" name="Guide Type">
    <vt:lpwstr/>
  </property>
  <property fmtid="{D5CDD505-2E9C-101B-9397-08002B2CF9AE}" pid="10" name="Guide TypeTaxHTField0">
    <vt:lpwstr/>
  </property>
  <property fmtid="{D5CDD505-2E9C-101B-9397-08002B2CF9AE}" pid="11" name="display_urn:schemas-microsoft-com:office:office#Editor">
    <vt:lpwstr>System Account</vt:lpwstr>
  </property>
  <property fmtid="{D5CDD505-2E9C-101B-9397-08002B2CF9AE}" pid="12" name="Order">
    <vt:lpwstr>2400.00000000000</vt:lpwstr>
  </property>
  <property fmtid="{D5CDD505-2E9C-101B-9397-08002B2CF9AE}" pid="13" name="xd_ProgID">
    <vt:lpwstr/>
  </property>
  <property fmtid="{D5CDD505-2E9C-101B-9397-08002B2CF9AE}" pid="14" name="display_urn:schemas-microsoft-com:office:office#Author">
    <vt:lpwstr>System Account</vt:lpwstr>
  </property>
  <property fmtid="{D5CDD505-2E9C-101B-9397-08002B2CF9AE}" pid="15" name="TemplateUrl">
    <vt:lpwstr/>
  </property>
  <property fmtid="{D5CDD505-2E9C-101B-9397-08002B2CF9AE}" pid="16" name="Manual TypeTaxHTField0">
    <vt:lpwstr/>
  </property>
  <property fmtid="{D5CDD505-2E9C-101B-9397-08002B2CF9AE}" pid="17" name="Manual Type">
    <vt:lpwstr/>
  </property>
  <property fmtid="{D5CDD505-2E9C-101B-9397-08002B2CF9AE}" pid="18" name="Form TypeTaxHTField0">
    <vt:lpwstr/>
  </property>
  <property fmtid="{D5CDD505-2E9C-101B-9397-08002B2CF9AE}" pid="19" name="Form Type">
    <vt:lpwstr/>
  </property>
  <property fmtid="{D5CDD505-2E9C-101B-9397-08002B2CF9AE}" pid="20" name="_SourceUrl">
    <vt:lpwstr/>
  </property>
</Properties>
</file>