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4"/>
  </p:notesMasterIdLst>
  <p:handoutMasterIdLst>
    <p:handoutMasterId r:id="rId25"/>
  </p:handoutMasterIdLst>
  <p:sldIdLst>
    <p:sldId id="256" r:id="rId6"/>
    <p:sldId id="271" r:id="rId7"/>
    <p:sldId id="272" r:id="rId8"/>
    <p:sldId id="273" r:id="rId9"/>
    <p:sldId id="274" r:id="rId10"/>
    <p:sldId id="257" r:id="rId11"/>
    <p:sldId id="259" r:id="rId12"/>
    <p:sldId id="260" r:id="rId13"/>
    <p:sldId id="261" r:id="rId14"/>
    <p:sldId id="262" r:id="rId15"/>
    <p:sldId id="263" r:id="rId16"/>
    <p:sldId id="264" r:id="rId17"/>
    <p:sldId id="265" r:id="rId18"/>
    <p:sldId id="270" r:id="rId19"/>
    <p:sldId id="266" r:id="rId20"/>
    <p:sldId id="275" r:id="rId21"/>
    <p:sldId id="276" r:id="rId22"/>
    <p:sldId id="277" r:id="rId23"/>
  </p:sldIdLst>
  <p:sldSz cx="9144000" cy="6858000" type="screen4x3"/>
  <p:notesSz cx="7010400" cy="9296400"/>
  <p:defaultTextStyle>
    <a:defPPr>
      <a:defRPr lang="en-US"/>
    </a:defPPr>
    <a:lvl1pPr algn="l" rtl="0" fontAlgn="base">
      <a:spcBef>
        <a:spcPct val="0"/>
      </a:spcBef>
      <a:spcAft>
        <a:spcPct val="0"/>
      </a:spcAft>
      <a:defRPr sz="2800" b="1" kern="1200">
        <a:solidFill>
          <a:srgbClr val="535A5D"/>
        </a:solidFill>
        <a:latin typeface="Arial" pitchFamily="34" charset="0"/>
        <a:ea typeface="ＭＳ Ｐゴシック" pitchFamily="34" charset="-128"/>
        <a:cs typeface="+mn-cs"/>
      </a:defRPr>
    </a:lvl1pPr>
    <a:lvl2pPr marL="457200" algn="l" rtl="0" fontAlgn="base">
      <a:spcBef>
        <a:spcPct val="0"/>
      </a:spcBef>
      <a:spcAft>
        <a:spcPct val="0"/>
      </a:spcAft>
      <a:defRPr sz="2800" b="1" kern="1200">
        <a:solidFill>
          <a:srgbClr val="535A5D"/>
        </a:solidFill>
        <a:latin typeface="Arial" pitchFamily="34" charset="0"/>
        <a:ea typeface="ＭＳ Ｐゴシック" pitchFamily="34" charset="-128"/>
        <a:cs typeface="+mn-cs"/>
      </a:defRPr>
    </a:lvl2pPr>
    <a:lvl3pPr marL="914400" algn="l" rtl="0" fontAlgn="base">
      <a:spcBef>
        <a:spcPct val="0"/>
      </a:spcBef>
      <a:spcAft>
        <a:spcPct val="0"/>
      </a:spcAft>
      <a:defRPr sz="2800" b="1" kern="1200">
        <a:solidFill>
          <a:srgbClr val="535A5D"/>
        </a:solidFill>
        <a:latin typeface="Arial" pitchFamily="34" charset="0"/>
        <a:ea typeface="ＭＳ Ｐゴシック" pitchFamily="34" charset="-128"/>
        <a:cs typeface="+mn-cs"/>
      </a:defRPr>
    </a:lvl3pPr>
    <a:lvl4pPr marL="1371600" algn="l" rtl="0" fontAlgn="base">
      <a:spcBef>
        <a:spcPct val="0"/>
      </a:spcBef>
      <a:spcAft>
        <a:spcPct val="0"/>
      </a:spcAft>
      <a:defRPr sz="2800" b="1" kern="1200">
        <a:solidFill>
          <a:srgbClr val="535A5D"/>
        </a:solidFill>
        <a:latin typeface="Arial" pitchFamily="34" charset="0"/>
        <a:ea typeface="ＭＳ Ｐゴシック" pitchFamily="34" charset="-128"/>
        <a:cs typeface="+mn-cs"/>
      </a:defRPr>
    </a:lvl4pPr>
    <a:lvl5pPr marL="1828800" algn="l" rtl="0" fontAlgn="base">
      <a:spcBef>
        <a:spcPct val="0"/>
      </a:spcBef>
      <a:spcAft>
        <a:spcPct val="0"/>
      </a:spcAft>
      <a:defRPr sz="2800" b="1" kern="1200">
        <a:solidFill>
          <a:srgbClr val="535A5D"/>
        </a:solidFill>
        <a:latin typeface="Arial" pitchFamily="34" charset="0"/>
        <a:ea typeface="ＭＳ Ｐゴシック" pitchFamily="34" charset="-128"/>
        <a:cs typeface="+mn-cs"/>
      </a:defRPr>
    </a:lvl5pPr>
    <a:lvl6pPr marL="2286000" algn="l" defTabSz="914400" rtl="0" eaLnBrk="1" latinLnBrk="0" hangingPunct="1">
      <a:defRPr sz="2800" b="1" kern="1200">
        <a:solidFill>
          <a:srgbClr val="535A5D"/>
        </a:solidFill>
        <a:latin typeface="Arial" pitchFamily="34" charset="0"/>
        <a:ea typeface="ＭＳ Ｐゴシック" pitchFamily="34" charset="-128"/>
        <a:cs typeface="+mn-cs"/>
      </a:defRPr>
    </a:lvl6pPr>
    <a:lvl7pPr marL="2743200" algn="l" defTabSz="914400" rtl="0" eaLnBrk="1" latinLnBrk="0" hangingPunct="1">
      <a:defRPr sz="2800" b="1" kern="1200">
        <a:solidFill>
          <a:srgbClr val="535A5D"/>
        </a:solidFill>
        <a:latin typeface="Arial" pitchFamily="34" charset="0"/>
        <a:ea typeface="ＭＳ Ｐゴシック" pitchFamily="34" charset="-128"/>
        <a:cs typeface="+mn-cs"/>
      </a:defRPr>
    </a:lvl7pPr>
    <a:lvl8pPr marL="3200400" algn="l" defTabSz="914400" rtl="0" eaLnBrk="1" latinLnBrk="0" hangingPunct="1">
      <a:defRPr sz="2800" b="1" kern="1200">
        <a:solidFill>
          <a:srgbClr val="535A5D"/>
        </a:solidFill>
        <a:latin typeface="Arial" pitchFamily="34" charset="0"/>
        <a:ea typeface="ＭＳ Ｐゴシック" pitchFamily="34" charset="-128"/>
        <a:cs typeface="+mn-cs"/>
      </a:defRPr>
    </a:lvl8pPr>
    <a:lvl9pPr marL="3657600" algn="l" defTabSz="914400" rtl="0" eaLnBrk="1" latinLnBrk="0" hangingPunct="1">
      <a:defRPr sz="2800" b="1" kern="1200">
        <a:solidFill>
          <a:srgbClr val="535A5D"/>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1540"/>
    <a:srgbClr val="511540"/>
    <a:srgbClr val="521540"/>
    <a:srgbClr val="5B005C"/>
    <a:srgbClr val="681E5B"/>
    <a:srgbClr val="666D70"/>
    <a:srgbClr val="5B005B"/>
    <a:srgbClr val="221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109"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b="0" smtClean="0">
                <a:solidFill>
                  <a:schemeClr val="tx1"/>
                </a:solidFill>
              </a:defRPr>
            </a:lvl1pPr>
          </a:lstStyle>
          <a:p>
            <a:pPr>
              <a:defRPr/>
            </a:pPr>
            <a:fld id="{35BE6D6E-2B79-477A-9D09-DF54F407B222}" type="datetime1">
              <a:rPr lang="en-US"/>
              <a:pPr>
                <a:defRPr/>
              </a:pPr>
              <a:t>6/9/2014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109"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b="0" smtClean="0">
                <a:solidFill>
                  <a:schemeClr val="tx1"/>
                </a:solidFill>
              </a:defRPr>
            </a:lvl1pPr>
          </a:lstStyle>
          <a:p>
            <a:pPr>
              <a:defRPr/>
            </a:pPr>
            <a:fld id="{7BB55531-1931-43CC-A844-AB24AE77B8F9}" type="slidenum">
              <a:rPr lang="en-US"/>
              <a:pPr>
                <a:defRPr/>
              </a:pPr>
              <a:t>‹#›</a:t>
            </a:fld>
            <a:endParaRPr lang="en-US"/>
          </a:p>
        </p:txBody>
      </p:sp>
    </p:spTree>
    <p:extLst>
      <p:ext uri="{BB962C8B-B14F-4D97-AF65-F5344CB8AC3E}">
        <p14:creationId xmlns:p14="http://schemas.microsoft.com/office/powerpoint/2010/main" val="3699770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solidFill>
                  <a:schemeClr val="tx1"/>
                </a:solidFill>
                <a:latin typeface="Arial" pitchFamily="-109"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solidFill>
                  <a:schemeClr val="tx1"/>
                </a:solidFill>
                <a:latin typeface="Arial" pitchFamily="-109"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solidFill>
                  <a:schemeClr val="tx1"/>
                </a:solidFill>
                <a:latin typeface="Arial" pitchFamily="-109"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smtClean="0">
                <a:solidFill>
                  <a:schemeClr val="tx1"/>
                </a:solidFill>
              </a:defRPr>
            </a:lvl1pPr>
          </a:lstStyle>
          <a:p>
            <a:pPr>
              <a:defRPr/>
            </a:pPr>
            <a:fld id="{10EDBF57-C5D6-4BA9-B414-20637265CC17}" type="slidenum">
              <a:rPr lang="en-US"/>
              <a:pPr>
                <a:defRPr/>
              </a:pPr>
              <a:t>‹#›</a:t>
            </a:fld>
            <a:endParaRPr lang="en-US"/>
          </a:p>
        </p:txBody>
      </p:sp>
    </p:spTree>
    <p:extLst>
      <p:ext uri="{BB962C8B-B14F-4D97-AF65-F5344CB8AC3E}">
        <p14:creationId xmlns:p14="http://schemas.microsoft.com/office/powerpoint/2010/main" val="1978190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pitchFamily="-106"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6388" name="Slide Number Placeholder 3"/>
          <p:cNvSpPr>
            <a:spLocks noGrp="1"/>
          </p:cNvSpPr>
          <p:nvPr>
            <p:ph type="sldNum" sz="quarter" idx="5"/>
          </p:nvPr>
        </p:nvSpPr>
        <p:spPr>
          <a:noFill/>
        </p:spPr>
        <p:txBody>
          <a:bodyPr/>
          <a:lstStyle/>
          <a:p>
            <a:fld id="{2FE63E2C-4E41-411E-AE33-40F12A6C6743}"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Freeform 3"/>
          <p:cNvSpPr>
            <a:spLocks/>
          </p:cNvSpPr>
          <p:nvPr userDrawn="1"/>
        </p:nvSpPr>
        <p:spPr bwMode="auto">
          <a:xfrm>
            <a:off x="0" y="0"/>
            <a:ext cx="9144000" cy="1219200"/>
          </a:xfrm>
          <a:custGeom>
            <a:avLst/>
            <a:gdLst>
              <a:gd name="T0" fmla="*/ 2147483647 w 11520"/>
              <a:gd name="T1" fmla="*/ 0 h 1536"/>
              <a:gd name="T2" fmla="*/ 2147483647 w 11520"/>
              <a:gd name="T3" fmla="*/ 2147483647 h 1536"/>
              <a:gd name="T4" fmla="*/ 2147483647 w 11520"/>
              <a:gd name="T5" fmla="*/ 2147483647 h 1536"/>
              <a:gd name="T6" fmla="*/ 2147483647 w 11520"/>
              <a:gd name="T7" fmla="*/ 2147483647 h 1536"/>
              <a:gd name="T8" fmla="*/ 2147483647 w 11520"/>
              <a:gd name="T9" fmla="*/ 2147483647 h 1536"/>
              <a:gd name="T10" fmla="*/ 2147483647 w 11520"/>
              <a:gd name="T11" fmla="*/ 2147483647 h 1536"/>
              <a:gd name="T12" fmla="*/ 2147483647 w 11520"/>
              <a:gd name="T13" fmla="*/ 2147483647 h 1536"/>
              <a:gd name="T14" fmla="*/ 2147483647 w 11520"/>
              <a:gd name="T15" fmla="*/ 2147483647 h 1536"/>
              <a:gd name="T16" fmla="*/ 2147483647 w 11520"/>
              <a:gd name="T17" fmla="*/ 2147483647 h 1536"/>
              <a:gd name="T18" fmla="*/ 2147483647 w 11520"/>
              <a:gd name="T19" fmla="*/ 2147483647 h 1536"/>
              <a:gd name="T20" fmla="*/ 2147483647 w 11520"/>
              <a:gd name="T21" fmla="*/ 2147483647 h 1536"/>
              <a:gd name="T22" fmla="*/ 2147483647 w 11520"/>
              <a:gd name="T23" fmla="*/ 2147483647 h 1536"/>
              <a:gd name="T24" fmla="*/ 2147483647 w 11520"/>
              <a:gd name="T25" fmla="*/ 2147483647 h 1536"/>
              <a:gd name="T26" fmla="*/ 2147483647 w 11520"/>
              <a:gd name="T27" fmla="*/ 2147483647 h 1536"/>
              <a:gd name="T28" fmla="*/ 2147483647 w 11520"/>
              <a:gd name="T29" fmla="*/ 2147483647 h 1536"/>
              <a:gd name="T30" fmla="*/ 2147483647 w 11520"/>
              <a:gd name="T31" fmla="*/ 2147483647 h 1536"/>
              <a:gd name="T32" fmla="*/ 2147483647 w 11520"/>
              <a:gd name="T33" fmla="*/ 2147483647 h 1536"/>
              <a:gd name="T34" fmla="*/ 2147483647 w 11520"/>
              <a:gd name="T35" fmla="*/ 2147483647 h 1536"/>
              <a:gd name="T36" fmla="*/ 2147483647 w 11520"/>
              <a:gd name="T37" fmla="*/ 2147483647 h 1536"/>
              <a:gd name="T38" fmla="*/ 2147483647 w 11520"/>
              <a:gd name="T39" fmla="*/ 2147483647 h 1536"/>
              <a:gd name="T40" fmla="*/ 2147483647 w 11520"/>
              <a:gd name="T41" fmla="*/ 2147483647 h 1536"/>
              <a:gd name="T42" fmla="*/ 2147483647 w 11520"/>
              <a:gd name="T43" fmla="*/ 2147483647 h 1536"/>
              <a:gd name="T44" fmla="*/ 2147483647 w 11520"/>
              <a:gd name="T45" fmla="*/ 2147483647 h 1536"/>
              <a:gd name="T46" fmla="*/ 2147483647 w 11520"/>
              <a:gd name="T47" fmla="*/ 2147483647 h 1536"/>
              <a:gd name="T48" fmla="*/ 2147483647 w 11520"/>
              <a:gd name="T49" fmla="*/ 2147483647 h 1536"/>
              <a:gd name="T50" fmla="*/ 2147483647 w 11520"/>
              <a:gd name="T51" fmla="*/ 2147483647 h 1536"/>
              <a:gd name="T52" fmla="*/ 2147483647 w 11520"/>
              <a:gd name="T53" fmla="*/ 2147483647 h 1536"/>
              <a:gd name="T54" fmla="*/ 2147483647 w 11520"/>
              <a:gd name="T55" fmla="*/ 2147483647 h 1536"/>
              <a:gd name="T56" fmla="*/ 2147483647 w 11520"/>
              <a:gd name="T57" fmla="*/ 2147483647 h 1536"/>
              <a:gd name="T58" fmla="*/ 2147483647 w 11520"/>
              <a:gd name="T59" fmla="*/ 2147483647 h 1536"/>
              <a:gd name="T60" fmla="*/ 2147483647 w 11520"/>
              <a:gd name="T61" fmla="*/ 2147483647 h 1536"/>
              <a:gd name="T62" fmla="*/ 2147483647 w 11520"/>
              <a:gd name="T63" fmla="*/ 2147483647 h 1536"/>
              <a:gd name="T64" fmla="*/ 2147483647 w 11520"/>
              <a:gd name="T65" fmla="*/ 2147483647 h 1536"/>
              <a:gd name="T66" fmla="*/ 2147483647 w 11520"/>
              <a:gd name="T67" fmla="*/ 2147483647 h 1536"/>
              <a:gd name="T68" fmla="*/ 2147483647 w 11520"/>
              <a:gd name="T69" fmla="*/ 2147483647 h 1536"/>
              <a:gd name="T70" fmla="*/ 2147483647 w 11520"/>
              <a:gd name="T71" fmla="*/ 2147483647 h 1536"/>
              <a:gd name="T72" fmla="*/ 0 w 11520"/>
              <a:gd name="T73" fmla="*/ 2147483647 h 1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20" h="1536">
                <a:moveTo>
                  <a:pt x="0" y="0"/>
                </a:moveTo>
                <a:lnTo>
                  <a:pt x="11520" y="0"/>
                </a:lnTo>
                <a:lnTo>
                  <a:pt x="11520" y="1536"/>
                </a:lnTo>
                <a:lnTo>
                  <a:pt x="11489" y="1521"/>
                </a:lnTo>
                <a:lnTo>
                  <a:pt x="11396" y="1478"/>
                </a:lnTo>
                <a:lnTo>
                  <a:pt x="11325" y="1446"/>
                </a:lnTo>
                <a:lnTo>
                  <a:pt x="11240" y="1410"/>
                </a:lnTo>
                <a:lnTo>
                  <a:pt x="11139" y="1368"/>
                </a:lnTo>
                <a:lnTo>
                  <a:pt x="11022" y="1323"/>
                </a:lnTo>
                <a:lnTo>
                  <a:pt x="10890" y="1272"/>
                </a:lnTo>
                <a:lnTo>
                  <a:pt x="10743" y="1220"/>
                </a:lnTo>
                <a:lnTo>
                  <a:pt x="10581" y="1163"/>
                </a:lnTo>
                <a:lnTo>
                  <a:pt x="10403" y="1104"/>
                </a:lnTo>
                <a:lnTo>
                  <a:pt x="10211" y="1043"/>
                </a:lnTo>
                <a:lnTo>
                  <a:pt x="10002" y="980"/>
                </a:lnTo>
                <a:lnTo>
                  <a:pt x="9779" y="917"/>
                </a:lnTo>
                <a:lnTo>
                  <a:pt x="9662" y="886"/>
                </a:lnTo>
                <a:lnTo>
                  <a:pt x="9540" y="853"/>
                </a:lnTo>
                <a:lnTo>
                  <a:pt x="9416" y="821"/>
                </a:lnTo>
                <a:lnTo>
                  <a:pt x="9287" y="790"/>
                </a:lnTo>
                <a:lnTo>
                  <a:pt x="9155" y="758"/>
                </a:lnTo>
                <a:lnTo>
                  <a:pt x="9018" y="727"/>
                </a:lnTo>
                <a:lnTo>
                  <a:pt x="8879" y="695"/>
                </a:lnTo>
                <a:lnTo>
                  <a:pt x="8735" y="664"/>
                </a:lnTo>
                <a:lnTo>
                  <a:pt x="8586" y="632"/>
                </a:lnTo>
                <a:lnTo>
                  <a:pt x="8436" y="602"/>
                </a:lnTo>
                <a:lnTo>
                  <a:pt x="8280" y="572"/>
                </a:lnTo>
                <a:lnTo>
                  <a:pt x="8123" y="544"/>
                </a:lnTo>
                <a:lnTo>
                  <a:pt x="7959" y="515"/>
                </a:lnTo>
                <a:lnTo>
                  <a:pt x="7794" y="487"/>
                </a:lnTo>
                <a:lnTo>
                  <a:pt x="7623" y="460"/>
                </a:lnTo>
                <a:lnTo>
                  <a:pt x="7451" y="435"/>
                </a:lnTo>
                <a:lnTo>
                  <a:pt x="7274" y="409"/>
                </a:lnTo>
                <a:lnTo>
                  <a:pt x="7092" y="384"/>
                </a:lnTo>
                <a:lnTo>
                  <a:pt x="6908" y="361"/>
                </a:lnTo>
                <a:lnTo>
                  <a:pt x="6719" y="339"/>
                </a:lnTo>
                <a:lnTo>
                  <a:pt x="6527" y="318"/>
                </a:lnTo>
                <a:lnTo>
                  <a:pt x="6332" y="297"/>
                </a:lnTo>
                <a:lnTo>
                  <a:pt x="6132" y="279"/>
                </a:lnTo>
                <a:lnTo>
                  <a:pt x="5930" y="261"/>
                </a:lnTo>
                <a:lnTo>
                  <a:pt x="5723" y="244"/>
                </a:lnTo>
                <a:lnTo>
                  <a:pt x="5513" y="229"/>
                </a:lnTo>
                <a:lnTo>
                  <a:pt x="5298" y="216"/>
                </a:lnTo>
                <a:lnTo>
                  <a:pt x="5081" y="205"/>
                </a:lnTo>
                <a:lnTo>
                  <a:pt x="4859" y="195"/>
                </a:lnTo>
                <a:lnTo>
                  <a:pt x="4634" y="186"/>
                </a:lnTo>
                <a:lnTo>
                  <a:pt x="4406" y="180"/>
                </a:lnTo>
                <a:lnTo>
                  <a:pt x="4173" y="175"/>
                </a:lnTo>
                <a:lnTo>
                  <a:pt x="3938" y="172"/>
                </a:lnTo>
                <a:lnTo>
                  <a:pt x="3698" y="171"/>
                </a:lnTo>
                <a:lnTo>
                  <a:pt x="3471" y="172"/>
                </a:lnTo>
                <a:lnTo>
                  <a:pt x="3252" y="174"/>
                </a:lnTo>
                <a:lnTo>
                  <a:pt x="3041" y="178"/>
                </a:lnTo>
                <a:lnTo>
                  <a:pt x="2835" y="183"/>
                </a:lnTo>
                <a:lnTo>
                  <a:pt x="2637" y="189"/>
                </a:lnTo>
                <a:lnTo>
                  <a:pt x="2447" y="196"/>
                </a:lnTo>
                <a:lnTo>
                  <a:pt x="2264" y="204"/>
                </a:lnTo>
                <a:lnTo>
                  <a:pt x="2087" y="214"/>
                </a:lnTo>
                <a:lnTo>
                  <a:pt x="1917" y="223"/>
                </a:lnTo>
                <a:lnTo>
                  <a:pt x="1755" y="234"/>
                </a:lnTo>
                <a:lnTo>
                  <a:pt x="1599" y="246"/>
                </a:lnTo>
                <a:lnTo>
                  <a:pt x="1452" y="258"/>
                </a:lnTo>
                <a:lnTo>
                  <a:pt x="1311" y="270"/>
                </a:lnTo>
                <a:lnTo>
                  <a:pt x="1176" y="282"/>
                </a:lnTo>
                <a:lnTo>
                  <a:pt x="930" y="307"/>
                </a:lnTo>
                <a:lnTo>
                  <a:pt x="713" y="333"/>
                </a:lnTo>
                <a:lnTo>
                  <a:pt x="525" y="358"/>
                </a:lnTo>
                <a:lnTo>
                  <a:pt x="365" y="381"/>
                </a:lnTo>
                <a:lnTo>
                  <a:pt x="234" y="402"/>
                </a:lnTo>
                <a:lnTo>
                  <a:pt x="132" y="418"/>
                </a:lnTo>
                <a:lnTo>
                  <a:pt x="59" y="432"/>
                </a:lnTo>
                <a:lnTo>
                  <a:pt x="0" y="444"/>
                </a:lnTo>
                <a:lnTo>
                  <a:pt x="0" y="0"/>
                </a:lnTo>
                <a:close/>
              </a:path>
            </a:pathLst>
          </a:custGeom>
          <a:solidFill>
            <a:srgbClr val="501540"/>
          </a:solidFill>
          <a:ln w="9525">
            <a:noFill/>
            <a:round/>
            <a:headEnd/>
            <a:tailEnd/>
          </a:ln>
        </p:spPr>
        <p:txBody>
          <a:bodyPr/>
          <a:lstStyle/>
          <a:p>
            <a:pPr>
              <a:defRPr/>
            </a:pPr>
            <a:endParaRPr lang="en-US"/>
          </a:p>
        </p:txBody>
      </p:sp>
      <p:sp>
        <p:nvSpPr>
          <p:cNvPr id="5" name="Freeform 4"/>
          <p:cNvSpPr>
            <a:spLocks/>
          </p:cNvSpPr>
          <p:nvPr userDrawn="1"/>
        </p:nvSpPr>
        <p:spPr bwMode="auto">
          <a:xfrm>
            <a:off x="0" y="5902419"/>
            <a:ext cx="9144000" cy="955581"/>
          </a:xfrm>
          <a:custGeom>
            <a:avLst/>
            <a:gdLst/>
            <a:ahLst/>
            <a:cxnLst>
              <a:cxn ang="0">
                <a:pos x="11520" y="0"/>
              </a:cxn>
              <a:cxn ang="0">
                <a:pos x="11520" y="1536"/>
              </a:cxn>
              <a:cxn ang="0">
                <a:pos x="11396" y="1478"/>
              </a:cxn>
              <a:cxn ang="0">
                <a:pos x="11240" y="1410"/>
              </a:cxn>
              <a:cxn ang="0">
                <a:pos x="11022" y="1323"/>
              </a:cxn>
              <a:cxn ang="0">
                <a:pos x="10743" y="1220"/>
              </a:cxn>
              <a:cxn ang="0">
                <a:pos x="10403" y="1104"/>
              </a:cxn>
              <a:cxn ang="0">
                <a:pos x="10002" y="980"/>
              </a:cxn>
              <a:cxn ang="0">
                <a:pos x="9662" y="886"/>
              </a:cxn>
              <a:cxn ang="0">
                <a:pos x="9416" y="821"/>
              </a:cxn>
              <a:cxn ang="0">
                <a:pos x="9155" y="758"/>
              </a:cxn>
              <a:cxn ang="0">
                <a:pos x="8879" y="695"/>
              </a:cxn>
              <a:cxn ang="0">
                <a:pos x="8586" y="632"/>
              </a:cxn>
              <a:cxn ang="0">
                <a:pos x="8280" y="572"/>
              </a:cxn>
              <a:cxn ang="0">
                <a:pos x="7959" y="515"/>
              </a:cxn>
              <a:cxn ang="0">
                <a:pos x="7623" y="460"/>
              </a:cxn>
              <a:cxn ang="0">
                <a:pos x="7274" y="409"/>
              </a:cxn>
              <a:cxn ang="0">
                <a:pos x="6908" y="361"/>
              </a:cxn>
              <a:cxn ang="0">
                <a:pos x="6527" y="318"/>
              </a:cxn>
              <a:cxn ang="0">
                <a:pos x="6132" y="279"/>
              </a:cxn>
              <a:cxn ang="0">
                <a:pos x="5723" y="244"/>
              </a:cxn>
              <a:cxn ang="0">
                <a:pos x="5298" y="216"/>
              </a:cxn>
              <a:cxn ang="0">
                <a:pos x="4859" y="195"/>
              </a:cxn>
              <a:cxn ang="0">
                <a:pos x="4406" y="180"/>
              </a:cxn>
              <a:cxn ang="0">
                <a:pos x="3938" y="172"/>
              </a:cxn>
              <a:cxn ang="0">
                <a:pos x="3698" y="171"/>
              </a:cxn>
              <a:cxn ang="0">
                <a:pos x="3252" y="174"/>
              </a:cxn>
              <a:cxn ang="0">
                <a:pos x="2835" y="183"/>
              </a:cxn>
              <a:cxn ang="0">
                <a:pos x="2447" y="196"/>
              </a:cxn>
              <a:cxn ang="0">
                <a:pos x="2087" y="214"/>
              </a:cxn>
              <a:cxn ang="0">
                <a:pos x="1755" y="234"/>
              </a:cxn>
              <a:cxn ang="0">
                <a:pos x="1452" y="258"/>
              </a:cxn>
              <a:cxn ang="0">
                <a:pos x="1176" y="282"/>
              </a:cxn>
              <a:cxn ang="0">
                <a:pos x="713" y="333"/>
              </a:cxn>
              <a:cxn ang="0">
                <a:pos x="365" y="381"/>
              </a:cxn>
              <a:cxn ang="0">
                <a:pos x="132" y="418"/>
              </a:cxn>
              <a:cxn ang="0">
                <a:pos x="0" y="444"/>
              </a:cxn>
            </a:cxnLst>
            <a:rect l="0" t="0" r="r" b="b"/>
            <a:pathLst>
              <a:path w="11520" h="1536">
                <a:moveTo>
                  <a:pt x="0" y="0"/>
                </a:moveTo>
                <a:lnTo>
                  <a:pt x="11520" y="0"/>
                </a:lnTo>
                <a:lnTo>
                  <a:pt x="11520" y="1536"/>
                </a:lnTo>
                <a:lnTo>
                  <a:pt x="11520" y="1536"/>
                </a:lnTo>
                <a:lnTo>
                  <a:pt x="11489" y="1521"/>
                </a:lnTo>
                <a:lnTo>
                  <a:pt x="11396" y="1478"/>
                </a:lnTo>
                <a:lnTo>
                  <a:pt x="11325" y="1446"/>
                </a:lnTo>
                <a:lnTo>
                  <a:pt x="11240" y="1410"/>
                </a:lnTo>
                <a:lnTo>
                  <a:pt x="11139" y="1368"/>
                </a:lnTo>
                <a:lnTo>
                  <a:pt x="11022" y="1323"/>
                </a:lnTo>
                <a:lnTo>
                  <a:pt x="10890" y="1272"/>
                </a:lnTo>
                <a:lnTo>
                  <a:pt x="10743" y="1220"/>
                </a:lnTo>
                <a:lnTo>
                  <a:pt x="10581" y="1163"/>
                </a:lnTo>
                <a:lnTo>
                  <a:pt x="10403" y="1104"/>
                </a:lnTo>
                <a:lnTo>
                  <a:pt x="10211" y="1043"/>
                </a:lnTo>
                <a:lnTo>
                  <a:pt x="10002" y="980"/>
                </a:lnTo>
                <a:lnTo>
                  <a:pt x="9779" y="917"/>
                </a:lnTo>
                <a:lnTo>
                  <a:pt x="9662" y="886"/>
                </a:lnTo>
                <a:lnTo>
                  <a:pt x="9540" y="853"/>
                </a:lnTo>
                <a:lnTo>
                  <a:pt x="9416" y="821"/>
                </a:lnTo>
                <a:lnTo>
                  <a:pt x="9287" y="790"/>
                </a:lnTo>
                <a:lnTo>
                  <a:pt x="9155" y="758"/>
                </a:lnTo>
                <a:lnTo>
                  <a:pt x="9018" y="727"/>
                </a:lnTo>
                <a:lnTo>
                  <a:pt x="8879" y="695"/>
                </a:lnTo>
                <a:lnTo>
                  <a:pt x="8735" y="664"/>
                </a:lnTo>
                <a:lnTo>
                  <a:pt x="8586" y="632"/>
                </a:lnTo>
                <a:lnTo>
                  <a:pt x="8436" y="602"/>
                </a:lnTo>
                <a:lnTo>
                  <a:pt x="8280" y="572"/>
                </a:lnTo>
                <a:lnTo>
                  <a:pt x="8123" y="544"/>
                </a:lnTo>
                <a:lnTo>
                  <a:pt x="7959" y="515"/>
                </a:lnTo>
                <a:lnTo>
                  <a:pt x="7794" y="487"/>
                </a:lnTo>
                <a:lnTo>
                  <a:pt x="7623" y="460"/>
                </a:lnTo>
                <a:lnTo>
                  <a:pt x="7451" y="435"/>
                </a:lnTo>
                <a:lnTo>
                  <a:pt x="7274" y="409"/>
                </a:lnTo>
                <a:lnTo>
                  <a:pt x="7092" y="384"/>
                </a:lnTo>
                <a:lnTo>
                  <a:pt x="6908" y="361"/>
                </a:lnTo>
                <a:lnTo>
                  <a:pt x="6719" y="339"/>
                </a:lnTo>
                <a:lnTo>
                  <a:pt x="6527" y="318"/>
                </a:lnTo>
                <a:lnTo>
                  <a:pt x="6332" y="297"/>
                </a:lnTo>
                <a:lnTo>
                  <a:pt x="6132" y="279"/>
                </a:lnTo>
                <a:lnTo>
                  <a:pt x="5930" y="261"/>
                </a:lnTo>
                <a:lnTo>
                  <a:pt x="5723" y="244"/>
                </a:lnTo>
                <a:lnTo>
                  <a:pt x="5513" y="229"/>
                </a:lnTo>
                <a:lnTo>
                  <a:pt x="5298" y="216"/>
                </a:lnTo>
                <a:lnTo>
                  <a:pt x="5081" y="205"/>
                </a:lnTo>
                <a:lnTo>
                  <a:pt x="4859" y="195"/>
                </a:lnTo>
                <a:lnTo>
                  <a:pt x="4634" y="186"/>
                </a:lnTo>
                <a:lnTo>
                  <a:pt x="4406" y="180"/>
                </a:lnTo>
                <a:lnTo>
                  <a:pt x="4173" y="175"/>
                </a:lnTo>
                <a:lnTo>
                  <a:pt x="3938" y="172"/>
                </a:lnTo>
                <a:lnTo>
                  <a:pt x="3698" y="171"/>
                </a:lnTo>
                <a:lnTo>
                  <a:pt x="3698" y="171"/>
                </a:lnTo>
                <a:lnTo>
                  <a:pt x="3471" y="172"/>
                </a:lnTo>
                <a:lnTo>
                  <a:pt x="3252" y="174"/>
                </a:lnTo>
                <a:lnTo>
                  <a:pt x="3041" y="178"/>
                </a:lnTo>
                <a:lnTo>
                  <a:pt x="2835" y="183"/>
                </a:lnTo>
                <a:lnTo>
                  <a:pt x="2637" y="189"/>
                </a:lnTo>
                <a:lnTo>
                  <a:pt x="2447" y="196"/>
                </a:lnTo>
                <a:lnTo>
                  <a:pt x="2264" y="204"/>
                </a:lnTo>
                <a:lnTo>
                  <a:pt x="2087" y="214"/>
                </a:lnTo>
                <a:lnTo>
                  <a:pt x="1917" y="223"/>
                </a:lnTo>
                <a:lnTo>
                  <a:pt x="1755" y="234"/>
                </a:lnTo>
                <a:lnTo>
                  <a:pt x="1599" y="246"/>
                </a:lnTo>
                <a:lnTo>
                  <a:pt x="1452" y="258"/>
                </a:lnTo>
                <a:lnTo>
                  <a:pt x="1311" y="270"/>
                </a:lnTo>
                <a:lnTo>
                  <a:pt x="1176" y="282"/>
                </a:lnTo>
                <a:lnTo>
                  <a:pt x="930" y="307"/>
                </a:lnTo>
                <a:lnTo>
                  <a:pt x="713" y="333"/>
                </a:lnTo>
                <a:lnTo>
                  <a:pt x="525" y="358"/>
                </a:lnTo>
                <a:lnTo>
                  <a:pt x="365" y="381"/>
                </a:lnTo>
                <a:lnTo>
                  <a:pt x="234" y="402"/>
                </a:lnTo>
                <a:lnTo>
                  <a:pt x="132" y="418"/>
                </a:lnTo>
                <a:lnTo>
                  <a:pt x="59" y="432"/>
                </a:lnTo>
                <a:lnTo>
                  <a:pt x="0" y="444"/>
                </a:lnTo>
                <a:lnTo>
                  <a:pt x="0" y="0"/>
                </a:lnTo>
                <a:close/>
              </a:path>
            </a:pathLst>
          </a:custGeom>
          <a:solidFill>
            <a:srgbClr val="535A5D"/>
          </a:solidFill>
          <a:ln w="9525">
            <a:noFill/>
            <a:round/>
            <a:headEnd/>
            <a:tailEnd/>
          </a:ln>
          <a:scene3d>
            <a:camera prst="orthographicFront">
              <a:rot lat="0" lon="0" rev="10800000"/>
            </a:camera>
            <a:lightRig rig="threePt" dir="t"/>
          </a:scene3d>
        </p:spPr>
        <p:txBody>
          <a:bodyPr/>
          <a:lstStyle/>
          <a:p>
            <a:pPr>
              <a:defRPr/>
            </a:pPr>
            <a:endParaRPr lang="en-US">
              <a:latin typeface="Arial" pitchFamily="-108" charset="0"/>
              <a:ea typeface="ＭＳ Ｐゴシック" pitchFamily="-108" charset="-128"/>
              <a:cs typeface="ＭＳ Ｐゴシック" pitchFamily="-108" charset="-128"/>
            </a:endParaRPr>
          </a:p>
        </p:txBody>
      </p:sp>
      <p:pic>
        <p:nvPicPr>
          <p:cNvPr id="6" name="Picture 6" descr="UPMC_1_H_RGB_Tag.eps"/>
          <p:cNvPicPr>
            <a:picLocks noChangeAspect="1"/>
          </p:cNvPicPr>
          <p:nvPr userDrawn="1"/>
        </p:nvPicPr>
        <p:blipFill>
          <a:blip r:embed="rId2" cstate="print"/>
          <a:srcRect/>
          <a:stretch>
            <a:fillRect/>
          </a:stretch>
        </p:blipFill>
        <p:spPr bwMode="auto">
          <a:xfrm>
            <a:off x="1354138" y="2068513"/>
            <a:ext cx="4506912" cy="711200"/>
          </a:xfrm>
          <a:prstGeom prst="rect">
            <a:avLst/>
          </a:prstGeom>
          <a:noFill/>
          <a:ln w="9525">
            <a:noFill/>
            <a:miter lim="800000"/>
            <a:headEnd/>
            <a:tailEnd/>
          </a:ln>
        </p:spPr>
      </p:pic>
      <p:sp>
        <p:nvSpPr>
          <p:cNvPr id="3075" name="Rectangle 3"/>
          <p:cNvSpPr>
            <a:spLocks noGrp="1" noChangeArrowheads="1"/>
          </p:cNvSpPr>
          <p:nvPr>
            <p:ph type="subTitle" idx="1"/>
          </p:nvPr>
        </p:nvSpPr>
        <p:spPr>
          <a:xfrm>
            <a:off x="1384824" y="4472904"/>
            <a:ext cx="7311227" cy="1021895"/>
          </a:xfrm>
          <a:prstGeom prst="rect">
            <a:avLst/>
          </a:prstGeom>
          <a:ln>
            <a:noFill/>
          </a:ln>
        </p:spPr>
        <p:txBody>
          <a:bodyPr anchor="t" anchorCtr="0"/>
          <a:lstStyle>
            <a:lvl1pPr marL="0" indent="0" algn="l">
              <a:lnSpc>
                <a:spcPct val="100000"/>
              </a:lnSpc>
              <a:spcBef>
                <a:spcPts val="0"/>
              </a:spcBef>
              <a:spcAft>
                <a:spcPts val="0"/>
              </a:spcAft>
              <a:buFontTx/>
              <a:buNone/>
              <a:defRPr sz="2200" b="0" i="0" cap="none" baseline="0">
                <a:solidFill>
                  <a:schemeClr val="tx1"/>
                </a:solidFill>
                <a:latin typeface="Arial"/>
                <a:cs typeface="Arial"/>
              </a:defRPr>
            </a:lvl1pPr>
          </a:lstStyle>
          <a:p>
            <a:r>
              <a:rPr lang="en-US" dirty="0" smtClean="0"/>
              <a:t>Click to edit Master subtitle style</a:t>
            </a:r>
          </a:p>
        </p:txBody>
      </p:sp>
      <p:sp>
        <p:nvSpPr>
          <p:cNvPr id="7" name="Rectangle 2"/>
          <p:cNvSpPr>
            <a:spLocks noGrp="1" noChangeArrowheads="1"/>
          </p:cNvSpPr>
          <p:nvPr>
            <p:ph type="title"/>
          </p:nvPr>
        </p:nvSpPr>
        <p:spPr bwMode="auto">
          <a:xfrm>
            <a:off x="1384824" y="3758753"/>
            <a:ext cx="7311227" cy="430887"/>
          </a:xfrm>
          <a:prstGeom prst="rect">
            <a:avLst/>
          </a:prstGeom>
          <a:noFill/>
          <a:ln w="9525">
            <a:noFill/>
            <a:miter lim="800000"/>
            <a:headEnd/>
            <a:tailEnd/>
          </a:ln>
        </p:spPr>
        <p:txBody>
          <a:bodyPr anchor="b"/>
          <a:lstStyle>
            <a:lvl1pPr marL="0" algn="l">
              <a:lnSpc>
                <a:spcPct val="100000"/>
              </a:lnSpc>
              <a:spcBef>
                <a:spcPts val="0"/>
              </a:spcBef>
              <a:defRPr sz="2800" b="1" cap="none">
                <a:solidFill>
                  <a:schemeClr val="tx1"/>
                </a:solidFill>
              </a:defRPr>
            </a:lvl1pPr>
          </a:lstStyle>
          <a:p>
            <a:pPr lvl="0"/>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887413"/>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5" descr="UPMC_1_H_RGB_Tag.eps"/>
          <p:cNvPicPr>
            <a:picLocks noChangeAspect="1"/>
          </p:cNvPicPr>
          <p:nvPr userDrawn="1"/>
        </p:nvPicPr>
        <p:blipFill>
          <a:blip r:embed="rId2" cstate="print"/>
          <a:srcRect/>
          <a:stretch>
            <a:fillRect/>
          </a:stretch>
        </p:blipFill>
        <p:spPr bwMode="auto">
          <a:xfrm>
            <a:off x="7064375" y="6180138"/>
            <a:ext cx="1849438" cy="292100"/>
          </a:xfrm>
          <a:prstGeom prst="rect">
            <a:avLst/>
          </a:prstGeom>
          <a:noFill/>
          <a:ln w="9525">
            <a:noFill/>
            <a:miter lim="800000"/>
            <a:headEnd/>
            <a:tailEnd/>
          </a:ln>
        </p:spPr>
      </p:pic>
      <p:sp>
        <p:nvSpPr>
          <p:cNvPr id="3" name="Content Placeholder 2"/>
          <p:cNvSpPr>
            <a:spLocks noGrp="1"/>
          </p:cNvSpPr>
          <p:nvPr>
            <p:ph idx="1"/>
          </p:nvPr>
        </p:nvSpPr>
        <p:spPr>
          <a:xfrm>
            <a:off x="226154" y="1144634"/>
            <a:ext cx="8689518" cy="4798052"/>
          </a:xfrm>
          <a:prstGeom prst="rect">
            <a:avLst/>
          </a:prstGeom>
        </p:spPr>
        <p:txBody>
          <a:bodyPr/>
          <a:lstStyle>
            <a:lvl1pPr>
              <a:defRPr sz="2400">
                <a:solidFill>
                  <a:schemeClr val="tx1"/>
                </a:solidFill>
                <a:latin typeface="Arial"/>
                <a:cs typeface="Arial"/>
              </a:defRPr>
            </a:lvl1pPr>
            <a:lvl2pPr>
              <a:defRPr sz="2000">
                <a:solidFill>
                  <a:schemeClr val="tx1"/>
                </a:solidFill>
                <a:latin typeface="Arial"/>
                <a:cs typeface="Arial"/>
              </a:defRPr>
            </a:lvl2pPr>
            <a:lvl3pPr>
              <a:defRPr>
                <a:solidFill>
                  <a:schemeClr val="tx1"/>
                </a:solidFill>
                <a:latin typeface="Arial"/>
                <a:cs typeface="Arial"/>
              </a:defRPr>
            </a:lvl3pPr>
            <a:lvl4pPr>
              <a:defRPr sz="1800">
                <a:solidFill>
                  <a:schemeClr val="tx1"/>
                </a:solidFill>
                <a:latin typeface="Arial"/>
                <a:cs typeface="Arial"/>
              </a:defRPr>
            </a:lvl4pPr>
            <a:lvl5pPr>
              <a:defRPr sz="180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noGrp="1" noChangeArrowheads="1"/>
          </p:cNvSpPr>
          <p:nvPr>
            <p:ph type="title"/>
          </p:nvPr>
        </p:nvSpPr>
        <p:spPr bwMode="auto">
          <a:xfrm>
            <a:off x="222251" y="0"/>
            <a:ext cx="8691562" cy="862395"/>
          </a:xfrm>
          <a:prstGeom prst="rect">
            <a:avLst/>
          </a:prstGeom>
          <a:noFill/>
          <a:ln w="9525">
            <a:noFill/>
            <a:miter lim="800000"/>
            <a:headEnd/>
            <a:tailEnd/>
          </a:ln>
        </p:spPr>
        <p:txBody>
          <a:bodyPr anchor="ctr" anchorCtr="0"/>
          <a:lstStyle/>
          <a:p>
            <a:pPr lvl="0"/>
            <a:r>
              <a:rPr lang="en-US" dirty="0" smtClean="0"/>
              <a:t>Click to edit Master </a:t>
            </a:r>
            <a:endParaRPr lang="en-US" dirty="0"/>
          </a:p>
        </p:txBody>
      </p:sp>
      <p:sp>
        <p:nvSpPr>
          <p:cNvPr id="6" name="Rectangle 5"/>
          <p:cNvSpPr>
            <a:spLocks noGrp="1" noChangeArrowheads="1"/>
          </p:cNvSpPr>
          <p:nvPr userDrawn="1">
            <p:ph type="sldNum" sz="quarter" idx="10"/>
          </p:nvPr>
        </p:nvSpPr>
        <p:spPr/>
        <p:txBody>
          <a:bodyPr/>
          <a:lstStyle>
            <a:lvl1pPr>
              <a:defRPr smtClean="0"/>
            </a:lvl1pPr>
          </a:lstStyle>
          <a:p>
            <a:pPr>
              <a:defRPr/>
            </a:pPr>
            <a:fld id="{93A5C2E7-078A-4115-9F76-17360309A4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887413"/>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UPMC_1_H_RGB_Tag.eps"/>
          <p:cNvPicPr>
            <a:picLocks noChangeAspect="1"/>
          </p:cNvPicPr>
          <p:nvPr userDrawn="1"/>
        </p:nvPicPr>
        <p:blipFill>
          <a:blip r:embed="rId2" cstate="print"/>
          <a:srcRect/>
          <a:stretch>
            <a:fillRect/>
          </a:stretch>
        </p:blipFill>
        <p:spPr bwMode="auto">
          <a:xfrm>
            <a:off x="7064375" y="6180138"/>
            <a:ext cx="1849438" cy="292100"/>
          </a:xfrm>
          <a:prstGeom prst="rect">
            <a:avLst/>
          </a:prstGeom>
          <a:noFill/>
          <a:ln w="9525">
            <a:noFill/>
            <a:miter lim="800000"/>
            <a:headEnd/>
            <a:tailEnd/>
          </a:ln>
        </p:spPr>
      </p:pic>
      <p:sp>
        <p:nvSpPr>
          <p:cNvPr id="3" name="Content Placeholder 2"/>
          <p:cNvSpPr>
            <a:spLocks noGrp="1"/>
          </p:cNvSpPr>
          <p:nvPr>
            <p:ph sz="half" idx="1"/>
          </p:nvPr>
        </p:nvSpPr>
        <p:spPr>
          <a:xfrm>
            <a:off x="226154" y="1144634"/>
            <a:ext cx="4269646" cy="4798051"/>
          </a:xfrm>
          <a:prstGeom prst="rect">
            <a:avLst/>
          </a:prstGeom>
        </p:spPr>
        <p:txBody>
          <a:bodyPr/>
          <a:lstStyle>
            <a:lvl1pPr>
              <a:defRPr sz="2200">
                <a:solidFill>
                  <a:schemeClr val="tx1"/>
                </a:solidFill>
                <a:latin typeface="Arial"/>
                <a:cs typeface="Arial"/>
              </a:defRPr>
            </a:lvl1pPr>
            <a:lvl2pPr>
              <a:defRPr sz="18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5pPr>
              <a:defRPr sz="1800">
                <a:solidFill>
                  <a:schemeClr val="tx1"/>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144634"/>
            <a:ext cx="4267473" cy="4798051"/>
          </a:xfrm>
          <a:prstGeom prst="rect">
            <a:avLst/>
          </a:prstGeom>
        </p:spPr>
        <p:txBody>
          <a:bodyPr/>
          <a:lstStyle>
            <a:lvl1pPr>
              <a:defRPr sz="2200">
                <a:solidFill>
                  <a:schemeClr val="tx1"/>
                </a:solidFill>
                <a:latin typeface="Arial"/>
                <a:cs typeface="Arial"/>
              </a:defRPr>
            </a:lvl1pPr>
            <a:lvl2pPr>
              <a:defRPr sz="18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5pPr>
              <a:defRPr sz="1800">
                <a:solidFill>
                  <a:schemeClr val="tx1"/>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2"/>
          <p:cNvSpPr>
            <a:spLocks noGrp="1" noChangeArrowheads="1"/>
          </p:cNvSpPr>
          <p:nvPr>
            <p:ph type="title"/>
          </p:nvPr>
        </p:nvSpPr>
        <p:spPr bwMode="auto">
          <a:xfrm>
            <a:off x="222251" y="0"/>
            <a:ext cx="8691562" cy="862395"/>
          </a:xfrm>
          <a:prstGeom prst="rect">
            <a:avLst/>
          </a:prstGeom>
          <a:noFill/>
          <a:ln w="9525">
            <a:noFill/>
            <a:miter lim="800000"/>
            <a:headEnd/>
            <a:tailEnd/>
          </a:ln>
        </p:spPr>
        <p:txBody>
          <a:bodyPr anchor="ctr" anchorCtr="0"/>
          <a:lstStyle/>
          <a:p>
            <a:pPr lvl="0"/>
            <a:r>
              <a:rPr lang="en-US" dirty="0" smtClean="0"/>
              <a:t>Click to edit Master </a:t>
            </a:r>
            <a:endParaRPr lang="en-US" dirty="0"/>
          </a:p>
        </p:txBody>
      </p:sp>
      <p:sp>
        <p:nvSpPr>
          <p:cNvPr id="7" name="Rectangle 6"/>
          <p:cNvSpPr>
            <a:spLocks noGrp="1" noChangeArrowheads="1"/>
          </p:cNvSpPr>
          <p:nvPr userDrawn="1">
            <p:ph type="sldNum" sz="quarter" idx="10"/>
          </p:nvPr>
        </p:nvSpPr>
        <p:spPr/>
        <p:txBody>
          <a:bodyPr/>
          <a:lstStyle>
            <a:lvl1pPr>
              <a:defRPr smtClean="0"/>
            </a:lvl1pPr>
          </a:lstStyle>
          <a:p>
            <a:pPr>
              <a:defRPr/>
            </a:pPr>
            <a:fld id="{33E78696-4419-4109-96C1-A1ABC4A46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887413"/>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5" descr="UPMC_1_H_RGB_Tag.eps"/>
          <p:cNvPicPr>
            <a:picLocks noChangeAspect="1"/>
          </p:cNvPicPr>
          <p:nvPr userDrawn="1"/>
        </p:nvPicPr>
        <p:blipFill>
          <a:blip r:embed="rId2" cstate="print"/>
          <a:srcRect/>
          <a:stretch>
            <a:fillRect/>
          </a:stretch>
        </p:blipFill>
        <p:spPr bwMode="auto">
          <a:xfrm>
            <a:off x="7064375" y="6180138"/>
            <a:ext cx="1849438" cy="292100"/>
          </a:xfrm>
          <a:prstGeom prst="rect">
            <a:avLst/>
          </a:prstGeom>
          <a:noFill/>
          <a:ln w="9525">
            <a:noFill/>
            <a:miter lim="800000"/>
            <a:headEnd/>
            <a:tailEnd/>
          </a:ln>
        </p:spPr>
      </p:pic>
      <p:sp>
        <p:nvSpPr>
          <p:cNvPr id="8" name="Rectangle 2"/>
          <p:cNvSpPr>
            <a:spLocks noGrp="1" noChangeArrowheads="1"/>
          </p:cNvSpPr>
          <p:nvPr>
            <p:ph type="title"/>
          </p:nvPr>
        </p:nvSpPr>
        <p:spPr bwMode="auto">
          <a:xfrm>
            <a:off x="222251" y="0"/>
            <a:ext cx="8691562" cy="862395"/>
          </a:xfrm>
          <a:prstGeom prst="rect">
            <a:avLst/>
          </a:prstGeom>
          <a:noFill/>
          <a:ln w="9525">
            <a:noFill/>
            <a:miter lim="800000"/>
            <a:headEnd/>
            <a:tailEnd/>
          </a:ln>
        </p:spPr>
        <p:txBody>
          <a:bodyPr anchor="ctr" anchorCtr="0"/>
          <a:lstStyle/>
          <a:p>
            <a:pPr lvl="0"/>
            <a:r>
              <a:rPr lang="en-US" dirty="0" smtClean="0"/>
              <a:t>Click to edit Master </a:t>
            </a:r>
            <a:endParaRPr lang="en-US" dirty="0"/>
          </a:p>
        </p:txBody>
      </p:sp>
      <p:sp>
        <p:nvSpPr>
          <p:cNvPr id="5" name="Rectangle 4"/>
          <p:cNvSpPr>
            <a:spLocks noGrp="1" noChangeArrowheads="1"/>
          </p:cNvSpPr>
          <p:nvPr userDrawn="1">
            <p:ph type="sldNum" sz="quarter" idx="10"/>
          </p:nvPr>
        </p:nvSpPr>
        <p:spPr/>
        <p:txBody>
          <a:bodyPr/>
          <a:lstStyle>
            <a:lvl1pPr>
              <a:defRPr smtClean="0"/>
            </a:lvl1pPr>
          </a:lstStyle>
          <a:p>
            <a:pPr>
              <a:defRPr/>
            </a:pPr>
            <a:fld id="{57A7627C-6656-4AB5-B798-9E4B943BBC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0" y="5902419"/>
            <a:ext cx="9144000" cy="955581"/>
          </a:xfrm>
          <a:custGeom>
            <a:avLst/>
            <a:gdLst/>
            <a:ahLst/>
            <a:cxnLst>
              <a:cxn ang="0">
                <a:pos x="11520" y="0"/>
              </a:cxn>
              <a:cxn ang="0">
                <a:pos x="11520" y="1536"/>
              </a:cxn>
              <a:cxn ang="0">
                <a:pos x="11396" y="1478"/>
              </a:cxn>
              <a:cxn ang="0">
                <a:pos x="11240" y="1410"/>
              </a:cxn>
              <a:cxn ang="0">
                <a:pos x="11022" y="1323"/>
              </a:cxn>
              <a:cxn ang="0">
                <a:pos x="10743" y="1220"/>
              </a:cxn>
              <a:cxn ang="0">
                <a:pos x="10403" y="1104"/>
              </a:cxn>
              <a:cxn ang="0">
                <a:pos x="10002" y="980"/>
              </a:cxn>
              <a:cxn ang="0">
                <a:pos x="9662" y="886"/>
              </a:cxn>
              <a:cxn ang="0">
                <a:pos x="9416" y="821"/>
              </a:cxn>
              <a:cxn ang="0">
                <a:pos x="9155" y="758"/>
              </a:cxn>
              <a:cxn ang="0">
                <a:pos x="8879" y="695"/>
              </a:cxn>
              <a:cxn ang="0">
                <a:pos x="8586" y="632"/>
              </a:cxn>
              <a:cxn ang="0">
                <a:pos x="8280" y="572"/>
              </a:cxn>
              <a:cxn ang="0">
                <a:pos x="7959" y="515"/>
              </a:cxn>
              <a:cxn ang="0">
                <a:pos x="7623" y="460"/>
              </a:cxn>
              <a:cxn ang="0">
                <a:pos x="7274" y="409"/>
              </a:cxn>
              <a:cxn ang="0">
                <a:pos x="6908" y="361"/>
              </a:cxn>
              <a:cxn ang="0">
                <a:pos x="6527" y="318"/>
              </a:cxn>
              <a:cxn ang="0">
                <a:pos x="6132" y="279"/>
              </a:cxn>
              <a:cxn ang="0">
                <a:pos x="5723" y="244"/>
              </a:cxn>
              <a:cxn ang="0">
                <a:pos x="5298" y="216"/>
              </a:cxn>
              <a:cxn ang="0">
                <a:pos x="4859" y="195"/>
              </a:cxn>
              <a:cxn ang="0">
                <a:pos x="4406" y="180"/>
              </a:cxn>
              <a:cxn ang="0">
                <a:pos x="3938" y="172"/>
              </a:cxn>
              <a:cxn ang="0">
                <a:pos x="3698" y="171"/>
              </a:cxn>
              <a:cxn ang="0">
                <a:pos x="3252" y="174"/>
              </a:cxn>
              <a:cxn ang="0">
                <a:pos x="2835" y="183"/>
              </a:cxn>
              <a:cxn ang="0">
                <a:pos x="2447" y="196"/>
              </a:cxn>
              <a:cxn ang="0">
                <a:pos x="2087" y="214"/>
              </a:cxn>
              <a:cxn ang="0">
                <a:pos x="1755" y="234"/>
              </a:cxn>
              <a:cxn ang="0">
                <a:pos x="1452" y="258"/>
              </a:cxn>
              <a:cxn ang="0">
                <a:pos x="1176" y="282"/>
              </a:cxn>
              <a:cxn ang="0">
                <a:pos x="713" y="333"/>
              </a:cxn>
              <a:cxn ang="0">
                <a:pos x="365" y="381"/>
              </a:cxn>
              <a:cxn ang="0">
                <a:pos x="132" y="418"/>
              </a:cxn>
              <a:cxn ang="0">
                <a:pos x="0" y="444"/>
              </a:cxn>
            </a:cxnLst>
            <a:rect l="0" t="0" r="r" b="b"/>
            <a:pathLst>
              <a:path w="11520" h="1536">
                <a:moveTo>
                  <a:pt x="0" y="0"/>
                </a:moveTo>
                <a:lnTo>
                  <a:pt x="11520" y="0"/>
                </a:lnTo>
                <a:lnTo>
                  <a:pt x="11520" y="1536"/>
                </a:lnTo>
                <a:lnTo>
                  <a:pt x="11520" y="1536"/>
                </a:lnTo>
                <a:lnTo>
                  <a:pt x="11489" y="1521"/>
                </a:lnTo>
                <a:lnTo>
                  <a:pt x="11396" y="1478"/>
                </a:lnTo>
                <a:lnTo>
                  <a:pt x="11325" y="1446"/>
                </a:lnTo>
                <a:lnTo>
                  <a:pt x="11240" y="1410"/>
                </a:lnTo>
                <a:lnTo>
                  <a:pt x="11139" y="1368"/>
                </a:lnTo>
                <a:lnTo>
                  <a:pt x="11022" y="1323"/>
                </a:lnTo>
                <a:lnTo>
                  <a:pt x="10890" y="1272"/>
                </a:lnTo>
                <a:lnTo>
                  <a:pt x="10743" y="1220"/>
                </a:lnTo>
                <a:lnTo>
                  <a:pt x="10581" y="1163"/>
                </a:lnTo>
                <a:lnTo>
                  <a:pt x="10403" y="1104"/>
                </a:lnTo>
                <a:lnTo>
                  <a:pt x="10211" y="1043"/>
                </a:lnTo>
                <a:lnTo>
                  <a:pt x="10002" y="980"/>
                </a:lnTo>
                <a:lnTo>
                  <a:pt x="9779" y="917"/>
                </a:lnTo>
                <a:lnTo>
                  <a:pt x="9662" y="886"/>
                </a:lnTo>
                <a:lnTo>
                  <a:pt x="9540" y="853"/>
                </a:lnTo>
                <a:lnTo>
                  <a:pt x="9416" y="821"/>
                </a:lnTo>
                <a:lnTo>
                  <a:pt x="9287" y="790"/>
                </a:lnTo>
                <a:lnTo>
                  <a:pt x="9155" y="758"/>
                </a:lnTo>
                <a:lnTo>
                  <a:pt x="9018" y="727"/>
                </a:lnTo>
                <a:lnTo>
                  <a:pt x="8879" y="695"/>
                </a:lnTo>
                <a:lnTo>
                  <a:pt x="8735" y="664"/>
                </a:lnTo>
                <a:lnTo>
                  <a:pt x="8586" y="632"/>
                </a:lnTo>
                <a:lnTo>
                  <a:pt x="8436" y="602"/>
                </a:lnTo>
                <a:lnTo>
                  <a:pt x="8280" y="572"/>
                </a:lnTo>
                <a:lnTo>
                  <a:pt x="8123" y="544"/>
                </a:lnTo>
                <a:lnTo>
                  <a:pt x="7959" y="515"/>
                </a:lnTo>
                <a:lnTo>
                  <a:pt x="7794" y="487"/>
                </a:lnTo>
                <a:lnTo>
                  <a:pt x="7623" y="460"/>
                </a:lnTo>
                <a:lnTo>
                  <a:pt x="7451" y="435"/>
                </a:lnTo>
                <a:lnTo>
                  <a:pt x="7274" y="409"/>
                </a:lnTo>
                <a:lnTo>
                  <a:pt x="7092" y="384"/>
                </a:lnTo>
                <a:lnTo>
                  <a:pt x="6908" y="361"/>
                </a:lnTo>
                <a:lnTo>
                  <a:pt x="6719" y="339"/>
                </a:lnTo>
                <a:lnTo>
                  <a:pt x="6527" y="318"/>
                </a:lnTo>
                <a:lnTo>
                  <a:pt x="6332" y="297"/>
                </a:lnTo>
                <a:lnTo>
                  <a:pt x="6132" y="279"/>
                </a:lnTo>
                <a:lnTo>
                  <a:pt x="5930" y="261"/>
                </a:lnTo>
                <a:lnTo>
                  <a:pt x="5723" y="244"/>
                </a:lnTo>
                <a:lnTo>
                  <a:pt x="5513" y="229"/>
                </a:lnTo>
                <a:lnTo>
                  <a:pt x="5298" y="216"/>
                </a:lnTo>
                <a:lnTo>
                  <a:pt x="5081" y="205"/>
                </a:lnTo>
                <a:lnTo>
                  <a:pt x="4859" y="195"/>
                </a:lnTo>
                <a:lnTo>
                  <a:pt x="4634" y="186"/>
                </a:lnTo>
                <a:lnTo>
                  <a:pt x="4406" y="180"/>
                </a:lnTo>
                <a:lnTo>
                  <a:pt x="4173" y="175"/>
                </a:lnTo>
                <a:lnTo>
                  <a:pt x="3938" y="172"/>
                </a:lnTo>
                <a:lnTo>
                  <a:pt x="3698" y="171"/>
                </a:lnTo>
                <a:lnTo>
                  <a:pt x="3698" y="171"/>
                </a:lnTo>
                <a:lnTo>
                  <a:pt x="3471" y="172"/>
                </a:lnTo>
                <a:lnTo>
                  <a:pt x="3252" y="174"/>
                </a:lnTo>
                <a:lnTo>
                  <a:pt x="3041" y="178"/>
                </a:lnTo>
                <a:lnTo>
                  <a:pt x="2835" y="183"/>
                </a:lnTo>
                <a:lnTo>
                  <a:pt x="2637" y="189"/>
                </a:lnTo>
                <a:lnTo>
                  <a:pt x="2447" y="196"/>
                </a:lnTo>
                <a:lnTo>
                  <a:pt x="2264" y="204"/>
                </a:lnTo>
                <a:lnTo>
                  <a:pt x="2087" y="214"/>
                </a:lnTo>
                <a:lnTo>
                  <a:pt x="1917" y="223"/>
                </a:lnTo>
                <a:lnTo>
                  <a:pt x="1755" y="234"/>
                </a:lnTo>
                <a:lnTo>
                  <a:pt x="1599" y="246"/>
                </a:lnTo>
                <a:lnTo>
                  <a:pt x="1452" y="258"/>
                </a:lnTo>
                <a:lnTo>
                  <a:pt x="1311" y="270"/>
                </a:lnTo>
                <a:lnTo>
                  <a:pt x="1176" y="282"/>
                </a:lnTo>
                <a:lnTo>
                  <a:pt x="930" y="307"/>
                </a:lnTo>
                <a:lnTo>
                  <a:pt x="713" y="333"/>
                </a:lnTo>
                <a:lnTo>
                  <a:pt x="525" y="358"/>
                </a:lnTo>
                <a:lnTo>
                  <a:pt x="365" y="381"/>
                </a:lnTo>
                <a:lnTo>
                  <a:pt x="234" y="402"/>
                </a:lnTo>
                <a:lnTo>
                  <a:pt x="132" y="418"/>
                </a:lnTo>
                <a:lnTo>
                  <a:pt x="59" y="432"/>
                </a:lnTo>
                <a:lnTo>
                  <a:pt x="0" y="444"/>
                </a:lnTo>
                <a:lnTo>
                  <a:pt x="0" y="0"/>
                </a:lnTo>
                <a:close/>
              </a:path>
            </a:pathLst>
          </a:custGeom>
          <a:solidFill>
            <a:srgbClr val="535A5D"/>
          </a:solidFill>
          <a:ln w="9525">
            <a:noFill/>
            <a:round/>
            <a:headEnd/>
            <a:tailEnd/>
          </a:ln>
          <a:scene3d>
            <a:camera prst="orthographicFront">
              <a:rot lat="0" lon="0" rev="10800000"/>
            </a:camera>
            <a:lightRig rig="threePt" dir="t"/>
          </a:scene3d>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37" name="Rectangle 6"/>
          <p:cNvSpPr>
            <a:spLocks noGrp="1" noChangeArrowheads="1"/>
          </p:cNvSpPr>
          <p:nvPr userDrawn="1">
            <p:ph type="sldNum" sz="quarter" idx="4"/>
          </p:nvPr>
        </p:nvSpPr>
        <p:spPr bwMode="auto">
          <a:xfrm>
            <a:off x="244475" y="6208713"/>
            <a:ext cx="427038" cy="649287"/>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1200" b="0" smtClean="0">
                <a:solidFill>
                  <a:schemeClr val="bg1"/>
                </a:solidFill>
                <a:cs typeface="Arial" pitchFamily="34" charset="0"/>
              </a:defRPr>
            </a:lvl1pPr>
          </a:lstStyle>
          <a:p>
            <a:pPr>
              <a:defRPr/>
            </a:pPr>
            <a:fld id="{F0AB292D-7ADB-4534-A2FE-2096CF09D9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Lst>
  <p:hf hdr="0" ftr="0" dt="0"/>
  <p:txStyles>
    <p:titleStyle>
      <a:lvl1pPr algn="l" rtl="0" eaLnBrk="0" fontAlgn="base" hangingPunct="0">
        <a:lnSpc>
          <a:spcPts val="2775"/>
        </a:lnSpc>
        <a:spcBef>
          <a:spcPct val="0"/>
        </a:spcBef>
        <a:spcAft>
          <a:spcPct val="0"/>
        </a:spcAft>
        <a:defRPr sz="2400" b="1">
          <a:solidFill>
            <a:schemeClr val="bg1"/>
          </a:solidFill>
          <a:latin typeface="Arial"/>
          <a:ea typeface="ヒラギノ角ゴ Pro W3" charset="-128"/>
          <a:cs typeface="Arial"/>
        </a:defRPr>
      </a:lvl1pPr>
      <a:lvl2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2pPr>
      <a:lvl3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3pPr>
      <a:lvl4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4pPr>
      <a:lvl5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5pPr>
      <a:lvl6pPr marL="457200" algn="ctr" rtl="0" fontAlgn="base">
        <a:spcBef>
          <a:spcPct val="0"/>
        </a:spcBef>
        <a:spcAft>
          <a:spcPct val="0"/>
        </a:spcAft>
        <a:defRPr sz="4000">
          <a:solidFill>
            <a:schemeClr val="bg1"/>
          </a:solidFill>
          <a:latin typeface="Helvetica" pitchFamily="34" charset="0"/>
        </a:defRPr>
      </a:lvl6pPr>
      <a:lvl7pPr marL="914400" algn="ctr" rtl="0" fontAlgn="base">
        <a:spcBef>
          <a:spcPct val="0"/>
        </a:spcBef>
        <a:spcAft>
          <a:spcPct val="0"/>
        </a:spcAft>
        <a:defRPr sz="4000">
          <a:solidFill>
            <a:schemeClr val="bg1"/>
          </a:solidFill>
          <a:latin typeface="Helvetica" pitchFamily="34" charset="0"/>
        </a:defRPr>
      </a:lvl7pPr>
      <a:lvl8pPr marL="1371600" algn="ctr" rtl="0" fontAlgn="base">
        <a:spcBef>
          <a:spcPct val="0"/>
        </a:spcBef>
        <a:spcAft>
          <a:spcPct val="0"/>
        </a:spcAft>
        <a:defRPr sz="4000">
          <a:solidFill>
            <a:schemeClr val="bg1"/>
          </a:solidFill>
          <a:latin typeface="Helvetica" pitchFamily="34" charset="0"/>
        </a:defRPr>
      </a:lvl8pPr>
      <a:lvl9pPr marL="1828800" algn="ctr" rtl="0" fontAlgn="base">
        <a:spcBef>
          <a:spcPct val="0"/>
        </a:spcBef>
        <a:spcAft>
          <a:spcPct val="0"/>
        </a:spcAft>
        <a:defRPr sz="4000">
          <a:solidFill>
            <a:schemeClr val="bg1"/>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072A5E"/>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400">
          <a:solidFill>
            <a:srgbClr val="072A5E"/>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000">
          <a:solidFill>
            <a:srgbClr val="072A5E"/>
          </a:solidFill>
          <a:latin typeface="+mn-lt"/>
          <a:ea typeface="ＭＳ Ｐゴシック" pitchFamily="-109" charset="-128"/>
          <a:cs typeface="ＭＳ Ｐゴシック" pitchFamily="-106" charset="-128"/>
        </a:defRPr>
      </a:lvl3pPr>
      <a:lvl4pPr marL="1600200" indent="-228600" algn="l" rtl="0" eaLnBrk="0" fontAlgn="base" hangingPunct="0">
        <a:spcBef>
          <a:spcPct val="20000"/>
        </a:spcBef>
        <a:spcAft>
          <a:spcPct val="0"/>
        </a:spcAft>
        <a:buChar char="–"/>
        <a:defRPr sz="2000">
          <a:solidFill>
            <a:srgbClr val="072A5E"/>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rgbClr val="072A5E"/>
          </a:solidFill>
          <a:latin typeface="+mn-lt"/>
          <a:ea typeface="ＭＳ Ｐゴシック" pitchFamily="-109"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upmc.edu:8080/NeuroPathology/NeuromuscularQuiz/M.4-HE.svs/view.apml?cwidth=850&amp;cheight=539&amp;chost=image.upmc.edu:8080&amp;csis=0"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1222375" y="1939925"/>
            <a:ext cx="7473950" cy="2249488"/>
          </a:xfrm>
          <a:solidFill>
            <a:schemeClr val="bg1"/>
          </a:solidFill>
        </p:spPr>
        <p:txBody>
          <a:bodyPr vert="horz" wrap="square" lIns="91440" tIns="45720" rIns="91440" bIns="45720" numCol="1" anchorCtr="0" compatLnSpc="1">
            <a:prstTxWarp prst="textNoShape">
              <a:avLst/>
            </a:prstTxWarp>
          </a:bodyPr>
          <a:lstStyle/>
          <a:p>
            <a:pPr algn="r" eaLnBrk="1" hangingPunct="1">
              <a:lnSpc>
                <a:spcPct val="92000"/>
              </a:lnSpc>
              <a:spcBef>
                <a:spcPct val="0"/>
              </a:spcBef>
              <a:tabLst>
                <a:tab pos="655638" algn="l"/>
                <a:tab pos="1312863" algn="l"/>
                <a:tab pos="1970088" algn="l"/>
                <a:tab pos="2627313" algn="l"/>
                <a:tab pos="3284538" algn="l"/>
                <a:tab pos="3941763" algn="l"/>
                <a:tab pos="4598988" algn="l"/>
                <a:tab pos="5256213" algn="l"/>
                <a:tab pos="5913438" algn="l"/>
                <a:tab pos="6570663" algn="l"/>
                <a:tab pos="7227888" algn="l"/>
              </a:tabLst>
            </a:pPr>
            <a:r>
              <a:rPr lang="en-US" dirty="0" smtClean="0">
                <a:latin typeface="Arial" pitchFamily="34" charset="0"/>
                <a:ea typeface="ヒラギノ角ゴ Pro W3" pitchFamily="-84" charset="-128"/>
                <a:cs typeface="Arial" pitchFamily="34" charset="0"/>
                <a:sym typeface="Arial" pitchFamily="34" charset="0"/>
              </a:rPr>
              <a:t>65 year-old female with progressive neuromuscular disease</a:t>
            </a:r>
            <a:br>
              <a:rPr lang="en-US" dirty="0" smtClean="0">
                <a:latin typeface="Arial" pitchFamily="34" charset="0"/>
                <a:ea typeface="ヒラギノ角ゴ Pro W3" pitchFamily="-84" charset="-128"/>
                <a:cs typeface="Arial" pitchFamily="34" charset="0"/>
                <a:sym typeface="Arial" pitchFamily="34" charset="0"/>
              </a:rPr>
            </a:br>
            <a:endParaRPr lang="en-US" dirty="0" smtClean="0">
              <a:latin typeface="Arial" pitchFamily="34" charset="0"/>
              <a:ea typeface="ヒラギノ角ゴ ProN W3" pitchFamily="-84" charset="-128"/>
              <a:cs typeface="Arial" pitchFamily="34" charset="0"/>
              <a:sym typeface="Arial" pitchFamily="34" charset="0"/>
            </a:endParaRPr>
          </a:p>
        </p:txBody>
      </p:sp>
      <p:sp>
        <p:nvSpPr>
          <p:cNvPr id="6147" name="Subtitle 1"/>
          <p:cNvSpPr>
            <a:spLocks noGrp="1"/>
          </p:cNvSpPr>
          <p:nvPr>
            <p:ph type="subTitle" idx="1"/>
          </p:nvPr>
        </p:nvSpPr>
        <p:spPr bwMode="auto">
          <a:xfrm>
            <a:off x="1222375" y="4473575"/>
            <a:ext cx="7473950" cy="1020763"/>
          </a:xfrm>
          <a:noFill/>
          <a:ln>
            <a:miter lim="800000"/>
            <a:headEnd/>
            <a:tailEnd/>
          </a:ln>
        </p:spPr>
        <p:txBody>
          <a:bodyPr vert="horz" wrap="square" lIns="91440" tIns="45720" rIns="91440" bIns="45720" numCol="1" compatLnSpc="1">
            <a:prstTxWarp prst="textNoShape">
              <a:avLst/>
            </a:prstTxWarp>
          </a:bodyPr>
          <a:lstStyle/>
          <a:p>
            <a:pPr algn="r">
              <a:spcBef>
                <a:spcPct val="0"/>
              </a:spcBef>
              <a:spcAft>
                <a:spcPct val="0"/>
              </a:spcAft>
            </a:pPr>
            <a:r>
              <a:rPr lang="en-US" smtClean="0">
                <a:latin typeface="Arial" pitchFamily="34" charset="0"/>
                <a:ea typeface="ヒラギノ角ゴ Pro W3" pitchFamily="-84" charset="-128"/>
                <a:cs typeface="Arial" pitchFamily="34" charset="0"/>
              </a:rPr>
              <a:t>Lananh Nguyen, M.D.</a:t>
            </a:r>
          </a:p>
          <a:p>
            <a:pPr algn="r">
              <a:spcBef>
                <a:spcPct val="0"/>
              </a:spcBef>
              <a:spcAft>
                <a:spcPct val="0"/>
              </a:spcAft>
            </a:pPr>
            <a:r>
              <a:rPr lang="en-US" smtClean="0">
                <a:solidFill>
                  <a:schemeClr val="bg2"/>
                </a:solidFill>
                <a:latin typeface="Arial" pitchFamily="34" charset="0"/>
                <a:ea typeface="ヒラギノ角ゴ Pro W3" pitchFamily="-84" charset="-128"/>
                <a:cs typeface="Arial" pitchFamily="34" charset="0"/>
              </a:rPr>
              <a:t>Division of Neuropathology</a:t>
            </a:r>
          </a:p>
          <a:p>
            <a:pPr algn="r">
              <a:spcBef>
                <a:spcPct val="0"/>
              </a:spcBef>
              <a:spcAft>
                <a:spcPct val="0"/>
              </a:spcAft>
            </a:pPr>
            <a:r>
              <a:rPr lang="en-US" smtClean="0">
                <a:solidFill>
                  <a:schemeClr val="bg2"/>
                </a:solidFill>
                <a:latin typeface="Arial" pitchFamily="34" charset="0"/>
                <a:ea typeface="ヒラギノ角ゴ Pro W3" pitchFamily="-84" charset="-128"/>
                <a:cs typeface="Arial" pitchFamily="34" charset="0"/>
              </a:rPr>
              <a:t>University of Pittsburgh Medical Center</a:t>
            </a:r>
          </a:p>
          <a:p>
            <a:pPr algn="r">
              <a:spcBef>
                <a:spcPct val="0"/>
              </a:spcBef>
              <a:spcAft>
                <a:spcPct val="0"/>
              </a:spcAft>
            </a:pPr>
            <a:endParaRPr lang="en-US" smtClean="0">
              <a:latin typeface="Arial" pitchFamily="34" charset="0"/>
              <a:ea typeface="ヒラギノ角ゴ Pro W3" pitchFamily="-8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half" idx="2"/>
          </p:nvPr>
        </p:nvSpPr>
        <p:spPr/>
        <p:txBody>
          <a:bodyPr/>
          <a:lstStyle/>
          <a:p>
            <a:r>
              <a:rPr lang="en-US" dirty="0" smtClean="0"/>
              <a:t>H&amp;E stain of the gray matter in the spinal cord shows a prominent loss of motor neurons in a background of reactive glial cells (arrows). </a:t>
            </a:r>
            <a:endParaRPr lang="en-US" dirty="0"/>
          </a:p>
        </p:txBody>
      </p:sp>
      <p:sp>
        <p:nvSpPr>
          <p:cNvPr id="10" name="Title 9"/>
          <p:cNvSpPr>
            <a:spLocks noGrp="1"/>
          </p:cNvSpPr>
          <p:nvPr>
            <p:ph type="title"/>
          </p:nvPr>
        </p:nvSpPr>
        <p:spPr/>
        <p:txBody>
          <a:bodyPr/>
          <a:lstStyle/>
          <a:p>
            <a:r>
              <a:rPr lang="en-US" dirty="0" smtClean="0"/>
              <a:t>This is a section of the spinal cord anterior horn.  What do you see?</a:t>
            </a:r>
            <a:endParaRPr lang="en-US" dirty="0"/>
          </a:p>
        </p:txBody>
      </p:sp>
      <p:grpSp>
        <p:nvGrpSpPr>
          <p:cNvPr id="2" name="Group 2"/>
          <p:cNvGrpSpPr/>
          <p:nvPr/>
        </p:nvGrpSpPr>
        <p:grpSpPr>
          <a:xfrm>
            <a:off x="425081" y="1315299"/>
            <a:ext cx="4026005" cy="3914161"/>
            <a:chOff x="1143000" y="25400"/>
            <a:chExt cx="3383280" cy="3383280"/>
          </a:xfrm>
        </p:grpSpPr>
        <p:pic>
          <p:nvPicPr>
            <p:cNvPr id="6" name="Picture 2" descr="C:\Documents and Settings\nguyenl\Desktop\1.bmp"/>
            <p:cNvPicPr preferRelativeResize="0">
              <a:picLocks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22523" t="21020" r="-227" b="149"/>
            <a:stretch/>
          </p:blipFill>
          <p:spPr bwMode="auto">
            <a:xfrm rot="10800000">
              <a:off x="1143000" y="25400"/>
              <a:ext cx="3383280" cy="3383280"/>
            </a:xfrm>
            <a:prstGeom prst="rect">
              <a:avLst/>
            </a:prstGeom>
            <a:noFill/>
            <a:ln>
              <a:solidFill>
                <a:schemeClr val="tx1"/>
              </a:solidFill>
            </a:ln>
          </p:spPr>
        </p:pic>
        <p:cxnSp>
          <p:nvCxnSpPr>
            <p:cNvPr id="7" name="Straight Arrow Connector 6"/>
            <p:cNvCxnSpPr/>
            <p:nvPr/>
          </p:nvCxnSpPr>
          <p:spPr>
            <a:xfrm rot="5400000">
              <a:off x="2286000" y="1676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19400" y="1295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This is a section of the spinal cord anterior horn.  What do you see?</a:t>
            </a:r>
            <a:endParaRPr lang="en-US" dirty="0"/>
          </a:p>
        </p:txBody>
      </p:sp>
      <p:grpSp>
        <p:nvGrpSpPr>
          <p:cNvPr id="9" name="Group 3"/>
          <p:cNvGrpSpPr/>
          <p:nvPr/>
        </p:nvGrpSpPr>
        <p:grpSpPr>
          <a:xfrm>
            <a:off x="326841" y="1232171"/>
            <a:ext cx="4086461" cy="4503611"/>
            <a:chOff x="4800600" y="45720"/>
            <a:chExt cx="3383280" cy="3383280"/>
          </a:xfrm>
        </p:grpSpPr>
        <p:pic>
          <p:nvPicPr>
            <p:cNvPr id="13" name="Picture 3"/>
            <p:cNvPicPr preferRelativeResize="0">
              <a:picLocks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r="25650" b="22182"/>
            <a:stretch>
              <a:fillRect/>
            </a:stretch>
          </p:blipFill>
          <p:spPr bwMode="auto">
            <a:xfrm>
              <a:off x="4800600" y="45720"/>
              <a:ext cx="3383280" cy="3383280"/>
            </a:xfrm>
            <a:prstGeom prst="rect">
              <a:avLst/>
            </a:prstGeom>
            <a:noFill/>
            <a:ln w="9525">
              <a:solidFill>
                <a:schemeClr val="tx1"/>
              </a:solidFill>
              <a:miter lim="800000"/>
              <a:headEnd/>
              <a:tailEnd/>
            </a:ln>
          </p:spPr>
        </p:pic>
        <p:cxnSp>
          <p:nvCxnSpPr>
            <p:cNvPr id="14" name="Straight Arrow Connector 13"/>
            <p:cNvCxnSpPr/>
            <p:nvPr/>
          </p:nvCxnSpPr>
          <p:spPr>
            <a:xfrm flipV="1">
              <a:off x="6553200" y="2743200"/>
              <a:ext cx="2286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Content Placeholder 14"/>
          <p:cNvSpPr>
            <a:spLocks noGrp="1"/>
          </p:cNvSpPr>
          <p:nvPr>
            <p:ph sz="half" idx="2"/>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half" idx="2"/>
          </p:nvPr>
        </p:nvSpPr>
        <p:spPr/>
        <p:txBody>
          <a:bodyPr/>
          <a:lstStyle/>
          <a:p>
            <a:r>
              <a:rPr lang="en-US" dirty="0" smtClean="0"/>
              <a:t>There are a few remaining motor neurons in the anterior horn.  Present within the cytoplasm are eosinophilic inclusions called Bunina bodies (arrows). </a:t>
            </a:r>
            <a:endParaRPr lang="en-US" dirty="0"/>
          </a:p>
        </p:txBody>
      </p:sp>
      <p:sp>
        <p:nvSpPr>
          <p:cNvPr id="10" name="Title 9"/>
          <p:cNvSpPr>
            <a:spLocks noGrp="1"/>
          </p:cNvSpPr>
          <p:nvPr>
            <p:ph type="title"/>
          </p:nvPr>
        </p:nvSpPr>
        <p:spPr/>
        <p:txBody>
          <a:bodyPr/>
          <a:lstStyle/>
          <a:p>
            <a:r>
              <a:rPr lang="en-US" dirty="0" smtClean="0"/>
              <a:t>This is a section to the spinal cord anterior horn.  What do you see?</a:t>
            </a:r>
            <a:endParaRPr lang="en-US" dirty="0"/>
          </a:p>
        </p:txBody>
      </p:sp>
      <p:grpSp>
        <p:nvGrpSpPr>
          <p:cNvPr id="2" name="Group 3"/>
          <p:cNvGrpSpPr/>
          <p:nvPr/>
        </p:nvGrpSpPr>
        <p:grpSpPr>
          <a:xfrm>
            <a:off x="326841" y="1232171"/>
            <a:ext cx="4086461" cy="4503611"/>
            <a:chOff x="4800600" y="45720"/>
            <a:chExt cx="3383280" cy="3383280"/>
          </a:xfrm>
        </p:grpSpPr>
        <p:pic>
          <p:nvPicPr>
            <p:cNvPr id="13" name="Picture 3"/>
            <p:cNvPicPr preferRelativeResize="0">
              <a:picLocks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r="25650" b="22182"/>
            <a:stretch>
              <a:fillRect/>
            </a:stretch>
          </p:blipFill>
          <p:spPr bwMode="auto">
            <a:xfrm>
              <a:off x="4800600" y="45720"/>
              <a:ext cx="3383280" cy="3383280"/>
            </a:xfrm>
            <a:prstGeom prst="rect">
              <a:avLst/>
            </a:prstGeom>
            <a:noFill/>
            <a:ln w="9525">
              <a:solidFill>
                <a:schemeClr val="tx1"/>
              </a:solidFill>
              <a:miter lim="800000"/>
              <a:headEnd/>
              <a:tailEnd/>
            </a:ln>
          </p:spPr>
        </p:pic>
        <p:cxnSp>
          <p:nvCxnSpPr>
            <p:cNvPr id="14" name="Straight Arrow Connector 13"/>
            <p:cNvCxnSpPr/>
            <p:nvPr/>
          </p:nvCxnSpPr>
          <p:spPr>
            <a:xfrm flipV="1">
              <a:off x="6553200" y="2743200"/>
              <a:ext cx="2286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What is the diagnosis? </a:t>
            </a:r>
            <a:endParaRPr lang="en-US" dirty="0"/>
          </a:p>
        </p:txBody>
      </p:sp>
      <p:sp>
        <p:nvSpPr>
          <p:cNvPr id="12" name="Content Placeholder 11"/>
          <p:cNvSpPr>
            <a:spLocks noGrp="1"/>
          </p:cNvSpPr>
          <p:nvPr>
            <p:ph sz="half" idx="4294967295"/>
          </p:nvPr>
        </p:nvSpPr>
        <p:spPr>
          <a:xfrm>
            <a:off x="574334" y="1144588"/>
            <a:ext cx="8569666" cy="4797425"/>
          </a:xfrm>
          <a:prstGeom prst="rect">
            <a:avLst/>
          </a:prstGeom>
        </p:spPr>
        <p:txBody>
          <a:bodyPr/>
          <a:lstStyle/>
          <a:p>
            <a:pPr lvl="1">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What is the diagnosis? </a:t>
            </a:r>
            <a:endParaRPr lang="en-US" dirty="0"/>
          </a:p>
        </p:txBody>
      </p:sp>
      <p:sp>
        <p:nvSpPr>
          <p:cNvPr id="12" name="Content Placeholder 11"/>
          <p:cNvSpPr>
            <a:spLocks noGrp="1"/>
          </p:cNvSpPr>
          <p:nvPr>
            <p:ph sz="half" idx="4294967295"/>
          </p:nvPr>
        </p:nvSpPr>
        <p:spPr>
          <a:xfrm>
            <a:off x="574334" y="1144588"/>
            <a:ext cx="8569666" cy="4797425"/>
          </a:xfrm>
          <a:prstGeom prst="rect">
            <a:avLst/>
          </a:prstGeom>
        </p:spPr>
        <p:txBody>
          <a:bodyPr/>
          <a:lstStyle/>
          <a:p>
            <a:r>
              <a:rPr lang="en-US" dirty="0" smtClean="0"/>
              <a:t>Amyotrophic lateral sclerosis (ALS)</a:t>
            </a:r>
          </a:p>
          <a:p>
            <a:pPr lvl="1"/>
            <a:r>
              <a:rPr lang="en-US" dirty="0" smtClean="0"/>
              <a:t>aka Lou-Gehrig’s disease</a:t>
            </a:r>
          </a:p>
          <a:p>
            <a:pPr lvl="1">
              <a:buNone/>
            </a:pPr>
            <a:endParaRPr lang="en-US" dirty="0"/>
          </a:p>
        </p:txBody>
      </p:sp>
    </p:spTree>
    <p:extLst>
      <p:ext uri="{BB962C8B-B14F-4D97-AF65-F5344CB8AC3E}">
        <p14:creationId xmlns:p14="http://schemas.microsoft.com/office/powerpoint/2010/main" val="146317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ALS</a:t>
            </a:r>
            <a:endParaRPr lang="en-US" dirty="0"/>
          </a:p>
        </p:txBody>
      </p:sp>
      <p:sp>
        <p:nvSpPr>
          <p:cNvPr id="12" name="Content Placeholder 11"/>
          <p:cNvSpPr>
            <a:spLocks noGrp="1"/>
          </p:cNvSpPr>
          <p:nvPr>
            <p:ph sz="half" idx="4294967295"/>
          </p:nvPr>
        </p:nvSpPr>
        <p:spPr>
          <a:xfrm>
            <a:off x="574334" y="1144588"/>
            <a:ext cx="7927319" cy="4797425"/>
          </a:xfrm>
          <a:prstGeom prst="rect">
            <a:avLst/>
          </a:prstGeom>
        </p:spPr>
        <p:txBody>
          <a:bodyPr/>
          <a:lstStyle/>
          <a:p>
            <a:r>
              <a:rPr lang="en-US" dirty="0"/>
              <a:t>Sporadic- 80-90% of cases</a:t>
            </a:r>
          </a:p>
          <a:p>
            <a:r>
              <a:rPr lang="en-US" dirty="0"/>
              <a:t>Genetic testing has increased in recent years with various markers found (see next slides)</a:t>
            </a:r>
          </a:p>
          <a:p>
            <a:r>
              <a:rPr lang="en-US" dirty="0"/>
              <a:t>Many genetic markers correlate with both ALS and FTD- further research to investigate this link is underway</a:t>
            </a:r>
          </a:p>
          <a:p>
            <a:r>
              <a:rPr lang="en-US" dirty="0"/>
              <a:t>Survival average 3 years from diagnosis </a:t>
            </a:r>
          </a:p>
          <a:p>
            <a:pPr lvl="1"/>
            <a:r>
              <a:rPr lang="en-US" dirty="0"/>
              <a:t>Bulbar onset has worse prognosis</a:t>
            </a:r>
          </a:p>
          <a:p>
            <a:r>
              <a:rPr lang="en-US" dirty="0"/>
              <a:t>Treatment is supportive</a:t>
            </a:r>
          </a:p>
          <a:p>
            <a:pPr lvl="1"/>
            <a:r>
              <a:rPr lang="en-US" dirty="0" err="1"/>
              <a:t>Riluzole</a:t>
            </a:r>
            <a:r>
              <a:rPr lang="en-US" dirty="0"/>
              <a:t>- prolongs survival by 6 months</a:t>
            </a:r>
          </a:p>
          <a:p>
            <a:pPr lvl="1">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57A7627C-6656-4AB5-B798-9E4B943BBC1C}" type="slidenum">
              <a:rPr lang="en-US" smtClean="0"/>
              <a:pPr>
                <a:defRPr/>
              </a:pPr>
              <a:t>16</a:t>
            </a:fld>
            <a:endParaRPr lang="en-US"/>
          </a:p>
        </p:txBody>
      </p:sp>
      <p:sp>
        <p:nvSpPr>
          <p:cNvPr id="4" name="Title 1"/>
          <p:cNvSpPr txBox="1">
            <a:spLocks/>
          </p:cNvSpPr>
          <p:nvPr/>
        </p:nvSpPr>
        <p:spPr bwMode="auto">
          <a:xfrm>
            <a:off x="1145357" y="358776"/>
            <a:ext cx="8229600" cy="1143000"/>
          </a:xfrm>
          <a:prstGeom prst="rect">
            <a:avLst/>
          </a:prstGeom>
          <a:noFill/>
          <a:ln w="9525">
            <a:noFill/>
            <a:miter lim="800000"/>
            <a:headEnd/>
            <a:tailEnd/>
          </a:ln>
        </p:spPr>
        <p:txBody>
          <a:bodyPr anchor="ctr" anchorCtr="0"/>
          <a:lstStyle>
            <a:lvl1pPr algn="l" rtl="0" eaLnBrk="0" fontAlgn="base" hangingPunct="0">
              <a:lnSpc>
                <a:spcPts val="2775"/>
              </a:lnSpc>
              <a:spcBef>
                <a:spcPct val="0"/>
              </a:spcBef>
              <a:spcAft>
                <a:spcPct val="0"/>
              </a:spcAft>
              <a:defRPr sz="2400" b="1">
                <a:solidFill>
                  <a:schemeClr val="bg1"/>
                </a:solidFill>
                <a:latin typeface="Arial"/>
                <a:ea typeface="ヒラギノ角ゴ Pro W3" charset="-128"/>
                <a:cs typeface="Arial"/>
              </a:defRPr>
            </a:lvl1pPr>
            <a:lvl2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2pPr>
            <a:lvl3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3pPr>
            <a:lvl4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4pPr>
            <a:lvl5pPr algn="l" rtl="0" eaLnBrk="0" fontAlgn="base" hangingPunct="0">
              <a:lnSpc>
                <a:spcPts val="2775"/>
              </a:lnSpc>
              <a:spcBef>
                <a:spcPct val="0"/>
              </a:spcBef>
              <a:spcAft>
                <a:spcPct val="0"/>
              </a:spcAft>
              <a:defRPr sz="2400" b="1">
                <a:solidFill>
                  <a:schemeClr val="bg1"/>
                </a:solidFill>
                <a:latin typeface="Arial" pitchFamily="-108" charset="0"/>
                <a:ea typeface="ヒラギノ角ゴ Pro W3" charset="-128"/>
                <a:cs typeface="Arial" pitchFamily="-108" charset="0"/>
              </a:defRPr>
            </a:lvl5pPr>
            <a:lvl6pPr marL="457200" algn="ctr" rtl="0" fontAlgn="base">
              <a:spcBef>
                <a:spcPct val="0"/>
              </a:spcBef>
              <a:spcAft>
                <a:spcPct val="0"/>
              </a:spcAft>
              <a:defRPr sz="4000">
                <a:solidFill>
                  <a:schemeClr val="bg1"/>
                </a:solidFill>
                <a:latin typeface="Helvetica" pitchFamily="34" charset="0"/>
              </a:defRPr>
            </a:lvl6pPr>
            <a:lvl7pPr marL="914400" algn="ctr" rtl="0" fontAlgn="base">
              <a:spcBef>
                <a:spcPct val="0"/>
              </a:spcBef>
              <a:spcAft>
                <a:spcPct val="0"/>
              </a:spcAft>
              <a:defRPr sz="4000">
                <a:solidFill>
                  <a:schemeClr val="bg1"/>
                </a:solidFill>
                <a:latin typeface="Helvetica" pitchFamily="34" charset="0"/>
              </a:defRPr>
            </a:lvl7pPr>
            <a:lvl8pPr marL="1371600" algn="ctr" rtl="0" fontAlgn="base">
              <a:spcBef>
                <a:spcPct val="0"/>
              </a:spcBef>
              <a:spcAft>
                <a:spcPct val="0"/>
              </a:spcAft>
              <a:defRPr sz="4000">
                <a:solidFill>
                  <a:schemeClr val="bg1"/>
                </a:solidFill>
                <a:latin typeface="Helvetica" pitchFamily="34" charset="0"/>
              </a:defRPr>
            </a:lvl8pPr>
            <a:lvl9pPr marL="1828800" algn="ctr" rtl="0" fontAlgn="base">
              <a:spcBef>
                <a:spcPct val="0"/>
              </a:spcBef>
              <a:spcAft>
                <a:spcPct val="0"/>
              </a:spcAft>
              <a:defRPr sz="4000">
                <a:solidFill>
                  <a:schemeClr val="bg1"/>
                </a:solidFill>
                <a:latin typeface="Helvetica" pitchFamily="34" charset="0"/>
              </a:defRPr>
            </a:lvl9pPr>
          </a:lstStyle>
          <a:p>
            <a:r>
              <a:rPr lang="en-US" kern="0" smtClean="0"/>
              <a:t> </a:t>
            </a:r>
            <a:endParaRPr lang="en-US" kern="0" dirty="0"/>
          </a:p>
        </p:txBody>
      </p:sp>
      <p:graphicFrame>
        <p:nvGraphicFramePr>
          <p:cNvPr id="5" name="Content Placeholder 5"/>
          <p:cNvGraphicFramePr>
            <a:graphicFrameLocks/>
          </p:cNvGraphicFramePr>
          <p:nvPr>
            <p:extLst>
              <p:ext uri="{D42A27DB-BD31-4B8C-83A1-F6EECF244321}">
                <p14:modId xmlns:p14="http://schemas.microsoft.com/office/powerpoint/2010/main" val="3741891277"/>
              </p:ext>
            </p:extLst>
          </p:nvPr>
        </p:nvGraphicFramePr>
        <p:xfrm>
          <a:off x="932468" y="827285"/>
          <a:ext cx="7315206" cy="5333998"/>
        </p:xfrm>
        <a:graphic>
          <a:graphicData uri="http://schemas.openxmlformats.org/drawingml/2006/table">
            <a:tbl>
              <a:tblPr/>
              <a:tblGrid>
                <a:gridCol w="1219201"/>
                <a:gridCol w="1219201"/>
                <a:gridCol w="1219201"/>
                <a:gridCol w="1219201"/>
                <a:gridCol w="1219201"/>
                <a:gridCol w="1219201"/>
              </a:tblGrid>
              <a:tr h="239730">
                <a:tc rowSpan="2">
                  <a:txBody>
                    <a:bodyPr/>
                    <a:lstStyle/>
                    <a:p>
                      <a:r>
                        <a:rPr lang="en-US" sz="1000" dirty="0"/>
                        <a:t>Gene</a:t>
                      </a:r>
                    </a:p>
                  </a:txBody>
                  <a:tcPr marL="50854" marR="50854" marT="25427" marB="25427" anchor="ctr">
                    <a:lnL>
                      <a:noFill/>
                    </a:lnL>
                    <a:lnR>
                      <a:noFill/>
                    </a:lnR>
                    <a:lnT>
                      <a:noFill/>
                    </a:lnT>
                    <a:lnB>
                      <a:noFill/>
                    </a:lnB>
                  </a:tcPr>
                </a:tc>
                <a:tc rowSpan="2">
                  <a:txBody>
                    <a:bodyPr/>
                    <a:lstStyle/>
                    <a:p>
                      <a:r>
                        <a:rPr lang="en-US" sz="1000"/>
                        <a:t>Location</a:t>
                      </a:r>
                    </a:p>
                  </a:txBody>
                  <a:tcPr marL="50854" marR="50854" marT="25427" marB="25427" anchor="ctr">
                    <a:lnL>
                      <a:noFill/>
                    </a:lnL>
                    <a:lnR>
                      <a:noFill/>
                    </a:lnR>
                    <a:lnT>
                      <a:noFill/>
                    </a:lnT>
                    <a:lnB>
                      <a:noFill/>
                    </a:lnB>
                  </a:tcPr>
                </a:tc>
                <a:tc rowSpan="2">
                  <a:txBody>
                    <a:bodyPr/>
                    <a:lstStyle/>
                    <a:p>
                      <a:r>
                        <a:rPr lang="en-US" sz="1000"/>
                        <a:t>Inheritance</a:t>
                      </a:r>
                    </a:p>
                  </a:txBody>
                  <a:tcPr marL="50854" marR="50854" marT="25427" marB="25427" anchor="ctr">
                    <a:lnL>
                      <a:noFill/>
                    </a:lnL>
                    <a:lnR>
                      <a:noFill/>
                    </a:lnR>
                    <a:lnT>
                      <a:noFill/>
                    </a:lnT>
                    <a:lnB>
                      <a:noFill/>
                    </a:lnB>
                  </a:tcPr>
                </a:tc>
                <a:tc gridSpan="2">
                  <a:txBody>
                    <a:bodyPr/>
                    <a:lstStyle/>
                    <a:p>
                      <a:r>
                        <a:rPr lang="en-US" sz="1000"/>
                        <a:t>Percentage explained</a:t>
                      </a:r>
                    </a:p>
                  </a:txBody>
                  <a:tcPr marL="50854" marR="50854" marT="25427" marB="25427" anchor="ctr">
                    <a:lnL>
                      <a:noFill/>
                    </a:lnL>
                    <a:lnR>
                      <a:noFill/>
                    </a:lnR>
                    <a:lnT>
                      <a:noFill/>
                    </a:lnT>
                    <a:lnB>
                      <a:noFill/>
                    </a:lnB>
                  </a:tcPr>
                </a:tc>
                <a:tc hMerge="1">
                  <a:txBody>
                    <a:bodyPr/>
                    <a:lstStyle/>
                    <a:p>
                      <a:endParaRPr lang="en-US"/>
                    </a:p>
                  </a:txBody>
                  <a:tcPr/>
                </a:tc>
                <a:tc rowSpan="2">
                  <a:txBody>
                    <a:bodyPr/>
                    <a:lstStyle/>
                    <a:p>
                      <a:r>
                        <a:rPr lang="en-US" sz="1000"/>
                        <a:t>Putative protein function</a:t>
                      </a:r>
                    </a:p>
                  </a:txBody>
                  <a:tcPr marL="50854" marR="50854" marT="25427" marB="25427" anchor="ctr">
                    <a:lnL>
                      <a:noFill/>
                    </a:lnL>
                    <a:lnR>
                      <a:noFill/>
                    </a:lnR>
                    <a:lnT>
                      <a:noFill/>
                    </a:lnT>
                    <a:lnB>
                      <a:noFill/>
                    </a:lnB>
                  </a:tcPr>
                </a:tc>
              </a:tr>
              <a:tr h="3595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000" dirty="0"/>
                        <a:t>Familial ALS</a:t>
                      </a:r>
                    </a:p>
                  </a:txBody>
                  <a:tcPr marL="50854" marR="50854" marT="25427" marB="25427" anchor="ctr">
                    <a:lnL>
                      <a:noFill/>
                    </a:lnL>
                    <a:lnR>
                      <a:noFill/>
                    </a:lnR>
                    <a:lnT>
                      <a:noFill/>
                    </a:lnT>
                    <a:lnB>
                      <a:noFill/>
                    </a:lnB>
                  </a:tcPr>
                </a:tc>
                <a:tc>
                  <a:txBody>
                    <a:bodyPr/>
                    <a:lstStyle/>
                    <a:p>
                      <a:r>
                        <a:rPr lang="en-US" sz="1000"/>
                        <a:t>Sporadic ALS</a:t>
                      </a:r>
                    </a:p>
                  </a:txBody>
                  <a:tcPr marL="50854" marR="50854" marT="25427" marB="25427" anchor="ctr">
                    <a:lnL>
                      <a:noFill/>
                    </a:lnL>
                    <a:lnR>
                      <a:noFill/>
                    </a:lnR>
                    <a:lnT>
                      <a:noFill/>
                    </a:lnT>
                    <a:lnB>
                      <a:noFill/>
                    </a:lnB>
                  </a:tcPr>
                </a:tc>
                <a:tc vMerge="1">
                  <a:txBody>
                    <a:bodyPr/>
                    <a:lstStyle/>
                    <a:p>
                      <a:endParaRPr lang="en-US"/>
                    </a:p>
                  </a:txBody>
                  <a:tcPr/>
                </a:tc>
              </a:tr>
              <a:tr h="779124">
                <a:tc gridSpan="6">
                  <a:txBody>
                    <a:bodyPr/>
                    <a:lstStyle/>
                    <a:p>
                      <a:r>
                        <a:rPr lang="en-US" sz="1000" dirty="0"/>
                        <a:t>Values represent the percentage of ALS explained by each gene in populations of European ancestry. References are provided in the main text. AD, autosomal dominant; AR, autosomal recessive; XD, X-linked dominant; DENN, differentially expressed in normal and neoplasia.</a:t>
                      </a:r>
                    </a:p>
                  </a:txBody>
                  <a:tcPr marL="50854" marR="50854" marT="25427" marB="25427"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528">
                <a:tc>
                  <a:txBody>
                    <a:bodyPr/>
                    <a:lstStyle/>
                    <a:p>
                      <a:r>
                        <a:rPr lang="en-US" sz="1000" i="1" dirty="0">
                          <a:solidFill>
                            <a:srgbClr val="FF0000"/>
                          </a:solidFill>
                        </a:rPr>
                        <a:t>TARDBP</a:t>
                      </a:r>
                      <a:endParaRPr lang="en-US" sz="1000" dirty="0">
                        <a:solidFill>
                          <a:srgbClr val="FF0000"/>
                        </a:solidFill>
                      </a:endParaRPr>
                    </a:p>
                  </a:txBody>
                  <a:tcPr marL="50854" marR="50854" marT="25427" marB="25427" anchor="ctr">
                    <a:lnL>
                      <a:noFill/>
                    </a:lnL>
                    <a:lnR>
                      <a:noFill/>
                    </a:lnR>
                    <a:lnT>
                      <a:noFill/>
                    </a:lnT>
                    <a:lnB>
                      <a:noFill/>
                    </a:lnB>
                  </a:tcPr>
                </a:tc>
                <a:tc>
                  <a:txBody>
                    <a:bodyPr/>
                    <a:lstStyle/>
                    <a:p>
                      <a:r>
                        <a:rPr lang="en-US" sz="1000" dirty="0">
                          <a:solidFill>
                            <a:srgbClr val="FF0000"/>
                          </a:solidFill>
                        </a:rPr>
                        <a:t>1p36</a:t>
                      </a:r>
                    </a:p>
                  </a:txBody>
                  <a:tcPr marL="50854" marR="50854" marT="25427" marB="25427" anchor="ctr">
                    <a:lnL>
                      <a:noFill/>
                    </a:lnL>
                    <a:lnR>
                      <a:noFill/>
                    </a:lnR>
                    <a:lnT>
                      <a:noFill/>
                    </a:lnT>
                    <a:lnB>
                      <a:noFill/>
                    </a:lnB>
                  </a:tcPr>
                </a:tc>
                <a:tc>
                  <a:txBody>
                    <a:bodyPr/>
                    <a:lstStyle/>
                    <a:p>
                      <a:r>
                        <a:rPr lang="en-US" sz="1000" dirty="0">
                          <a:solidFill>
                            <a:srgbClr val="FF0000"/>
                          </a:solidFill>
                        </a:rPr>
                        <a:t>AD</a:t>
                      </a:r>
                    </a:p>
                  </a:txBody>
                  <a:tcPr marL="50854" marR="50854" marT="25427" marB="25427" anchor="ctr">
                    <a:lnL>
                      <a:noFill/>
                    </a:lnL>
                    <a:lnR>
                      <a:noFill/>
                    </a:lnR>
                    <a:lnT>
                      <a:noFill/>
                    </a:lnT>
                    <a:lnB>
                      <a:noFill/>
                    </a:lnB>
                  </a:tcPr>
                </a:tc>
                <a:tc>
                  <a:txBody>
                    <a:bodyPr/>
                    <a:lstStyle/>
                    <a:p>
                      <a:r>
                        <a:rPr lang="en-US" sz="1000" dirty="0">
                          <a:solidFill>
                            <a:srgbClr val="FF0000"/>
                          </a:solidFill>
                        </a:rPr>
                        <a:t>4</a:t>
                      </a:r>
                    </a:p>
                  </a:txBody>
                  <a:tcPr marL="50854" marR="50854" marT="25427" marB="25427" anchor="ctr">
                    <a:lnL>
                      <a:noFill/>
                    </a:lnL>
                    <a:lnR>
                      <a:noFill/>
                    </a:lnR>
                    <a:lnT>
                      <a:noFill/>
                    </a:lnT>
                    <a:lnB>
                      <a:noFill/>
                    </a:lnB>
                  </a:tcPr>
                </a:tc>
                <a:tc>
                  <a:txBody>
                    <a:bodyPr/>
                    <a:lstStyle/>
                    <a:p>
                      <a:r>
                        <a:rPr lang="en-US" sz="1000" dirty="0">
                          <a:solidFill>
                            <a:srgbClr val="FF0000"/>
                          </a:solidFill>
                        </a:rPr>
                        <a:t>1</a:t>
                      </a:r>
                    </a:p>
                  </a:txBody>
                  <a:tcPr marL="50854" marR="50854" marT="25427" marB="25427" anchor="ctr">
                    <a:lnL>
                      <a:noFill/>
                    </a:lnL>
                    <a:lnR>
                      <a:noFill/>
                    </a:lnR>
                    <a:lnT>
                      <a:noFill/>
                    </a:lnT>
                    <a:lnB>
                      <a:noFill/>
                    </a:lnB>
                  </a:tcPr>
                </a:tc>
                <a:tc>
                  <a:txBody>
                    <a:bodyPr/>
                    <a:lstStyle/>
                    <a:p>
                      <a:r>
                        <a:rPr lang="en-US" sz="1000" dirty="0">
                          <a:solidFill>
                            <a:srgbClr val="FF0000"/>
                          </a:solidFill>
                        </a:rPr>
                        <a:t>RNA metabolism</a:t>
                      </a:r>
                    </a:p>
                  </a:txBody>
                  <a:tcPr marL="50854" marR="50854" marT="25427" marB="25427" anchor="ctr">
                    <a:lnL>
                      <a:noFill/>
                    </a:lnL>
                    <a:lnR>
                      <a:noFill/>
                    </a:lnR>
                    <a:lnT>
                      <a:noFill/>
                    </a:lnT>
                    <a:lnB>
                      <a:noFill/>
                    </a:lnB>
                  </a:tcPr>
                </a:tc>
              </a:tr>
              <a:tr h="599325">
                <a:tc>
                  <a:txBody>
                    <a:bodyPr/>
                    <a:lstStyle/>
                    <a:p>
                      <a:r>
                        <a:rPr lang="en-US" sz="1000" i="1"/>
                        <a:t>SQSTM1</a:t>
                      </a:r>
                      <a:endParaRPr lang="en-US" sz="1000"/>
                    </a:p>
                  </a:txBody>
                  <a:tcPr marL="50854" marR="50854" marT="25427" marB="25427" anchor="ctr">
                    <a:lnL>
                      <a:noFill/>
                    </a:lnL>
                    <a:lnR>
                      <a:noFill/>
                    </a:lnR>
                    <a:lnT>
                      <a:noFill/>
                    </a:lnT>
                    <a:lnB>
                      <a:noFill/>
                    </a:lnB>
                  </a:tcPr>
                </a:tc>
                <a:tc>
                  <a:txBody>
                    <a:bodyPr/>
                    <a:lstStyle/>
                    <a:p>
                      <a:r>
                        <a:rPr lang="en-US" sz="1000"/>
                        <a:t>5q35</a:t>
                      </a:r>
                    </a:p>
                  </a:txBody>
                  <a:tcPr marL="50854" marR="50854" marT="25427" marB="25427" anchor="ctr">
                    <a:lnL>
                      <a:noFill/>
                    </a:lnL>
                    <a:lnR>
                      <a:noFill/>
                    </a:lnR>
                    <a:lnT>
                      <a:noFill/>
                    </a:lnT>
                    <a:lnB>
                      <a:noFill/>
                    </a:lnB>
                  </a:tcPr>
                </a:tc>
                <a:tc>
                  <a:txBody>
                    <a:bodyPr/>
                    <a:lstStyle/>
                    <a:p>
                      <a:r>
                        <a:rPr lang="en-US" sz="1000"/>
                        <a:t>AD</a:t>
                      </a:r>
                    </a:p>
                  </a:txBody>
                  <a:tcPr marL="50854" marR="50854" marT="25427" marB="25427" anchor="ctr">
                    <a:lnL>
                      <a:noFill/>
                    </a:lnL>
                    <a:lnR>
                      <a:noFill/>
                    </a:lnR>
                    <a:lnT>
                      <a:noFill/>
                    </a:lnT>
                    <a:lnB>
                      <a:noFill/>
                    </a:lnB>
                  </a:tcPr>
                </a:tc>
                <a:tc>
                  <a:txBody>
                    <a:bodyPr/>
                    <a:lstStyle/>
                    <a:p>
                      <a:r>
                        <a:rPr lang="en-US" sz="1000"/>
                        <a:t>1</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a:t>Ubiquitination; autophagy</a:t>
                      </a:r>
                    </a:p>
                  </a:txBody>
                  <a:tcPr marL="50854" marR="50854" marT="25427" marB="25427" anchor="ctr">
                    <a:lnL>
                      <a:noFill/>
                    </a:lnL>
                    <a:lnR>
                      <a:noFill/>
                    </a:lnR>
                    <a:lnT>
                      <a:noFill/>
                    </a:lnT>
                    <a:lnB>
                      <a:noFill/>
                    </a:lnB>
                  </a:tcPr>
                </a:tc>
              </a:tr>
              <a:tr h="419528">
                <a:tc>
                  <a:txBody>
                    <a:bodyPr/>
                    <a:lstStyle/>
                    <a:p>
                      <a:r>
                        <a:rPr lang="en-US" sz="1000" i="1" dirty="0">
                          <a:solidFill>
                            <a:srgbClr val="FF0000"/>
                          </a:solidFill>
                        </a:rPr>
                        <a:t>C9ORF72</a:t>
                      </a:r>
                      <a:endParaRPr lang="en-US" sz="1000" dirty="0">
                        <a:solidFill>
                          <a:srgbClr val="FF0000"/>
                        </a:solidFill>
                      </a:endParaRPr>
                    </a:p>
                  </a:txBody>
                  <a:tcPr marL="50854" marR="50854" marT="25427" marB="25427" anchor="ctr">
                    <a:lnL>
                      <a:noFill/>
                    </a:lnL>
                    <a:lnR>
                      <a:noFill/>
                    </a:lnR>
                    <a:lnT>
                      <a:noFill/>
                    </a:lnT>
                    <a:lnB>
                      <a:noFill/>
                    </a:lnB>
                  </a:tcPr>
                </a:tc>
                <a:tc>
                  <a:txBody>
                    <a:bodyPr/>
                    <a:lstStyle/>
                    <a:p>
                      <a:r>
                        <a:rPr lang="en-US" sz="1000" dirty="0">
                          <a:solidFill>
                            <a:srgbClr val="FF0000"/>
                          </a:solidFill>
                        </a:rPr>
                        <a:t>9p21</a:t>
                      </a:r>
                    </a:p>
                  </a:txBody>
                  <a:tcPr marL="50854" marR="50854" marT="25427" marB="25427" anchor="ctr">
                    <a:lnL>
                      <a:noFill/>
                    </a:lnL>
                    <a:lnR>
                      <a:noFill/>
                    </a:lnR>
                    <a:lnT>
                      <a:noFill/>
                    </a:lnT>
                    <a:lnB>
                      <a:noFill/>
                    </a:lnB>
                  </a:tcPr>
                </a:tc>
                <a:tc>
                  <a:txBody>
                    <a:bodyPr/>
                    <a:lstStyle/>
                    <a:p>
                      <a:r>
                        <a:rPr lang="en-US" sz="1000" dirty="0">
                          <a:solidFill>
                            <a:srgbClr val="FF0000"/>
                          </a:solidFill>
                        </a:rPr>
                        <a:t>AD</a:t>
                      </a:r>
                    </a:p>
                  </a:txBody>
                  <a:tcPr marL="50854" marR="50854" marT="25427" marB="25427" anchor="ctr">
                    <a:lnL>
                      <a:noFill/>
                    </a:lnL>
                    <a:lnR>
                      <a:noFill/>
                    </a:lnR>
                    <a:lnT>
                      <a:noFill/>
                    </a:lnT>
                    <a:lnB>
                      <a:noFill/>
                    </a:lnB>
                  </a:tcPr>
                </a:tc>
                <a:tc>
                  <a:txBody>
                    <a:bodyPr/>
                    <a:lstStyle/>
                    <a:p>
                      <a:r>
                        <a:rPr lang="en-US" sz="1000" dirty="0">
                          <a:solidFill>
                            <a:srgbClr val="FF0000"/>
                          </a:solidFill>
                        </a:rPr>
                        <a:t>40</a:t>
                      </a:r>
                    </a:p>
                  </a:txBody>
                  <a:tcPr marL="50854" marR="50854" marT="25427" marB="25427" anchor="ctr">
                    <a:lnL>
                      <a:noFill/>
                    </a:lnL>
                    <a:lnR>
                      <a:noFill/>
                    </a:lnR>
                    <a:lnT>
                      <a:noFill/>
                    </a:lnT>
                    <a:lnB>
                      <a:noFill/>
                    </a:lnB>
                  </a:tcPr>
                </a:tc>
                <a:tc>
                  <a:txBody>
                    <a:bodyPr/>
                    <a:lstStyle/>
                    <a:p>
                      <a:r>
                        <a:rPr lang="en-US" sz="1000" dirty="0">
                          <a:solidFill>
                            <a:srgbClr val="FF0000"/>
                          </a:solidFill>
                        </a:rPr>
                        <a:t>7</a:t>
                      </a:r>
                    </a:p>
                  </a:txBody>
                  <a:tcPr marL="50854" marR="50854" marT="25427" marB="25427" anchor="ctr">
                    <a:lnL>
                      <a:noFill/>
                    </a:lnL>
                    <a:lnR>
                      <a:noFill/>
                    </a:lnR>
                    <a:lnT>
                      <a:noFill/>
                    </a:lnT>
                    <a:lnB>
                      <a:noFill/>
                    </a:lnB>
                  </a:tcPr>
                </a:tc>
                <a:tc>
                  <a:txBody>
                    <a:bodyPr/>
                    <a:lstStyle/>
                    <a:p>
                      <a:r>
                        <a:rPr lang="en-US" sz="1000" dirty="0">
                          <a:solidFill>
                            <a:srgbClr val="FF0000"/>
                          </a:solidFill>
                        </a:rPr>
                        <a:t>DENN protein</a:t>
                      </a:r>
                    </a:p>
                  </a:txBody>
                  <a:tcPr marL="50854" marR="50854" marT="25427" marB="25427" anchor="ctr">
                    <a:lnL>
                      <a:noFill/>
                    </a:lnL>
                    <a:lnR>
                      <a:noFill/>
                    </a:lnR>
                    <a:lnT>
                      <a:noFill/>
                    </a:lnT>
                    <a:lnB>
                      <a:noFill/>
                    </a:lnB>
                  </a:tcPr>
                </a:tc>
              </a:tr>
              <a:tr h="599325">
                <a:tc>
                  <a:txBody>
                    <a:bodyPr/>
                    <a:lstStyle/>
                    <a:p>
                      <a:r>
                        <a:rPr lang="en-US" sz="1000" i="1"/>
                        <a:t>VCP</a:t>
                      </a:r>
                      <a:endParaRPr lang="en-US" sz="1000"/>
                    </a:p>
                  </a:txBody>
                  <a:tcPr marL="50854" marR="50854" marT="25427" marB="25427" anchor="ctr">
                    <a:lnL>
                      <a:noFill/>
                    </a:lnL>
                    <a:lnR>
                      <a:noFill/>
                    </a:lnR>
                    <a:lnT>
                      <a:noFill/>
                    </a:lnT>
                    <a:lnB>
                      <a:noFill/>
                    </a:lnB>
                  </a:tcPr>
                </a:tc>
                <a:tc>
                  <a:txBody>
                    <a:bodyPr/>
                    <a:lstStyle/>
                    <a:p>
                      <a:r>
                        <a:rPr lang="en-US" sz="1000" dirty="0"/>
                        <a:t>9p13</a:t>
                      </a:r>
                    </a:p>
                  </a:txBody>
                  <a:tcPr marL="50854" marR="50854" marT="25427" marB="25427" anchor="ctr">
                    <a:lnL>
                      <a:noFill/>
                    </a:lnL>
                    <a:lnR>
                      <a:noFill/>
                    </a:lnR>
                    <a:lnT>
                      <a:noFill/>
                    </a:lnT>
                    <a:lnB>
                      <a:noFill/>
                    </a:lnB>
                  </a:tcPr>
                </a:tc>
                <a:tc>
                  <a:txBody>
                    <a:bodyPr/>
                    <a:lstStyle/>
                    <a:p>
                      <a:r>
                        <a:rPr lang="en-US" sz="1000"/>
                        <a:t>AD</a:t>
                      </a:r>
                    </a:p>
                  </a:txBody>
                  <a:tcPr marL="50854" marR="50854" marT="25427" marB="25427" anchor="ctr">
                    <a:lnL>
                      <a:noFill/>
                    </a:lnL>
                    <a:lnR>
                      <a:noFill/>
                    </a:lnR>
                    <a:lnT>
                      <a:noFill/>
                    </a:lnT>
                    <a:lnB>
                      <a:noFill/>
                    </a:lnB>
                  </a:tcPr>
                </a:tc>
                <a:tc>
                  <a:txBody>
                    <a:bodyPr/>
                    <a:lstStyle/>
                    <a:p>
                      <a:r>
                        <a:rPr lang="en-US" sz="1000"/>
                        <a:t>1</a:t>
                      </a:r>
                    </a:p>
                  </a:txBody>
                  <a:tcPr marL="50854" marR="50854" marT="25427" marB="25427" anchor="ctr">
                    <a:lnL>
                      <a:noFill/>
                    </a:lnL>
                    <a:lnR>
                      <a:noFill/>
                    </a:lnR>
                    <a:lnT>
                      <a:noFill/>
                    </a:lnT>
                    <a:lnB>
                      <a:noFill/>
                    </a:lnB>
                  </a:tcPr>
                </a:tc>
                <a:tc>
                  <a:txBody>
                    <a:bodyPr/>
                    <a:lstStyle/>
                    <a:p>
                      <a:r>
                        <a:rPr lang="en-US" sz="1000"/>
                        <a:t>1</a:t>
                      </a:r>
                    </a:p>
                  </a:txBody>
                  <a:tcPr marL="50854" marR="50854" marT="25427" marB="25427" anchor="ctr">
                    <a:lnL>
                      <a:noFill/>
                    </a:lnL>
                    <a:lnR>
                      <a:noFill/>
                    </a:lnR>
                    <a:lnT>
                      <a:noFill/>
                    </a:lnT>
                    <a:lnB>
                      <a:noFill/>
                    </a:lnB>
                  </a:tcPr>
                </a:tc>
                <a:tc>
                  <a:txBody>
                    <a:bodyPr/>
                    <a:lstStyle/>
                    <a:p>
                      <a:r>
                        <a:rPr lang="en-US" sz="1000"/>
                        <a:t>Proteasome; vesicle trafficking</a:t>
                      </a:r>
                    </a:p>
                  </a:txBody>
                  <a:tcPr marL="50854" marR="50854" marT="25427" marB="25427" anchor="ctr">
                    <a:lnL>
                      <a:noFill/>
                    </a:lnL>
                    <a:lnR>
                      <a:noFill/>
                    </a:lnR>
                    <a:lnT>
                      <a:noFill/>
                    </a:lnT>
                    <a:lnB>
                      <a:noFill/>
                    </a:lnB>
                  </a:tcPr>
                </a:tc>
              </a:tr>
              <a:tr h="419528">
                <a:tc>
                  <a:txBody>
                    <a:bodyPr/>
                    <a:lstStyle/>
                    <a:p>
                      <a:r>
                        <a:rPr lang="en-US" sz="1000" i="1"/>
                        <a:t>OPTN</a:t>
                      </a:r>
                      <a:endParaRPr lang="en-US" sz="1000"/>
                    </a:p>
                  </a:txBody>
                  <a:tcPr marL="50854" marR="50854" marT="25427" marB="25427" anchor="ctr">
                    <a:lnL>
                      <a:noFill/>
                    </a:lnL>
                    <a:lnR>
                      <a:noFill/>
                    </a:lnR>
                    <a:lnT>
                      <a:noFill/>
                    </a:lnT>
                    <a:lnB>
                      <a:noFill/>
                    </a:lnB>
                  </a:tcPr>
                </a:tc>
                <a:tc>
                  <a:txBody>
                    <a:bodyPr/>
                    <a:lstStyle/>
                    <a:p>
                      <a:r>
                        <a:rPr lang="en-US" sz="1000"/>
                        <a:t>10p13</a:t>
                      </a:r>
                    </a:p>
                  </a:txBody>
                  <a:tcPr marL="50854" marR="50854" marT="25427" marB="25427" anchor="ctr">
                    <a:lnL>
                      <a:noFill/>
                    </a:lnL>
                    <a:lnR>
                      <a:noFill/>
                    </a:lnR>
                    <a:lnT>
                      <a:noFill/>
                    </a:lnT>
                    <a:lnB>
                      <a:noFill/>
                    </a:lnB>
                  </a:tcPr>
                </a:tc>
                <a:tc>
                  <a:txBody>
                    <a:bodyPr/>
                    <a:lstStyle/>
                    <a:p>
                      <a:r>
                        <a:rPr lang="en-US" sz="1000"/>
                        <a:t>AR and AD</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a:t>Vesicle trafficking</a:t>
                      </a:r>
                    </a:p>
                  </a:txBody>
                  <a:tcPr marL="50854" marR="50854" marT="25427" marB="25427" anchor="ctr">
                    <a:lnL>
                      <a:noFill/>
                    </a:lnL>
                    <a:lnR>
                      <a:noFill/>
                    </a:lnR>
                    <a:lnT>
                      <a:noFill/>
                    </a:lnT>
                    <a:lnB>
                      <a:noFill/>
                    </a:lnB>
                  </a:tcPr>
                </a:tc>
              </a:tr>
              <a:tr h="419528">
                <a:tc>
                  <a:txBody>
                    <a:bodyPr/>
                    <a:lstStyle/>
                    <a:p>
                      <a:r>
                        <a:rPr lang="en-US" sz="1000" i="1" dirty="0">
                          <a:solidFill>
                            <a:srgbClr val="FF0000"/>
                          </a:solidFill>
                        </a:rPr>
                        <a:t>FUS</a:t>
                      </a:r>
                      <a:endParaRPr lang="en-US" sz="1000" dirty="0">
                        <a:solidFill>
                          <a:srgbClr val="FF0000"/>
                        </a:solidFill>
                      </a:endParaRPr>
                    </a:p>
                  </a:txBody>
                  <a:tcPr marL="50854" marR="50854" marT="25427" marB="25427" anchor="ctr">
                    <a:lnL>
                      <a:noFill/>
                    </a:lnL>
                    <a:lnR>
                      <a:noFill/>
                    </a:lnR>
                    <a:lnT>
                      <a:noFill/>
                    </a:lnT>
                    <a:lnB>
                      <a:noFill/>
                    </a:lnB>
                  </a:tcPr>
                </a:tc>
                <a:tc>
                  <a:txBody>
                    <a:bodyPr/>
                    <a:lstStyle/>
                    <a:p>
                      <a:r>
                        <a:rPr lang="en-US" sz="1000" dirty="0">
                          <a:solidFill>
                            <a:srgbClr val="FF0000"/>
                          </a:solidFill>
                        </a:rPr>
                        <a:t>16p11</a:t>
                      </a:r>
                    </a:p>
                  </a:txBody>
                  <a:tcPr marL="50854" marR="50854" marT="25427" marB="25427" anchor="ctr">
                    <a:lnL>
                      <a:noFill/>
                    </a:lnL>
                    <a:lnR>
                      <a:noFill/>
                    </a:lnR>
                    <a:lnT>
                      <a:noFill/>
                    </a:lnT>
                    <a:lnB>
                      <a:noFill/>
                    </a:lnB>
                  </a:tcPr>
                </a:tc>
                <a:tc>
                  <a:txBody>
                    <a:bodyPr/>
                    <a:lstStyle/>
                    <a:p>
                      <a:r>
                        <a:rPr lang="en-US" sz="1000" dirty="0">
                          <a:solidFill>
                            <a:srgbClr val="FF0000"/>
                          </a:solidFill>
                        </a:rPr>
                        <a:t>AD and AR</a:t>
                      </a:r>
                    </a:p>
                  </a:txBody>
                  <a:tcPr marL="50854" marR="50854" marT="25427" marB="25427" anchor="ctr">
                    <a:lnL>
                      <a:noFill/>
                    </a:lnL>
                    <a:lnR>
                      <a:noFill/>
                    </a:lnR>
                    <a:lnT>
                      <a:noFill/>
                    </a:lnT>
                    <a:lnB>
                      <a:noFill/>
                    </a:lnB>
                  </a:tcPr>
                </a:tc>
                <a:tc>
                  <a:txBody>
                    <a:bodyPr/>
                    <a:lstStyle/>
                    <a:p>
                      <a:r>
                        <a:rPr lang="en-US" sz="1000" dirty="0">
                          <a:solidFill>
                            <a:srgbClr val="FF0000"/>
                          </a:solidFill>
                        </a:rPr>
                        <a:t>4</a:t>
                      </a:r>
                    </a:p>
                  </a:txBody>
                  <a:tcPr marL="50854" marR="50854" marT="25427" marB="25427" anchor="ctr">
                    <a:lnL>
                      <a:noFill/>
                    </a:lnL>
                    <a:lnR>
                      <a:noFill/>
                    </a:lnR>
                    <a:lnT>
                      <a:noFill/>
                    </a:lnT>
                    <a:lnB>
                      <a:noFill/>
                    </a:lnB>
                  </a:tcPr>
                </a:tc>
                <a:tc>
                  <a:txBody>
                    <a:bodyPr/>
                    <a:lstStyle/>
                    <a:p>
                      <a:r>
                        <a:rPr lang="en-US" sz="1000" dirty="0">
                          <a:solidFill>
                            <a:srgbClr val="FF0000"/>
                          </a:solidFill>
                        </a:rPr>
                        <a:t>1</a:t>
                      </a:r>
                    </a:p>
                  </a:txBody>
                  <a:tcPr marL="50854" marR="50854" marT="25427" marB="25427" anchor="ctr">
                    <a:lnL>
                      <a:noFill/>
                    </a:lnL>
                    <a:lnR>
                      <a:noFill/>
                    </a:lnR>
                    <a:lnT>
                      <a:noFill/>
                    </a:lnT>
                    <a:lnB>
                      <a:noFill/>
                    </a:lnB>
                  </a:tcPr>
                </a:tc>
                <a:tc>
                  <a:txBody>
                    <a:bodyPr/>
                    <a:lstStyle/>
                    <a:p>
                      <a:r>
                        <a:rPr lang="en-US" sz="1000" dirty="0">
                          <a:solidFill>
                            <a:srgbClr val="FF0000"/>
                          </a:solidFill>
                        </a:rPr>
                        <a:t>RNA metabolism</a:t>
                      </a:r>
                    </a:p>
                  </a:txBody>
                  <a:tcPr marL="50854" marR="50854" marT="25427" marB="25427" anchor="ctr">
                    <a:lnL>
                      <a:noFill/>
                    </a:lnL>
                    <a:lnR>
                      <a:noFill/>
                    </a:lnR>
                    <a:lnT>
                      <a:noFill/>
                    </a:lnT>
                    <a:lnB>
                      <a:noFill/>
                    </a:lnB>
                  </a:tcPr>
                </a:tc>
              </a:tr>
              <a:tr h="419528">
                <a:tc>
                  <a:txBody>
                    <a:bodyPr/>
                    <a:lstStyle/>
                    <a:p>
                      <a:r>
                        <a:rPr lang="en-US" sz="1000" i="1"/>
                        <a:t>PFN1</a:t>
                      </a:r>
                      <a:endParaRPr lang="en-US" sz="1000"/>
                    </a:p>
                  </a:txBody>
                  <a:tcPr marL="50854" marR="50854" marT="25427" marB="25427" anchor="ctr">
                    <a:lnL>
                      <a:noFill/>
                    </a:lnL>
                    <a:lnR>
                      <a:noFill/>
                    </a:lnR>
                    <a:lnT>
                      <a:noFill/>
                    </a:lnT>
                    <a:lnB>
                      <a:noFill/>
                    </a:lnB>
                  </a:tcPr>
                </a:tc>
                <a:tc>
                  <a:txBody>
                    <a:bodyPr/>
                    <a:lstStyle/>
                    <a:p>
                      <a:r>
                        <a:rPr lang="en-US" sz="1000"/>
                        <a:t>17p13</a:t>
                      </a:r>
                    </a:p>
                  </a:txBody>
                  <a:tcPr marL="50854" marR="50854" marT="25427" marB="25427" anchor="ctr">
                    <a:lnL>
                      <a:noFill/>
                    </a:lnL>
                    <a:lnR>
                      <a:noFill/>
                    </a:lnR>
                    <a:lnT>
                      <a:noFill/>
                    </a:lnT>
                    <a:lnB>
                      <a:noFill/>
                    </a:lnB>
                  </a:tcPr>
                </a:tc>
                <a:tc>
                  <a:txBody>
                    <a:bodyPr/>
                    <a:lstStyle/>
                    <a:p>
                      <a:r>
                        <a:rPr lang="en-US" sz="1000"/>
                        <a:t>AD</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dirty="0"/>
                        <a:t>Cytoskeletal dynamics</a:t>
                      </a:r>
                    </a:p>
                  </a:txBody>
                  <a:tcPr marL="50854" marR="50854" marT="25427" marB="25427" anchor="ctr">
                    <a:lnL>
                      <a:noFill/>
                    </a:lnL>
                    <a:lnR>
                      <a:noFill/>
                    </a:lnR>
                    <a:lnT>
                      <a:noFill/>
                    </a:lnT>
                    <a:lnB>
                      <a:noFill/>
                    </a:lnB>
                  </a:tcPr>
                </a:tc>
              </a:tr>
              <a:tr h="419528">
                <a:tc>
                  <a:txBody>
                    <a:bodyPr/>
                    <a:lstStyle/>
                    <a:p>
                      <a:r>
                        <a:rPr lang="en-US" sz="1000" i="1" dirty="0">
                          <a:solidFill>
                            <a:srgbClr val="FF0000"/>
                          </a:solidFill>
                        </a:rPr>
                        <a:t>SOD1</a:t>
                      </a:r>
                      <a:endParaRPr lang="en-US" sz="1000" dirty="0">
                        <a:solidFill>
                          <a:srgbClr val="FF0000"/>
                        </a:solidFill>
                      </a:endParaRPr>
                    </a:p>
                  </a:txBody>
                  <a:tcPr marL="50854" marR="50854" marT="25427" marB="25427" anchor="ctr">
                    <a:lnL>
                      <a:noFill/>
                    </a:lnL>
                    <a:lnR>
                      <a:noFill/>
                    </a:lnR>
                    <a:lnT>
                      <a:noFill/>
                    </a:lnT>
                    <a:lnB>
                      <a:noFill/>
                    </a:lnB>
                  </a:tcPr>
                </a:tc>
                <a:tc>
                  <a:txBody>
                    <a:bodyPr/>
                    <a:lstStyle/>
                    <a:p>
                      <a:r>
                        <a:rPr lang="en-US" sz="1000" dirty="0">
                          <a:solidFill>
                            <a:srgbClr val="FF0000"/>
                          </a:solidFill>
                        </a:rPr>
                        <a:t>21q22</a:t>
                      </a:r>
                    </a:p>
                  </a:txBody>
                  <a:tcPr marL="50854" marR="50854" marT="25427" marB="25427" anchor="ctr">
                    <a:lnL>
                      <a:noFill/>
                    </a:lnL>
                    <a:lnR>
                      <a:noFill/>
                    </a:lnR>
                    <a:lnT>
                      <a:noFill/>
                    </a:lnT>
                    <a:lnB>
                      <a:noFill/>
                    </a:lnB>
                  </a:tcPr>
                </a:tc>
                <a:tc>
                  <a:txBody>
                    <a:bodyPr/>
                    <a:lstStyle/>
                    <a:p>
                      <a:r>
                        <a:rPr lang="en-US" sz="1000" dirty="0">
                          <a:solidFill>
                            <a:srgbClr val="FF0000"/>
                          </a:solidFill>
                        </a:rPr>
                        <a:t>AD and AR</a:t>
                      </a:r>
                    </a:p>
                  </a:txBody>
                  <a:tcPr marL="50854" marR="50854" marT="25427" marB="25427" anchor="ctr">
                    <a:lnL>
                      <a:noFill/>
                    </a:lnL>
                    <a:lnR>
                      <a:noFill/>
                    </a:lnR>
                    <a:lnT>
                      <a:noFill/>
                    </a:lnT>
                    <a:lnB>
                      <a:noFill/>
                    </a:lnB>
                  </a:tcPr>
                </a:tc>
                <a:tc>
                  <a:txBody>
                    <a:bodyPr/>
                    <a:lstStyle/>
                    <a:p>
                      <a:r>
                        <a:rPr lang="en-US" sz="1000" dirty="0">
                          <a:solidFill>
                            <a:srgbClr val="FF0000"/>
                          </a:solidFill>
                        </a:rPr>
                        <a:t>12</a:t>
                      </a:r>
                    </a:p>
                  </a:txBody>
                  <a:tcPr marL="50854" marR="50854" marT="25427" marB="25427" anchor="ctr">
                    <a:lnL>
                      <a:noFill/>
                    </a:lnL>
                    <a:lnR>
                      <a:noFill/>
                    </a:lnR>
                    <a:lnT>
                      <a:noFill/>
                    </a:lnT>
                    <a:lnB>
                      <a:noFill/>
                    </a:lnB>
                  </a:tcPr>
                </a:tc>
                <a:tc>
                  <a:txBody>
                    <a:bodyPr/>
                    <a:lstStyle/>
                    <a:p>
                      <a:r>
                        <a:rPr lang="en-US" sz="1000" dirty="0">
                          <a:solidFill>
                            <a:srgbClr val="FF0000"/>
                          </a:solidFill>
                        </a:rPr>
                        <a:t>1–2</a:t>
                      </a:r>
                    </a:p>
                  </a:txBody>
                  <a:tcPr marL="50854" marR="50854" marT="25427" marB="25427" anchor="ctr">
                    <a:lnL>
                      <a:noFill/>
                    </a:lnL>
                    <a:lnR>
                      <a:noFill/>
                    </a:lnR>
                    <a:lnT>
                      <a:noFill/>
                    </a:lnT>
                    <a:lnB>
                      <a:noFill/>
                    </a:lnB>
                  </a:tcPr>
                </a:tc>
                <a:tc>
                  <a:txBody>
                    <a:bodyPr/>
                    <a:lstStyle/>
                    <a:p>
                      <a:r>
                        <a:rPr lang="en-US" sz="1000" dirty="0">
                          <a:solidFill>
                            <a:srgbClr val="FF0000"/>
                          </a:solidFill>
                        </a:rPr>
                        <a:t>Superoxide metabolism</a:t>
                      </a:r>
                    </a:p>
                  </a:txBody>
                  <a:tcPr marL="50854" marR="50854" marT="25427" marB="25427" anchor="ctr">
                    <a:lnL>
                      <a:noFill/>
                    </a:lnL>
                    <a:lnR>
                      <a:noFill/>
                    </a:lnR>
                    <a:lnT>
                      <a:noFill/>
                    </a:lnT>
                    <a:lnB>
                      <a:noFill/>
                    </a:lnB>
                  </a:tcPr>
                </a:tc>
              </a:tr>
              <a:tr h="239730">
                <a:tc>
                  <a:txBody>
                    <a:bodyPr/>
                    <a:lstStyle/>
                    <a:p>
                      <a:r>
                        <a:rPr lang="en-US" sz="1000" i="1"/>
                        <a:t>UBQLN2</a:t>
                      </a:r>
                      <a:endParaRPr lang="en-US" sz="1000"/>
                    </a:p>
                  </a:txBody>
                  <a:tcPr marL="50854" marR="50854" marT="25427" marB="25427" anchor="ctr">
                    <a:lnL>
                      <a:noFill/>
                    </a:lnL>
                    <a:lnR>
                      <a:noFill/>
                    </a:lnR>
                    <a:lnT>
                      <a:noFill/>
                    </a:lnT>
                    <a:lnB>
                      <a:noFill/>
                    </a:lnB>
                  </a:tcPr>
                </a:tc>
                <a:tc>
                  <a:txBody>
                    <a:bodyPr/>
                    <a:lstStyle/>
                    <a:p>
                      <a:r>
                        <a:rPr lang="en-US" sz="1000"/>
                        <a:t>Xp11</a:t>
                      </a:r>
                    </a:p>
                  </a:txBody>
                  <a:tcPr marL="50854" marR="50854" marT="25427" marB="25427" anchor="ctr">
                    <a:lnL>
                      <a:noFill/>
                    </a:lnL>
                    <a:lnR>
                      <a:noFill/>
                    </a:lnR>
                    <a:lnT>
                      <a:noFill/>
                    </a:lnT>
                    <a:lnB>
                      <a:noFill/>
                    </a:lnB>
                  </a:tcPr>
                </a:tc>
                <a:tc>
                  <a:txBody>
                    <a:bodyPr/>
                    <a:lstStyle/>
                    <a:p>
                      <a:r>
                        <a:rPr lang="en-US" sz="1000"/>
                        <a:t>XD</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a:t>&lt;1</a:t>
                      </a:r>
                    </a:p>
                  </a:txBody>
                  <a:tcPr marL="50854" marR="50854" marT="25427" marB="25427" anchor="ctr">
                    <a:lnL>
                      <a:noFill/>
                    </a:lnL>
                    <a:lnR>
                      <a:noFill/>
                    </a:lnR>
                    <a:lnT>
                      <a:noFill/>
                    </a:lnT>
                    <a:lnB>
                      <a:noFill/>
                    </a:lnB>
                  </a:tcPr>
                </a:tc>
                <a:tc>
                  <a:txBody>
                    <a:bodyPr/>
                    <a:lstStyle/>
                    <a:p>
                      <a:r>
                        <a:rPr lang="en-US" sz="1000" dirty="0"/>
                        <a:t>Proteasome</a:t>
                      </a:r>
                    </a:p>
                  </a:txBody>
                  <a:tcPr marL="50854" marR="50854" marT="25427" marB="25427" anchor="ctr">
                    <a:lnL>
                      <a:noFill/>
                    </a:lnL>
                    <a:lnR>
                      <a:noFill/>
                    </a:lnR>
                    <a:lnT>
                      <a:noFill/>
                    </a:lnT>
                    <a:lnB>
                      <a:noFill/>
                    </a:lnB>
                  </a:tcPr>
                </a:tc>
              </a:tr>
            </a:tbl>
          </a:graphicData>
        </a:graphic>
      </p:graphicFrame>
      <p:sp>
        <p:nvSpPr>
          <p:cNvPr id="6" name="Rectangle 2"/>
          <p:cNvSpPr>
            <a:spLocks noChangeArrowheads="1"/>
          </p:cNvSpPr>
          <p:nvPr/>
        </p:nvSpPr>
        <p:spPr bwMode="auto">
          <a:xfrm>
            <a:off x="2970982" y="1684338"/>
            <a:ext cx="9144000" cy="0"/>
          </a:xfrm>
          <a:prstGeom prst="rect">
            <a:avLst/>
          </a:prstGeom>
          <a:solidFill>
            <a:srgbClr val="F5F6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sng" strike="noStrike" cap="none" normalizeH="0" baseline="0" smtClean="0">
                <a:ln>
                  <a:noFill/>
                </a:ln>
                <a:solidFill>
                  <a:srgbClr val="006699"/>
                </a:solidFill>
                <a:effectLst/>
                <a:latin typeface="Arial" pitchFamily="34" charset="0"/>
                <a:cs typeface="Arial" pitchFamily="34" charset="0"/>
              </a:rPr>
              <a:t>Table 1: Genes known to carry ALS-causing mutations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9267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57A7627C-6656-4AB5-B798-9E4B943BBC1C}" type="slidenum">
              <a:rPr lang="en-US" smtClean="0"/>
              <a:pPr>
                <a:defRPr/>
              </a:pPr>
              <a:t>17</a:t>
            </a:fld>
            <a:endParaRPr lang="en-US"/>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2800">
                <a:solidFill>
                  <a:srgbClr val="072A5E"/>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400">
                <a:solidFill>
                  <a:srgbClr val="072A5E"/>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000">
                <a:solidFill>
                  <a:srgbClr val="072A5E"/>
                </a:solidFill>
                <a:latin typeface="+mn-lt"/>
                <a:ea typeface="ＭＳ Ｐゴシック" pitchFamily="-109" charset="-128"/>
                <a:cs typeface="ＭＳ Ｐゴシック" pitchFamily="-106" charset="-128"/>
              </a:defRPr>
            </a:lvl3pPr>
            <a:lvl4pPr marL="1600200" indent="-228600" algn="l" rtl="0" eaLnBrk="0" fontAlgn="base" hangingPunct="0">
              <a:spcBef>
                <a:spcPct val="20000"/>
              </a:spcBef>
              <a:spcAft>
                <a:spcPct val="0"/>
              </a:spcAft>
              <a:buChar char="–"/>
              <a:defRPr sz="2000">
                <a:solidFill>
                  <a:srgbClr val="072A5E"/>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rgbClr val="072A5E"/>
                </a:solidFill>
                <a:latin typeface="+mn-lt"/>
                <a:ea typeface="ＭＳ Ｐゴシック" pitchFamily="-109"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endParaRPr lang="en-US" b="0" kern="0" smtClean="0"/>
          </a:p>
          <a:p>
            <a:pPr marL="0" indent="0">
              <a:buFontTx/>
              <a:buNone/>
            </a:pPr>
            <a:endParaRPr lang="en-US" b="0" kern="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6" y="1243013"/>
            <a:ext cx="8744090" cy="424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45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0"/>
          </p:nvPr>
        </p:nvSpPr>
        <p:spPr/>
        <p:txBody>
          <a:bodyPr/>
          <a:lstStyle/>
          <a:p>
            <a:pPr>
              <a:defRPr/>
            </a:pPr>
            <a:fld id="{57A7627C-6656-4AB5-B798-9E4B943BBC1C}" type="slidenum">
              <a:rPr lang="en-US" smtClean="0"/>
              <a:pPr>
                <a:defRPr/>
              </a:pPr>
              <a:t>18</a:t>
            </a:fld>
            <a:endParaRPr lang="en-US"/>
          </a:p>
        </p:txBody>
      </p:sp>
      <p:sp>
        <p:nvSpPr>
          <p:cNvPr id="4" name="Rectangle 3"/>
          <p:cNvSpPr/>
          <p:nvPr/>
        </p:nvSpPr>
        <p:spPr>
          <a:xfrm>
            <a:off x="475671" y="1040448"/>
            <a:ext cx="8021783" cy="2246769"/>
          </a:xfrm>
          <a:prstGeom prst="rect">
            <a:avLst/>
          </a:prstGeom>
        </p:spPr>
        <p:txBody>
          <a:bodyPr wrap="square">
            <a:spAutoFit/>
          </a:bodyPr>
          <a:lstStyle/>
          <a:p>
            <a:pPr marL="457200" indent="-457200">
              <a:buFont typeface="Arial" panose="020B0604020202020204" pitchFamily="34" charset="0"/>
              <a:buChar char="•"/>
            </a:pPr>
            <a:r>
              <a:rPr lang="en-US" b="0" dirty="0"/>
              <a:t>Alan E Renton,</a:t>
            </a:r>
            <a:r>
              <a:rPr lang="en-US" b="0" baseline="30000" dirty="0"/>
              <a:t> </a:t>
            </a:r>
            <a:r>
              <a:rPr lang="en-US" b="0" dirty="0"/>
              <a:t>Adriano </a:t>
            </a:r>
            <a:r>
              <a:rPr lang="en-US" b="0" dirty="0" err="1"/>
              <a:t>Chiò,Bryan</a:t>
            </a:r>
            <a:r>
              <a:rPr lang="en-US" b="0" dirty="0"/>
              <a:t> J </a:t>
            </a:r>
            <a:r>
              <a:rPr lang="en-US" b="0" dirty="0" err="1"/>
              <a:t>Traynor</a:t>
            </a:r>
            <a:r>
              <a:rPr lang="en-US" b="0" dirty="0"/>
              <a:t>: </a:t>
            </a:r>
            <a:r>
              <a:rPr lang="en-US" dirty="0"/>
              <a:t>State of play in amyotrophic lateral sclerosis genetics.</a:t>
            </a:r>
            <a:r>
              <a:rPr lang="en-US" b="0" dirty="0"/>
              <a:t> Nature Neuroscience Volume: 17, Pages: 17–23. 26 December 2013.</a:t>
            </a:r>
            <a:endParaRPr lang="en-US" b="0" dirty="0"/>
          </a:p>
        </p:txBody>
      </p:sp>
    </p:spTree>
    <p:extLst>
      <p:ext uri="{BB962C8B-B14F-4D97-AF65-F5344CB8AC3E}">
        <p14:creationId xmlns:p14="http://schemas.microsoft.com/office/powerpoint/2010/main" val="303144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65 year old male presents with 1-2 years of intermittent muscle cramping and twitching.  He has had unsteadiness on his feet and difficulty maintaining his posture at times due to weakness and states he trips over things occasionally as well.  He has also noticed in the past year that his hands are not as strong as they used to be and he needs help at times opening jars and other previously menial tasks.  3 months ago he began to require the use of a cane and was sent to a neurologist by his PCP.</a:t>
            </a:r>
          </a:p>
          <a:p>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A5C2E7-078A-4115-9F76-17360309A4AB}" type="slidenum">
              <a:rPr lang="en-US" smtClean="0"/>
              <a:pPr>
                <a:defRPr/>
              </a:pPr>
              <a:t>2</a:t>
            </a:fld>
            <a:endParaRPr lang="en-US"/>
          </a:p>
        </p:txBody>
      </p:sp>
    </p:spTree>
    <p:extLst>
      <p:ext uri="{BB962C8B-B14F-4D97-AF65-F5344CB8AC3E}">
        <p14:creationId xmlns:p14="http://schemas.microsoft.com/office/powerpoint/2010/main" val="194558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Physical Exam revealed </a:t>
            </a:r>
          </a:p>
          <a:p>
            <a:pPr lvl="1"/>
            <a:r>
              <a:rPr lang="en-US" dirty="0"/>
              <a:t>Cranial nerves appear intact</a:t>
            </a:r>
          </a:p>
          <a:p>
            <a:pPr lvl="1"/>
            <a:r>
              <a:rPr lang="en-US" dirty="0"/>
              <a:t>Mentation appropriate </a:t>
            </a:r>
          </a:p>
          <a:p>
            <a:pPr lvl="1"/>
            <a:r>
              <a:rPr lang="en-US" dirty="0"/>
              <a:t>Bilateral lower extremity atrophy greater than upper extremity with wasting of his gastrocnemius to be the most severe.</a:t>
            </a:r>
          </a:p>
          <a:p>
            <a:pPr lvl="1"/>
            <a:r>
              <a:rPr lang="en-US" dirty="0"/>
              <a:t>Upper extremity spasticity</a:t>
            </a:r>
          </a:p>
          <a:p>
            <a:pPr lvl="1"/>
            <a:r>
              <a:rPr lang="en-US" dirty="0" err="1"/>
              <a:t>Hyporeflexive</a:t>
            </a:r>
            <a:r>
              <a:rPr lang="en-US" dirty="0"/>
              <a:t> in all 4 extremities</a:t>
            </a:r>
          </a:p>
          <a:p>
            <a:pPr lvl="1"/>
            <a:r>
              <a:rPr lang="en-US" dirty="0"/>
              <a:t>Tongue </a:t>
            </a:r>
            <a:r>
              <a:rPr lang="en-US" dirty="0" err="1"/>
              <a:t>fasiculations</a:t>
            </a:r>
            <a:r>
              <a:rPr lang="en-US" dirty="0"/>
              <a:t> </a:t>
            </a:r>
          </a:p>
          <a:p>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A5C2E7-078A-4115-9F76-17360309A4AB}" type="slidenum">
              <a:rPr lang="en-US" smtClean="0"/>
              <a:pPr>
                <a:defRPr/>
              </a:pPr>
              <a:t>3</a:t>
            </a:fld>
            <a:endParaRPr lang="en-US"/>
          </a:p>
        </p:txBody>
      </p:sp>
    </p:spTree>
    <p:extLst>
      <p:ext uri="{BB962C8B-B14F-4D97-AF65-F5344CB8AC3E}">
        <p14:creationId xmlns:p14="http://schemas.microsoft.com/office/powerpoint/2010/main" val="8958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 was then sent for EMG testing</a:t>
            </a:r>
          </a:p>
          <a:p>
            <a:pPr lvl="1"/>
            <a:r>
              <a:rPr lang="en-US" dirty="0"/>
              <a:t>Normal sensory nerve action potentials (SNAP)</a:t>
            </a:r>
          </a:p>
          <a:p>
            <a:pPr lvl="1"/>
            <a:r>
              <a:rPr lang="en-US" dirty="0"/>
              <a:t>Very mildly reduced compound muscle action potentials (CMAP)</a:t>
            </a:r>
          </a:p>
          <a:p>
            <a:pPr lvl="1"/>
            <a:r>
              <a:rPr lang="en-US" dirty="0"/>
              <a:t>Normal F-wave latencies </a:t>
            </a:r>
          </a:p>
          <a:p>
            <a:pPr lvl="1"/>
            <a:r>
              <a:rPr lang="en-US" dirty="0"/>
              <a:t>Increased amplitude, duration and </a:t>
            </a:r>
            <a:r>
              <a:rPr lang="en-US" dirty="0" err="1"/>
              <a:t>polyphasia</a:t>
            </a:r>
            <a:r>
              <a:rPr lang="en-US" dirty="0"/>
              <a:t> of motor unit potentials with signs of decreased recruitment</a:t>
            </a:r>
          </a:p>
          <a:p>
            <a:pPr lvl="1"/>
            <a:r>
              <a:rPr lang="en-US" dirty="0"/>
              <a:t>Both fibrillations and </a:t>
            </a:r>
            <a:r>
              <a:rPr lang="en-US" dirty="0" err="1"/>
              <a:t>fasciculations</a:t>
            </a:r>
            <a:r>
              <a:rPr lang="en-US" dirty="0"/>
              <a:t> seen in upper and lower extremities</a:t>
            </a:r>
          </a:p>
          <a:p>
            <a:pPr lvl="1"/>
            <a:r>
              <a:rPr lang="en-US" dirty="0"/>
              <a:t>Tongue </a:t>
            </a:r>
            <a:r>
              <a:rPr lang="en-US" dirty="0" err="1"/>
              <a:t>fasciculations</a:t>
            </a:r>
            <a:r>
              <a:rPr lang="en-US" dirty="0"/>
              <a:t> on needle EMG present</a:t>
            </a:r>
          </a:p>
          <a:p>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A5C2E7-078A-4115-9F76-17360309A4AB}" type="slidenum">
              <a:rPr lang="en-US" smtClean="0"/>
              <a:pPr>
                <a:defRPr/>
              </a:pPr>
              <a:t>4</a:t>
            </a:fld>
            <a:endParaRPr lang="en-US"/>
          </a:p>
        </p:txBody>
      </p:sp>
    </p:spTree>
    <p:extLst>
      <p:ext uri="{BB962C8B-B14F-4D97-AF65-F5344CB8AC3E}">
        <p14:creationId xmlns:p14="http://schemas.microsoft.com/office/powerpoint/2010/main" val="127927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MRI Brain </a:t>
            </a:r>
          </a:p>
          <a:p>
            <a:pPr lvl="1"/>
            <a:r>
              <a:rPr lang="en-US" dirty="0"/>
              <a:t>Age related white matter changes with no signs of atrophy or previous stroke</a:t>
            </a:r>
          </a:p>
          <a:p>
            <a:r>
              <a:rPr lang="en-US" dirty="0"/>
              <a:t>MRI Cervical Spine</a:t>
            </a:r>
          </a:p>
          <a:p>
            <a:pPr lvl="1"/>
            <a:r>
              <a:rPr lang="en-US" dirty="0"/>
              <a:t>Mild right lateral disc bulge C4-C5 with no intrusion of the nerve root or spinal canal</a:t>
            </a:r>
          </a:p>
          <a:p>
            <a:r>
              <a:rPr lang="en-US" dirty="0"/>
              <a:t>Lumbar Puncture revealed no significant abnormalities except increased glutamate levels</a:t>
            </a:r>
          </a:p>
          <a:p>
            <a:r>
              <a:rPr lang="en-US" dirty="0"/>
              <a:t>He developed PNA and sepsis and passed away 5 months later</a:t>
            </a:r>
          </a:p>
          <a:p>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A5C2E7-078A-4115-9F76-17360309A4AB}" type="slidenum">
              <a:rPr lang="en-US" smtClean="0"/>
              <a:pPr>
                <a:defRPr/>
              </a:pPr>
              <a:t>5</a:t>
            </a:fld>
            <a:endParaRPr lang="en-US"/>
          </a:p>
        </p:txBody>
      </p:sp>
    </p:spTree>
    <p:extLst>
      <p:ext uri="{BB962C8B-B14F-4D97-AF65-F5344CB8AC3E}">
        <p14:creationId xmlns:p14="http://schemas.microsoft.com/office/powerpoint/2010/main" val="314807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thoracic, cervical, and lumbosacral anterior horns were atrophic</a:t>
            </a:r>
          </a:p>
          <a:p>
            <a:r>
              <a:rPr lang="en-US" dirty="0" smtClean="0"/>
              <a:t>The lower extremity muscles showed severe atrophy and the upper extremity muscles showed moderate atrophy</a:t>
            </a:r>
          </a:p>
          <a:p>
            <a:endParaRPr lang="en-US" dirty="0"/>
          </a:p>
        </p:txBody>
      </p:sp>
      <p:sp>
        <p:nvSpPr>
          <p:cNvPr id="3" name="Title 2"/>
          <p:cNvSpPr>
            <a:spLocks noGrp="1"/>
          </p:cNvSpPr>
          <p:nvPr>
            <p:ph type="title"/>
          </p:nvPr>
        </p:nvSpPr>
        <p:spPr/>
        <p:txBody>
          <a:bodyPr/>
          <a:lstStyle/>
          <a:p>
            <a:r>
              <a:rPr lang="en-US" dirty="0" smtClean="0"/>
              <a:t>An autopsy was performed and showed the following:</a:t>
            </a:r>
            <a:endParaRPr lang="en-US" dirty="0"/>
          </a:p>
        </p:txBody>
      </p:sp>
      <p:sp>
        <p:nvSpPr>
          <p:cNvPr id="4" name="Slide Number Placeholder 3"/>
          <p:cNvSpPr>
            <a:spLocks noGrp="1"/>
          </p:cNvSpPr>
          <p:nvPr>
            <p:ph type="sldNum" sz="quarter" idx="10"/>
          </p:nvPr>
        </p:nvSpPr>
        <p:spPr/>
        <p:txBody>
          <a:bodyPr/>
          <a:lstStyle/>
          <a:p>
            <a:pPr>
              <a:defRPr/>
            </a:pPr>
            <a:fld id="{93A5C2E7-078A-4115-9F76-17360309A4AB}" type="slidenum">
              <a:rPr lang="en-US" smtClean="0"/>
              <a:pPr>
                <a:defRPr/>
              </a:pPr>
              <a:t>6</a:t>
            </a:fld>
            <a:endParaRPr lang="en-US"/>
          </a:p>
        </p:txBody>
      </p:sp>
      <p:sp>
        <p:nvSpPr>
          <p:cNvPr id="5" name="Rectangle 4"/>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r>
              <a:rPr lang="en-US" dirty="0" smtClean="0">
                <a:hlinkClick r:id="rId2"/>
              </a:rPr>
              <a:t>Click here for a normal muscle</a:t>
            </a:r>
            <a:endParaRPr lang="en-US" dirty="0"/>
          </a:p>
        </p:txBody>
      </p:sp>
      <p:sp>
        <p:nvSpPr>
          <p:cNvPr id="10" name="Title 9"/>
          <p:cNvSpPr>
            <a:spLocks noGrp="1"/>
          </p:cNvSpPr>
          <p:nvPr>
            <p:ph type="title"/>
          </p:nvPr>
        </p:nvSpPr>
        <p:spPr/>
        <p:txBody>
          <a:bodyPr/>
          <a:lstStyle/>
          <a:p>
            <a:r>
              <a:rPr lang="en-US" dirty="0" smtClean="0"/>
              <a:t>This is a frozen section of the muscle.  Describe what you see.</a:t>
            </a:r>
            <a:endParaRPr lang="en-US" dirty="0"/>
          </a:p>
        </p:txBody>
      </p:sp>
      <p:pic>
        <p:nvPicPr>
          <p:cNvPr id="12" name="Picture 11" descr="4.bmp"/>
          <p:cNvPicPr>
            <a:picLocks/>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79741" y="1366311"/>
            <a:ext cx="3927764" cy="3628884"/>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sz="half" idx="2"/>
          </p:nvPr>
        </p:nvSpPr>
        <p:spPr/>
        <p:txBody>
          <a:bodyPr/>
          <a:lstStyle/>
          <a:p>
            <a:r>
              <a:rPr lang="en-US" sz="2000" dirty="0" smtClean="0"/>
              <a:t>H&amp;E of the quadriceps muscle showing end-stage muscle demonstrated by severe </a:t>
            </a:r>
            <a:r>
              <a:rPr lang="en-US" sz="2000" dirty="0" err="1" smtClean="0"/>
              <a:t>panfascicular</a:t>
            </a:r>
            <a:r>
              <a:rPr lang="en-US" sz="2000" dirty="0" smtClean="0"/>
              <a:t> atrophy, variation in myofiber sizes, grouped fiber atrophy and increased nuclear clumps.</a:t>
            </a:r>
            <a:endParaRPr lang="en-US" sz="2000" dirty="0"/>
          </a:p>
        </p:txBody>
      </p:sp>
      <p:sp>
        <p:nvSpPr>
          <p:cNvPr id="10" name="Title 9"/>
          <p:cNvSpPr>
            <a:spLocks noGrp="1"/>
          </p:cNvSpPr>
          <p:nvPr>
            <p:ph type="title"/>
          </p:nvPr>
        </p:nvSpPr>
        <p:spPr/>
        <p:txBody>
          <a:bodyPr/>
          <a:lstStyle/>
          <a:p>
            <a:r>
              <a:rPr lang="en-US" dirty="0" smtClean="0"/>
              <a:t>This is a frozen section of the lower extremity muscle.  Describe what you see.</a:t>
            </a:r>
            <a:endParaRPr lang="en-US" dirty="0"/>
          </a:p>
        </p:txBody>
      </p:sp>
      <p:pic>
        <p:nvPicPr>
          <p:cNvPr id="15" name="Picture 14" descr="4.bmp"/>
          <p:cNvPicPr>
            <a:picLocks/>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79741" y="1366311"/>
            <a:ext cx="3927764" cy="3628884"/>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67577" y="6136304"/>
            <a:ext cx="1942155"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This is a section of the spinal cord anterior horn.  What do you see?</a:t>
            </a:r>
            <a:endParaRPr lang="en-US" dirty="0"/>
          </a:p>
        </p:txBody>
      </p:sp>
      <p:grpSp>
        <p:nvGrpSpPr>
          <p:cNvPr id="5" name="Group 2"/>
          <p:cNvGrpSpPr/>
          <p:nvPr/>
        </p:nvGrpSpPr>
        <p:grpSpPr>
          <a:xfrm>
            <a:off x="425081" y="1315299"/>
            <a:ext cx="4026005" cy="3914161"/>
            <a:chOff x="1143000" y="25400"/>
            <a:chExt cx="3383280" cy="3383280"/>
          </a:xfrm>
        </p:grpSpPr>
        <p:pic>
          <p:nvPicPr>
            <p:cNvPr id="6" name="Picture 2" descr="C:\Documents and Settings\nguyenl\Desktop\1.bmp"/>
            <p:cNvPicPr preferRelativeResize="0">
              <a:picLocks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22523" t="21020" r="-227" b="149"/>
            <a:stretch/>
          </p:blipFill>
          <p:spPr bwMode="auto">
            <a:xfrm rot="10800000">
              <a:off x="1143000" y="25400"/>
              <a:ext cx="3383280" cy="3383280"/>
            </a:xfrm>
            <a:prstGeom prst="rect">
              <a:avLst/>
            </a:prstGeom>
            <a:noFill/>
            <a:ln>
              <a:solidFill>
                <a:schemeClr val="tx1"/>
              </a:solidFill>
            </a:ln>
          </p:spPr>
        </p:pic>
        <p:cxnSp>
          <p:nvCxnSpPr>
            <p:cNvPr id="7" name="Straight Arrow Connector 6"/>
            <p:cNvCxnSpPr/>
            <p:nvPr/>
          </p:nvCxnSpPr>
          <p:spPr>
            <a:xfrm rot="5400000">
              <a:off x="2286000" y="1676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19400" y="1295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Content Placeholder 12"/>
          <p:cNvSpPr>
            <a:spLocks noGrp="1"/>
          </p:cNvSpPr>
          <p:nvPr>
            <p:ph sz="half" idx="2"/>
          </p:nvPr>
        </p:nvSpPr>
        <p:spPr>
          <a:ln>
            <a:solidFill>
              <a:schemeClr val="tx1"/>
            </a:solidFill>
          </a:ln>
        </p:spPr>
        <p:txBody>
          <a:bodyPr/>
          <a:lstStyle/>
          <a:p>
            <a:pPr marL="0" indent="0" algn="ctr">
              <a:buNone/>
            </a:pPr>
            <a:r>
              <a:rPr lang="en-US" dirty="0" smtClean="0"/>
              <a:t>This is normal</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177" t="37631" r="34046" b="4989"/>
          <a:stretch/>
        </p:blipFill>
        <p:spPr bwMode="auto">
          <a:xfrm>
            <a:off x="4673601" y="1588470"/>
            <a:ext cx="4236132" cy="3945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theme/theme1.xml><?xml version="1.0" encoding="utf-8"?>
<a:theme xmlns:a="http://schemas.openxmlformats.org/drawingml/2006/main" name="Default Design">
  <a:themeElements>
    <a:clrScheme name="UPMC">
      <a:dk1>
        <a:srgbClr val="000000"/>
      </a:dk1>
      <a:lt1>
        <a:srgbClr val="FFFFFF"/>
      </a:lt1>
      <a:dk2>
        <a:srgbClr val="000000"/>
      </a:dk2>
      <a:lt2>
        <a:srgbClr val="808080"/>
      </a:lt2>
      <a:accent1>
        <a:srgbClr val="00235A"/>
      </a:accent1>
      <a:accent2>
        <a:srgbClr val="3E73BE"/>
      </a:accent2>
      <a:accent3>
        <a:srgbClr val="661400"/>
      </a:accent3>
      <a:accent4>
        <a:srgbClr val="A94300"/>
      </a:accent4>
      <a:accent5>
        <a:srgbClr val="D28E00"/>
      </a:accent5>
      <a:accent6>
        <a:srgbClr val="505500"/>
      </a:accent6>
      <a:hlink>
        <a:srgbClr val="7D6C69"/>
      </a:hlink>
      <a:folHlink>
        <a:srgbClr val="99CC00"/>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Template Document" ma:contentTypeID="0x010100C20E1767218EB34A96D96C85997C1F6F0400E467419ABAD0BB498E7A887CBC7853E2" ma:contentTypeVersion="3" ma:contentTypeDescription="Create a new document." ma:contentTypeScope="" ma:versionID="bd5a5cb610c39e6350d984b8b2f35152">
  <xsd:schema xmlns:xsd="http://www.w3.org/2001/XMLSchema" xmlns:xs="http://www.w3.org/2001/XMLSchema" xmlns:p="http://schemas.microsoft.com/office/2006/metadata/properties" xmlns:ns1="http://schemas.microsoft.com/sharepoint/v3" xmlns:ns2="425cce39-fc9a-412f-b041-e8a3e85fd055" targetNamespace="http://schemas.microsoft.com/office/2006/metadata/properties" ma:root="true" ma:fieldsID="8d362af3c994f8f893d5b0a0ec414492" ns1:_="" ns2:_="">
    <xsd:import namespace="http://schemas.microsoft.com/sharepoint/v3"/>
    <xsd:import namespace="425cce39-fc9a-412f-b041-e8a3e85fd055"/>
    <xsd:element name="properties">
      <xsd:complexType>
        <xsd:sequence>
          <xsd:element name="documentManagement">
            <xsd:complexType>
              <xsd:all>
                <xsd:element ref="ns2:FacilityTaxHTField0" minOccurs="0"/>
                <xsd:element ref="ns2:GatewayTaxHTField0" minOccurs="0"/>
                <xsd:element ref="ns2:UPMC_x0020_DepartmentTaxHTField0" minOccurs="0"/>
                <xsd:element ref="ns2:Weight"/>
                <xsd:element ref="ns2:Template_x0020_TypeTaxHTField0"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7" nillable="true" ma:displayName="Scheduling Start Date" ma:internalName="PublishingStartDate">
      <xsd:simpleType>
        <xsd:restriction base="dms:Unknown"/>
      </xsd:simpleType>
    </xsd:element>
    <xsd:element name="PublishingExpirationDate" ma:index="1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5cce39-fc9a-412f-b041-e8a3e85fd055" elementFormDefault="qualified">
    <xsd:import namespace="http://schemas.microsoft.com/office/2006/documentManagement/types"/>
    <xsd:import namespace="http://schemas.microsoft.com/office/infopath/2007/PartnerControls"/>
    <xsd:element name="FacilityTaxHTField0" ma:index="8" nillable="true" ma:taxonomy="true" ma:internalName="FacilityTaxHTField0" ma:taxonomyFieldName="Facility" ma:displayName="Facility" ma:fieldId="{8eacca07-f0ae-4405-9959-9e98417bffe8}" ma:taxonomyMulti="true" ma:sspId="9896d5b5-4a3f-4a7f-b09a-8df82b715671" ma:termSetId="d1528b56-5766-4b12-9d89-b37e77ea8074" ma:anchorId="00000000-0000-0000-0000-000000000000" ma:open="false" ma:isKeyword="false">
      <xsd:complexType>
        <xsd:sequence>
          <xsd:element ref="pc:Terms" minOccurs="0" maxOccurs="1"/>
        </xsd:sequence>
      </xsd:complexType>
    </xsd:element>
    <xsd:element name="GatewayTaxHTField0" ma:index="10" nillable="true" ma:taxonomy="true" ma:internalName="GatewayTaxHTField0" ma:taxonomyFieldName="Gateway" ma:displayName="Gateway" ma:fieldId="{3b3f59b5-a1df-4729-9add-dd86f3637a4c}" ma:taxonomyMulti="true" ma:sspId="9896d5b5-4a3f-4a7f-b09a-8df82b715671" ma:termSetId="48935a26-4dc4-4513-a7a2-ceee1912b232" ma:anchorId="00000000-0000-0000-0000-000000000000" ma:open="false" ma:isKeyword="false">
      <xsd:complexType>
        <xsd:sequence>
          <xsd:element ref="pc:Terms" minOccurs="0" maxOccurs="1"/>
        </xsd:sequence>
      </xsd:complexType>
    </xsd:element>
    <xsd:element name="UPMC_x0020_DepartmentTaxHTField0" ma:index="12" nillable="true" ma:taxonomy="true" ma:internalName="UPMC_x0020_DepartmentTaxHTField0" ma:taxonomyFieldName="UPMC_x0020_Department" ma:displayName="Department" ma:fieldId="{675a0c6b-a88c-4d1b-af30-880f602acbd9}" ma:taxonomyMulti="true" ma:sspId="9896d5b5-4a3f-4a7f-b09a-8df82b715671" ma:termSetId="54a634e8-8f38-4748-894a-e26845d7a3b4" ma:anchorId="00000000-0000-0000-0000-000000000000" ma:open="false" ma:isKeyword="false">
      <xsd:complexType>
        <xsd:sequence>
          <xsd:element ref="pc:Terms" minOccurs="0" maxOccurs="1"/>
        </xsd:sequence>
      </xsd:complexType>
    </xsd:element>
    <xsd:element name="Weight" ma:index="14" ma:displayName="Weight" ma:decimals="0" ma:default="1" ma:description="The higher the weight, the higher the item will be displayed in lists." ma:internalName="Weight" ma:percentage="FALSE">
      <xsd:simpleType>
        <xsd:restriction base="dms:Number">
          <xsd:maxInclusive value="5"/>
          <xsd:minInclusive value="1"/>
        </xsd:restriction>
      </xsd:simpleType>
    </xsd:element>
    <xsd:element name="Template_x0020_TypeTaxHTField0" ma:index="15" ma:taxonomy="true" ma:internalName="Template_x0020_TypeTaxHTField0" ma:taxonomyFieldName="Template_x0020_Type" ma:displayName="Template Type" ma:fieldId="{b1cac134-817d-4680-8de8-f3405c741a1e}" ma:sspId="9896d5b5-4a3f-4a7f-b09a-8df82b715671" ma:termSetId="a412f835-4d75-4374-a61b-dbd0e54934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Weight xmlns="425cce39-fc9a-412f-b041-e8a3e85fd055">1</Weight>
    <UPMC_x0020_DepartmentTaxHTField0 xmlns="425cce39-fc9a-412f-b041-e8a3e85fd055">Communications and Marketing|0499690b-e96c-4388-8b9d-f935931774b1</UPMC_x0020_DepartmentTaxHTField0>
    <GatewayTaxHTField0 xmlns="425cce39-fc9a-412f-b041-e8a3e85fd055" xsi:nil="true"/>
    <PublishingExpirationDate xmlns="http://schemas.microsoft.com/sharepoint/v3" xsi:nil="true"/>
    <Template_x0020_TypeTaxHTField0 xmlns="425cce39-fc9a-412f-b041-e8a3e85fd055">PowerPoint|53014d65-2a80-4bb9-a8d0-3481f0cda7bc</Template_x0020_TypeTaxHTField0>
    <PublishingStartDate xmlns="http://schemas.microsoft.com/sharepoint/v3" xsi:nil="true"/>
    <FacilityTaxHTField0 xmlns="425cce39-fc9a-412f-b041-e8a3e85fd055" xsi:nil="true"/>
  </documentManagement>
</p:properties>
</file>

<file path=customXml/itemProps1.xml><?xml version="1.0" encoding="utf-8"?>
<ds:datastoreItem xmlns:ds="http://schemas.openxmlformats.org/officeDocument/2006/customXml" ds:itemID="{2353146A-E811-4950-A3FC-06CA6387B299}">
  <ds:schemaRefs>
    <ds:schemaRef ds:uri="http://schemas.microsoft.com/office/2006/metadata/longProperties"/>
  </ds:schemaRefs>
</ds:datastoreItem>
</file>

<file path=customXml/itemProps2.xml><?xml version="1.0" encoding="utf-8"?>
<ds:datastoreItem xmlns:ds="http://schemas.openxmlformats.org/officeDocument/2006/customXml" ds:itemID="{0EB6792E-FFBF-48D2-9613-E97BFA6EE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5cce39-fc9a-412f-b041-e8a3e85fd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CAEDD-B155-472B-97E3-DBE024C75436}">
  <ds:schemaRefs>
    <ds:schemaRef ds:uri="http://schemas.microsoft.com/sharepoint/v3/contenttype/forms"/>
  </ds:schemaRefs>
</ds:datastoreItem>
</file>

<file path=customXml/itemProps4.xml><?xml version="1.0" encoding="utf-8"?>
<ds:datastoreItem xmlns:ds="http://schemas.openxmlformats.org/officeDocument/2006/customXml" ds:itemID="{C7981930-6600-47BA-B785-E7C350B92841}">
  <ds:schemaRefs>
    <ds:schemaRef ds:uri="http://schemas.microsoft.com/office/2006/metadata/properties"/>
    <ds:schemaRef ds:uri="425cce39-fc9a-412f-b041-e8a3e85fd05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1612</TotalTime>
  <Words>755</Words>
  <Application>Microsoft Office PowerPoint</Application>
  <PresentationFormat>On-screen Show (4:3)</PresentationFormat>
  <Paragraphs>126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65 year-old female with progressive neuromuscular disease </vt:lpstr>
      <vt:lpstr>PowerPoint Presentation</vt:lpstr>
      <vt:lpstr>PowerPoint Presentation</vt:lpstr>
      <vt:lpstr>PowerPoint Presentation</vt:lpstr>
      <vt:lpstr>PowerPoint Presentation</vt:lpstr>
      <vt:lpstr>An autopsy was performed and showed the following:</vt:lpstr>
      <vt:lpstr>This is a frozen section of the muscle.  Describe what you see.</vt:lpstr>
      <vt:lpstr>This is a frozen section of the lower extremity muscle.  Describe what you see.</vt:lpstr>
      <vt:lpstr>This is a section of the spinal cord anterior horn.  What do you see?</vt:lpstr>
      <vt:lpstr>This is a section of the spinal cord anterior horn.  What do you see?</vt:lpstr>
      <vt:lpstr>This is a section of the spinal cord anterior horn.  What do you see?</vt:lpstr>
      <vt:lpstr>This is a section to the spinal cord anterior horn.  What do you see?</vt:lpstr>
      <vt:lpstr>What is the diagnosis? </vt:lpstr>
      <vt:lpstr>What is the diagnosis? </vt:lpstr>
      <vt:lpstr>ALS</vt:lpstr>
      <vt:lpstr>PowerPoint Presentation</vt:lpstr>
      <vt:lpstr>PowerPoint Presentation</vt:lpstr>
      <vt:lpstr>References</vt:lpstr>
    </vt:vector>
  </TitlesOfParts>
  <Company>UPMC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UPMC PowerPoint</dc:title>
  <dc:creator>munnellkw</dc:creator>
  <cp:lastModifiedBy>Phinney, Trevor</cp:lastModifiedBy>
  <cp:revision>178</cp:revision>
  <cp:lastPrinted>2010-10-06T15:06:27Z</cp:lastPrinted>
  <dcterms:created xsi:type="dcterms:W3CDTF">2010-10-11T14:46:55Z</dcterms:created>
  <dcterms:modified xsi:type="dcterms:W3CDTF">2014-06-09T14:45:39Z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acility">
    <vt:lpwstr/>
  </property>
  <property fmtid="{D5CDD505-2E9C-101B-9397-08002B2CF9AE}" pid="3" name="Template Type">
    <vt:lpwstr>109;#PowerPoint|53014d65-2a80-4bb9-a8d0-3481f0cda7bc</vt:lpwstr>
  </property>
  <property fmtid="{D5CDD505-2E9C-101B-9397-08002B2CF9AE}" pid="4" name="UPMC Department">
    <vt:lpwstr>25;#Communications and Marketing|0499690b-e96c-4388-8b9d-f935931774b1</vt:lpwstr>
  </property>
  <property fmtid="{D5CDD505-2E9C-101B-9397-08002B2CF9AE}" pid="5" name="ContentTypeId">
    <vt:lpwstr>0x010100C20E1767218EB34A96D96C85997C1F6F0400E467419ABAD0BB498E7A887CBC7853E2</vt:lpwstr>
  </property>
  <property fmtid="{D5CDD505-2E9C-101B-9397-08002B2CF9AE}" pid="6" name="Gateway">
    <vt:lpwstr/>
  </property>
  <property fmtid="{D5CDD505-2E9C-101B-9397-08002B2CF9AE}" pid="7" name="TaxCatchAll">
    <vt:lpwstr>109;#PowerPoint|53014d65-2a80-4bb9-a8d0-3481f0cda7bc;#25;#Communications and Marketing|0499690b-e96c-4388-8b9d-f935931774b1</vt:lpwstr>
  </property>
  <property fmtid="{D5CDD505-2E9C-101B-9397-08002B2CF9AE}" pid="8" name="xd_Signature">
    <vt:lpwstr/>
  </property>
  <property fmtid="{D5CDD505-2E9C-101B-9397-08002B2CF9AE}" pid="9" name="Guide Type">
    <vt:lpwstr/>
  </property>
  <property fmtid="{D5CDD505-2E9C-101B-9397-08002B2CF9AE}" pid="10" name="Guide TypeTaxHTField0">
    <vt:lpwstr/>
  </property>
  <property fmtid="{D5CDD505-2E9C-101B-9397-08002B2CF9AE}" pid="11" name="display_urn:schemas-microsoft-com:office:office#Editor">
    <vt:lpwstr>System Account</vt:lpwstr>
  </property>
  <property fmtid="{D5CDD505-2E9C-101B-9397-08002B2CF9AE}" pid="12" name="Order">
    <vt:lpwstr>2400.00000000000</vt:lpwstr>
  </property>
  <property fmtid="{D5CDD505-2E9C-101B-9397-08002B2CF9AE}" pid="13" name="xd_ProgID">
    <vt:lpwstr/>
  </property>
  <property fmtid="{D5CDD505-2E9C-101B-9397-08002B2CF9AE}" pid="14" name="display_urn:schemas-microsoft-com:office:office#Author">
    <vt:lpwstr>System Account</vt:lpwstr>
  </property>
  <property fmtid="{D5CDD505-2E9C-101B-9397-08002B2CF9AE}" pid="15" name="TemplateUrl">
    <vt:lpwstr/>
  </property>
  <property fmtid="{D5CDD505-2E9C-101B-9397-08002B2CF9AE}" pid="16" name="Manual TypeTaxHTField0">
    <vt:lpwstr/>
  </property>
  <property fmtid="{D5CDD505-2E9C-101B-9397-08002B2CF9AE}" pid="17" name="Manual Type">
    <vt:lpwstr/>
  </property>
  <property fmtid="{D5CDD505-2E9C-101B-9397-08002B2CF9AE}" pid="18" name="Form TypeTaxHTField0">
    <vt:lpwstr/>
  </property>
  <property fmtid="{D5CDD505-2E9C-101B-9397-08002B2CF9AE}" pid="19" name="Form Type">
    <vt:lpwstr/>
  </property>
  <property fmtid="{D5CDD505-2E9C-101B-9397-08002B2CF9AE}" pid="20" name="_SourceUrl">
    <vt:lpwstr/>
  </property>
</Properties>
</file>