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7" r:id="rId5"/>
    <p:sldId id="259" r:id="rId6"/>
    <p:sldId id="260" r:id="rId7"/>
    <p:sldId id="263" r:id="rId8"/>
    <p:sldId id="272" r:id="rId9"/>
    <p:sldId id="261" r:id="rId10"/>
    <p:sldId id="265" r:id="rId11"/>
    <p:sldId id="267" r:id="rId12"/>
    <p:sldId id="266" r:id="rId13"/>
    <p:sldId id="271" r:id="rId14"/>
    <p:sldId id="269" r:id="rId15"/>
    <p:sldId id="270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737A-61D9-4A67-AE78-1626D7CEFE80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994F-7E1B-41FD-A803-B16678C6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1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737A-61D9-4A67-AE78-1626D7CEFE80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994F-7E1B-41FD-A803-B16678C6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737A-61D9-4A67-AE78-1626D7CEFE80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994F-7E1B-41FD-A803-B16678C6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4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737A-61D9-4A67-AE78-1626D7CEFE80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994F-7E1B-41FD-A803-B16678C6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5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737A-61D9-4A67-AE78-1626D7CEFE80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994F-7E1B-41FD-A803-B16678C6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737A-61D9-4A67-AE78-1626D7CEFE80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994F-7E1B-41FD-A803-B16678C6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737A-61D9-4A67-AE78-1626D7CEFE80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994F-7E1B-41FD-A803-B16678C6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737A-61D9-4A67-AE78-1626D7CEFE80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994F-7E1B-41FD-A803-B16678C6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6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737A-61D9-4A67-AE78-1626D7CEFE80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994F-7E1B-41FD-A803-B16678C6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4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737A-61D9-4A67-AE78-1626D7CEFE80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994F-7E1B-41FD-A803-B16678C6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4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737A-61D9-4A67-AE78-1626D7CEFE80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994F-7E1B-41FD-A803-B16678C6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7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737A-61D9-4A67-AE78-1626D7CEFE80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994F-7E1B-41FD-A803-B16678C6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1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en.wikipedia.org/wiki/Chalazion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www.funscrape.com/" TargetMode="External"/><Relationship Id="rId12" Type="http://schemas.openxmlformats.org/officeDocument/2006/relationships/hyperlink" Target="http://www.sarawakeyecare.com/Atlasofophthalmology/Oculoplastic/picture70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rawakeyecare.com/Atlasofophthalmology/Oculoplastic/picture71.htm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://www.oculist.net/downaton502/prof/ebook/duanes/pages/v4/v4c003.html" TargetMode="External"/><Relationship Id="rId10" Type="http://schemas.openxmlformats.org/officeDocument/2006/relationships/hyperlink" Target="http://www.eyeplastics.com/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ssionforvisionusa.org/anatomy/2006/08/what-is-molluscum-contagiosum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rcophth.com/pathology/skin/sebaceouscellcarcinoma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rcophth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Pathology Case</a:t>
            </a:r>
            <a:br>
              <a:rPr lang="en-US" dirty="0" smtClean="0"/>
            </a:br>
            <a:r>
              <a:rPr lang="en-US" dirty="0" err="1" smtClean="0"/>
              <a:t>Chalazion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Angela Elam, 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Papilloma</a:t>
            </a:r>
          </a:p>
          <a:p>
            <a:r>
              <a:rPr lang="en-US" dirty="0" err="1"/>
              <a:t>Molluscum</a:t>
            </a:r>
            <a:r>
              <a:rPr lang="en-US" dirty="0"/>
              <a:t> </a:t>
            </a:r>
            <a:r>
              <a:rPr lang="en-US" dirty="0" err="1"/>
              <a:t>contagiosum</a:t>
            </a:r>
            <a:endParaRPr lang="en-US" dirty="0"/>
          </a:p>
          <a:p>
            <a:r>
              <a:rPr lang="en-US" dirty="0" smtClean="0"/>
              <a:t>Eyelid Tumors (Examples: sebaceous adenocarcinoma, basal cell carcinoma)</a:t>
            </a:r>
          </a:p>
          <a:p>
            <a:r>
              <a:rPr lang="en-US" dirty="0" err="1" smtClean="0"/>
              <a:t>Preseptal</a:t>
            </a:r>
            <a:r>
              <a:rPr lang="en-US" dirty="0" smtClean="0"/>
              <a:t> cellulitis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www.sarawakeyecare.com/Atlasofophthalmology/Oculoplastic/reversedtenzel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73930"/>
            <a:ext cx="3048000" cy="20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.funscrape.com/images/p/preseptal_cellulitis-2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" y="4531475"/>
            <a:ext cx="314922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oculist.net/downaton502/prof/ebook/duanes/graphics/figures/v4/0030/00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7" y="2084488"/>
            <a:ext cx="3120988" cy="210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8720" y="3633565"/>
            <a:ext cx="1325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Papilloma</a:t>
            </a:r>
          </a:p>
          <a:p>
            <a:r>
              <a:rPr lang="en-US" sz="1200" dirty="0">
                <a:hlinkClick r:id="rId5"/>
              </a:rPr>
              <a:t>www.oculist.net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179487" y="2133600"/>
            <a:ext cx="268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Sebaceous cell carcinoma</a:t>
            </a:r>
          </a:p>
          <a:p>
            <a:pPr algn="ctr"/>
            <a:r>
              <a:rPr lang="en-US" sz="1200" dirty="0">
                <a:hlinkClick r:id="rId6"/>
              </a:rPr>
              <a:t>www.sarawakeyecare.com</a:t>
            </a:r>
            <a:r>
              <a:rPr lang="en-US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632" y="5807057"/>
            <a:ext cx="1981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Preseptal</a:t>
            </a:r>
            <a:r>
              <a:rPr lang="en-US" dirty="0" smtClean="0"/>
              <a:t> </a:t>
            </a:r>
            <a:r>
              <a:rPr lang="en-US" dirty="0" err="1" smtClean="0"/>
              <a:t>cellulitus</a:t>
            </a:r>
            <a:endParaRPr lang="en-US" dirty="0" smtClean="0"/>
          </a:p>
          <a:p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www.funscrape.com</a:t>
            </a:r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15" name="Picture 2" descr="http://upload.wikimedia.org/wikipedia/commons/thumb/9/9e/Gradowka.jpg/230px-Gradowka.jpg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30" y="188488"/>
            <a:ext cx="2877770" cy="24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eyelidsurgeries.com/topics/181-Molluscum%20Contagiosum/Image/DSCN237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8249"/>
            <a:ext cx="3124200" cy="23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51418" y="5879068"/>
            <a:ext cx="2687782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Molluscum</a:t>
            </a:r>
            <a:r>
              <a:rPr lang="en-US" dirty="0" smtClean="0"/>
              <a:t> </a:t>
            </a:r>
            <a:r>
              <a:rPr lang="en-US" dirty="0" err="1" smtClean="0"/>
              <a:t>contagiosum</a:t>
            </a:r>
            <a:endParaRPr lang="en-US" dirty="0" smtClean="0"/>
          </a:p>
          <a:p>
            <a:pPr algn="ctr"/>
            <a:r>
              <a:rPr lang="en-US" sz="1200" dirty="0" smtClean="0">
                <a:hlinkClick r:id="rId10"/>
              </a:rPr>
              <a:t>www.EyePlastics.com</a:t>
            </a:r>
            <a:endParaRPr lang="en-US" sz="1200" dirty="0" smtClean="0"/>
          </a:p>
        </p:txBody>
      </p:sp>
      <p:pic>
        <p:nvPicPr>
          <p:cNvPr id="2064" name="Picture 16" descr="http://www.sarawakeyecare.com/Atlasofophthalmology/Oculoplastic/Tenzelflap200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32988"/>
            <a:ext cx="3200400" cy="22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98752" y="3516868"/>
            <a:ext cx="2230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Basal cell carcinoma</a:t>
            </a:r>
          </a:p>
          <a:p>
            <a:r>
              <a:rPr lang="en-US" sz="1200" dirty="0">
                <a:hlinkClick r:id="rId12"/>
              </a:rPr>
              <a:t>www.sarawakeyecare.com</a:t>
            </a:r>
            <a:r>
              <a:rPr lang="en-US" sz="1200" dirty="0"/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4506" y="2084488"/>
            <a:ext cx="19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Chalazion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06367" y="2318266"/>
            <a:ext cx="125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13"/>
              </a:rPr>
              <a:t>en.wikipedia.org</a:t>
            </a:r>
            <a:r>
              <a:rPr lang="en-US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46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Papilloma</a:t>
            </a:r>
            <a:endParaRPr lang="en-US" dirty="0"/>
          </a:p>
        </p:txBody>
      </p:sp>
      <p:pic>
        <p:nvPicPr>
          <p:cNvPr id="1032" name="Picture 8" descr="https://encrypted-tbn1.gstatic.com/images?q=tbn:ANd9GcTyW7k8UkyqNNH8n6ReAeYOG2HJ0ij64MGuvXZgTH-cS1cn-Zm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5562600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Keratinized epidermal fronds covering </a:t>
            </a:r>
            <a:r>
              <a:rPr lang="en-US" sz="2400" dirty="0"/>
              <a:t>a </a:t>
            </a:r>
            <a:r>
              <a:rPr lang="en-US" sz="2400" dirty="0" err="1"/>
              <a:t>fibrovascular</a:t>
            </a:r>
            <a:r>
              <a:rPr lang="en-US" sz="2400" dirty="0"/>
              <a:t> core</a:t>
            </a:r>
          </a:p>
        </p:txBody>
      </p:sp>
      <p:pic>
        <p:nvPicPr>
          <p:cNvPr id="1034" name="Picture 10" descr="http://oph.ucsd.edu/residents/learning/friedman/data/resources/images/thumbs/a000-06-028-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37803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146667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common benign eyelid lesion; Associated with HPV infection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482840" y="6441996"/>
            <a:ext cx="1451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eyepathologist.com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78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Molluscum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ontagiosum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missionforvisionusa.org/anatomy/uploaded_images/wMolluscumlo-713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3272"/>
            <a:ext cx="5334000" cy="29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issionforvisionusa.org/anatomy/uploaded_images/wMolluscumMed-782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35708"/>
            <a:ext cx="3048000" cy="43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953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Lobular </a:t>
            </a:r>
            <a:r>
              <a:rPr lang="en-US" sz="2400" dirty="0" err="1" smtClean="0"/>
              <a:t>acanthosis</a:t>
            </a:r>
            <a:r>
              <a:rPr lang="en-US" sz="2400" dirty="0" smtClean="0"/>
              <a:t>, large </a:t>
            </a:r>
            <a:r>
              <a:rPr lang="en-US" sz="2400" dirty="0" err="1" smtClean="0"/>
              <a:t>basolophilic</a:t>
            </a:r>
            <a:r>
              <a:rPr lang="en-US" sz="2400" dirty="0" smtClean="0"/>
              <a:t> </a:t>
            </a:r>
            <a:r>
              <a:rPr lang="en-US" sz="2400" dirty="0" err="1" smtClean="0"/>
              <a:t>poxviral</a:t>
            </a:r>
            <a:r>
              <a:rPr lang="en-US" sz="2400" dirty="0" smtClean="0"/>
              <a:t> </a:t>
            </a:r>
            <a:r>
              <a:rPr lang="en-US" sz="2400" dirty="0" err="1" smtClean="0"/>
              <a:t>intracytoplasmic</a:t>
            </a:r>
            <a:r>
              <a:rPr lang="en-US" sz="2400" dirty="0" smtClean="0"/>
              <a:t> inclusions composed of poxvirus DNA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8600" y="6364962"/>
            <a:ext cx="2075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www.missionforvisionusa.org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48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Sebaceous Adenocarcinoma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http://eyepathologist.com/images/KS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mrcophth.com/pathology/skin/seb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0073"/>
            <a:ext cx="522514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4953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Lobules of anaplastic cells with foamy lipid-laden, vacuolated cytoplasm;  large </a:t>
            </a:r>
            <a:r>
              <a:rPr lang="en-US" dirty="0" err="1" smtClean="0"/>
              <a:t>hyperchromic</a:t>
            </a:r>
            <a:r>
              <a:rPr lang="en-US" dirty="0" smtClean="0"/>
              <a:t> nuclei; skip areas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5150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most common eyelid malignancy;  Can be misdiagnosed as a recurrent </a:t>
            </a:r>
            <a:r>
              <a:rPr lang="en-US" dirty="0" err="1" smtClean="0"/>
              <a:t>chalazion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6317673"/>
            <a:ext cx="1464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www.mrcophth.com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96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 Cell 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mrcophth.com/pathology/skin/bcc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8" y="1257300"/>
            <a:ext cx="508665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rcophth.com/pathology/skin/bc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4953000" cy="37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876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Blue </a:t>
            </a:r>
            <a:r>
              <a:rPr lang="en-US" sz="2400" dirty="0" err="1" smtClean="0"/>
              <a:t>basaloid</a:t>
            </a:r>
            <a:r>
              <a:rPr lang="en-US" sz="2400" dirty="0" smtClean="0"/>
              <a:t> tumor cells arranged in nests and cords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672798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common malignancy of the eyelid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81000" y="6308560"/>
            <a:ext cx="151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www.mrcophth.com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759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Clinical Science </a:t>
            </a:r>
            <a:r>
              <a:rPr lang="en-US" dirty="0" smtClean="0"/>
              <a:t>Course: Cornea and External Disease. American </a:t>
            </a:r>
            <a:r>
              <a:rPr lang="en-US" dirty="0"/>
              <a:t>Academy </a:t>
            </a:r>
            <a:r>
              <a:rPr lang="en-US" dirty="0" smtClean="0"/>
              <a:t>of Ophthalmology 2009-2010</a:t>
            </a:r>
            <a:endParaRPr lang="en-US" dirty="0"/>
          </a:p>
          <a:p>
            <a:r>
              <a:rPr lang="en-US" dirty="0" smtClean="0"/>
              <a:t>Eye Pathology: An Atlas and Text, Second edition. Ralph Eagle, 2011</a:t>
            </a:r>
          </a:p>
          <a:p>
            <a:r>
              <a:rPr lang="en-US" dirty="0" smtClean="0"/>
              <a:t>Review of Ophthalmology. Friedman, Kaiser, </a:t>
            </a:r>
            <a:r>
              <a:rPr lang="en-US" dirty="0" err="1" smtClean="0"/>
              <a:t>Trattler</a:t>
            </a:r>
            <a:r>
              <a:rPr lang="en-US" dirty="0" smtClean="0"/>
              <a:t>. 2005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61 </a:t>
            </a:r>
            <a:r>
              <a:rPr lang="en-US" dirty="0" err="1" smtClean="0"/>
              <a:t>yo</a:t>
            </a:r>
            <a:r>
              <a:rPr lang="en-US" dirty="0" smtClean="0"/>
              <a:t> woman with a raised, vascular-appearing upper lid lesion that had been present for a while</a:t>
            </a:r>
          </a:p>
          <a:p>
            <a:r>
              <a:rPr lang="en-US" dirty="0" smtClean="0"/>
              <a:t>Increasing in size over time</a:t>
            </a:r>
          </a:p>
          <a:p>
            <a:r>
              <a:rPr lang="en-US" dirty="0" smtClean="0"/>
              <a:t>Non-tender</a:t>
            </a:r>
          </a:p>
          <a:p>
            <a:r>
              <a:rPr lang="en-US" dirty="0" smtClean="0"/>
              <a:t>No (</a:t>
            </a:r>
            <a:r>
              <a:rPr lang="en-US" dirty="0" err="1" smtClean="0"/>
              <a:t>madarosis</a:t>
            </a:r>
            <a:r>
              <a:rPr lang="en-US" dirty="0" smtClean="0"/>
              <a:t>) lash loss</a:t>
            </a:r>
          </a:p>
          <a:p>
            <a:r>
              <a:rPr lang="en-US" dirty="0" smtClean="0"/>
              <a:t>Involving the lid margin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Ophthalmologist’s clinical suspicion was for papilloma</a:t>
            </a:r>
          </a:p>
          <a:p>
            <a:r>
              <a:rPr lang="en-US" dirty="0" smtClean="0"/>
              <a:t>Wedge resection was performed and specimen sent to Pathology for </a:t>
            </a:r>
            <a:r>
              <a:rPr lang="en-US" dirty="0" smtClean="0"/>
              <a:t>evaluation </a:t>
            </a:r>
            <a:r>
              <a:rPr lang="en-US" smtClean="0"/>
              <a:t>(PHS12-35718)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Chalazion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ngela\AppData\Local\Temp\PHS12-35718_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47952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5009" y="5739971"/>
            <a:ext cx="25146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Empty lipid vacuole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76455" y="4971319"/>
            <a:ext cx="457200" cy="79863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53545" y="2590796"/>
            <a:ext cx="20574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Granulomatous inflammation surrounding empty lipid vacuole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6334302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PHS12-35718_4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65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Chalazion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ngela\AppData\Local\Temp\PHS12-35718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26" y="1143000"/>
            <a:ext cx="71119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9745" y="3177523"/>
            <a:ext cx="22098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Multinucleated giant cells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2819400" y="3865418"/>
            <a:ext cx="304800" cy="118110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389579" y="3352800"/>
            <a:ext cx="838200" cy="295779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6477000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PHS12-35718_6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22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Chalazion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Angela\AppData\Local\Temp\PHS12-35718_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2050"/>
            <a:ext cx="71882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7300" y="1487269"/>
            <a:ext cx="35814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Generalized </a:t>
            </a:r>
            <a:r>
              <a:rPr lang="en-US" dirty="0" err="1" smtClean="0"/>
              <a:t>lipogranulomatous</a:t>
            </a:r>
            <a:r>
              <a:rPr lang="en-US" dirty="0" smtClean="0"/>
              <a:t> inflammation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1824289"/>
            <a:ext cx="1524000" cy="381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Lipid vacuoles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5257800"/>
            <a:ext cx="14478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Lipid vacuole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4247739"/>
            <a:ext cx="1143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Giant cell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550223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PHS12-35718_2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9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Meibomian</a:t>
            </a:r>
            <a:r>
              <a:rPr lang="en-US" dirty="0" smtClean="0"/>
              <a:t> glands are a sebaceous glands found in the eyelids</a:t>
            </a:r>
          </a:p>
          <a:p>
            <a:r>
              <a:rPr lang="en-US" dirty="0" smtClean="0"/>
              <a:t>They secrete the oily component of tears </a:t>
            </a:r>
          </a:p>
          <a:p>
            <a:r>
              <a:rPr lang="en-US" dirty="0" err="1" smtClean="0"/>
              <a:t>Chalazion</a:t>
            </a:r>
            <a:r>
              <a:rPr lang="en-US" dirty="0" smtClean="0"/>
              <a:t> formed when duct supplying a </a:t>
            </a:r>
            <a:r>
              <a:rPr lang="en-US" dirty="0" err="1" smtClean="0"/>
              <a:t>Meibomian</a:t>
            </a:r>
            <a:r>
              <a:rPr lang="en-US" dirty="0" smtClean="0"/>
              <a:t> gland is obstructed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and pathologic diagnoses correlate more than 90% of the time</a:t>
            </a:r>
          </a:p>
          <a:p>
            <a:r>
              <a:rPr lang="en-US" dirty="0" smtClean="0"/>
              <a:t>When the diagnosis of </a:t>
            </a:r>
            <a:r>
              <a:rPr lang="en-US" dirty="0" err="1" smtClean="0"/>
              <a:t>chalazion</a:t>
            </a:r>
            <a:r>
              <a:rPr lang="en-US" dirty="0" smtClean="0"/>
              <a:t> is missed, sebaceous cell carcinoma is often the correct diagnosis, causing some to believe that all </a:t>
            </a:r>
            <a:r>
              <a:rPr lang="en-US" dirty="0" err="1" smtClean="0"/>
              <a:t>chalazion</a:t>
            </a:r>
            <a:r>
              <a:rPr lang="en-US" dirty="0" smtClean="0"/>
              <a:t> should be sent for pathologic evaluation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334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 of the clinical diagnosis of </a:t>
            </a:r>
            <a:r>
              <a:rPr lang="en-US" dirty="0" err="1" smtClean="0"/>
              <a:t>chalazion</a:t>
            </a:r>
            <a:r>
              <a:rPr lang="en-US" dirty="0" smtClean="0"/>
              <a:t>. </a:t>
            </a:r>
            <a:r>
              <a:rPr lang="en-US" dirty="0" err="1" smtClean="0"/>
              <a:t>Ozdal</a:t>
            </a:r>
            <a:r>
              <a:rPr lang="en-US" dirty="0" smtClean="0"/>
              <a:t> et al. Eye 18; 135-138,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Treatment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Conservative = Warm compresses (many will resolve with conservative therapy)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Medical = Topical antibiotics or subcutaneous steroids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Surgical = Incision and removal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657600" y="26670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667000" y="4267200"/>
            <a:ext cx="685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8707</TotalTime>
  <Words>377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Clinical Pathology Case Chalazion</vt:lpstr>
      <vt:lpstr>Clinical Course</vt:lpstr>
      <vt:lpstr>Clinical Course</vt:lpstr>
      <vt:lpstr>Chalazion</vt:lpstr>
      <vt:lpstr>Chalazion</vt:lpstr>
      <vt:lpstr>Chalazion</vt:lpstr>
      <vt:lpstr>Pathophysiology</vt:lpstr>
      <vt:lpstr>Making the Diagnosis</vt:lpstr>
      <vt:lpstr>Common Treatment Course</vt:lpstr>
      <vt:lpstr>Differential Diagnoses</vt:lpstr>
      <vt:lpstr>PowerPoint Presentation</vt:lpstr>
      <vt:lpstr>Papilloma</vt:lpstr>
      <vt:lpstr>Molluscum Contagiosum</vt:lpstr>
      <vt:lpstr>Sebaceous Adenocarcinoma</vt:lpstr>
      <vt:lpstr>Basal Cell Carcinoma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Pathology Case Chalazion</dc:title>
  <dc:creator>Angela</dc:creator>
  <cp:lastModifiedBy>Angela</cp:lastModifiedBy>
  <cp:revision>59</cp:revision>
  <dcterms:created xsi:type="dcterms:W3CDTF">2013-01-22T23:57:42Z</dcterms:created>
  <dcterms:modified xsi:type="dcterms:W3CDTF">2013-03-14T20:09:03Z</dcterms:modified>
</cp:coreProperties>
</file>