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8"/>
  </p:notesMasterIdLst>
  <p:sldIdLst>
    <p:sldId id="257" r:id="rId2"/>
    <p:sldId id="335" r:id="rId3"/>
    <p:sldId id="336" r:id="rId4"/>
    <p:sldId id="517" r:id="rId5"/>
    <p:sldId id="533" r:id="rId6"/>
    <p:sldId id="342" r:id="rId7"/>
    <p:sldId id="453" r:id="rId8"/>
    <p:sldId id="519" r:id="rId9"/>
    <p:sldId id="534" r:id="rId10"/>
    <p:sldId id="567" r:id="rId11"/>
    <p:sldId id="520" r:id="rId12"/>
    <p:sldId id="522" r:id="rId13"/>
    <p:sldId id="536" r:id="rId14"/>
    <p:sldId id="539" r:id="rId15"/>
    <p:sldId id="541" r:id="rId16"/>
    <p:sldId id="620" r:id="rId17"/>
    <p:sldId id="619" r:id="rId18"/>
    <p:sldId id="553" r:id="rId19"/>
    <p:sldId id="554" r:id="rId20"/>
    <p:sldId id="545" r:id="rId21"/>
    <p:sldId id="549" r:id="rId22"/>
    <p:sldId id="622" r:id="rId23"/>
    <p:sldId id="615" r:id="rId24"/>
    <p:sldId id="604" r:id="rId25"/>
    <p:sldId id="616" r:id="rId26"/>
    <p:sldId id="617" r:id="rId27"/>
    <p:sldId id="588" r:id="rId28"/>
    <p:sldId id="623" r:id="rId29"/>
    <p:sldId id="526" r:id="rId30"/>
    <p:sldId id="571" r:id="rId31"/>
    <p:sldId id="528" r:id="rId32"/>
    <p:sldId id="574" r:id="rId33"/>
    <p:sldId id="532" r:id="rId34"/>
    <p:sldId id="624" r:id="rId35"/>
    <p:sldId id="558" r:id="rId36"/>
    <p:sldId id="560" r:id="rId37"/>
    <p:sldId id="636" r:id="rId38"/>
    <p:sldId id="637" r:id="rId39"/>
    <p:sldId id="579" r:id="rId40"/>
    <p:sldId id="580" r:id="rId41"/>
    <p:sldId id="576" r:id="rId42"/>
    <p:sldId id="631" r:id="rId43"/>
    <p:sldId id="632" r:id="rId44"/>
    <p:sldId id="633" r:id="rId45"/>
    <p:sldId id="634" r:id="rId46"/>
    <p:sldId id="635" r:id="rId47"/>
    <p:sldId id="613" r:id="rId48"/>
    <p:sldId id="525" r:id="rId49"/>
    <p:sldId id="505" r:id="rId50"/>
    <p:sldId id="376" r:id="rId51"/>
    <p:sldId id="325" r:id="rId52"/>
    <p:sldId id="556" r:id="rId53"/>
    <p:sldId id="548" r:id="rId54"/>
    <p:sldId id="609" r:id="rId55"/>
    <p:sldId id="610" r:id="rId56"/>
    <p:sldId id="6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44" autoAdjust="0"/>
    <p:restoredTop sz="91580" autoAdjust="0"/>
  </p:normalViewPr>
  <p:slideViewPr>
    <p:cSldViewPr snapToGrid="0">
      <p:cViewPr varScale="1">
        <p:scale>
          <a:sx n="93" d="100"/>
          <a:sy n="93" d="100"/>
        </p:scale>
        <p:origin x="232" y="48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2684D-CE49-425C-827F-2FC0FDC47A40}" type="datetimeFigureOut">
              <a:rPr lang="en-US" smtClean="0"/>
              <a:t>9/21/18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CA028-24CE-4585-AE25-2E112BA19931}" type="slidenum">
              <a:rPr lang="en-US" smtClean="0"/>
              <a:t>‹#›</a:t>
            </a:fld>
            <a:endParaRPr lang="en-US" dirty="0"/>
          </a:p>
        </p:txBody>
      </p:sp>
    </p:spTree>
    <p:extLst>
      <p:ext uri="{BB962C8B-B14F-4D97-AF65-F5344CB8AC3E}">
        <p14:creationId xmlns:p14="http://schemas.microsoft.com/office/powerpoint/2010/main" val="201706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r>
              <a:rPr lang="en-US" baseline="0" dirty="0"/>
              <a:t> my name is Rikki Enzor. Along with Dr. Mammen, I will be presenting Grand Rounds today.</a:t>
            </a:r>
          </a:p>
          <a:p>
            <a:r>
              <a:rPr lang="en-US" sz="1200" b="0" i="0" kern="1200" dirty="0" err="1">
                <a:solidFill>
                  <a:schemeClr val="tx1"/>
                </a:solidFill>
                <a:effectLst/>
                <a:latin typeface="+mn-lt"/>
                <a:ea typeface="+mn-ea"/>
                <a:cs typeface="+mn-cs"/>
              </a:rPr>
              <a:t>Dr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Nischal</a:t>
            </a:r>
            <a:r>
              <a:rPr lang="en-US" sz="1200" b="0" i="0" kern="1200" dirty="0">
                <a:solidFill>
                  <a:schemeClr val="tx1"/>
                </a:solidFill>
                <a:effectLst/>
                <a:latin typeface="+mn-lt"/>
                <a:ea typeface="+mn-ea"/>
                <a:cs typeface="+mn-cs"/>
              </a:rPr>
              <a:t> (our chief of pediatric ophthalmology) noticed the perivascular distribution of the sarcoid granulomas on the pathology slides and suggested that the patient may have </a:t>
            </a:r>
            <a:r>
              <a:rPr lang="en-US" sz="1200" b="0" i="0" kern="1200" dirty="0" err="1">
                <a:solidFill>
                  <a:schemeClr val="tx1"/>
                </a:solidFill>
                <a:effectLst/>
                <a:latin typeface="+mn-lt"/>
                <a:ea typeface="+mn-ea"/>
                <a:cs typeface="+mn-cs"/>
              </a:rPr>
              <a:t>Blau</a:t>
            </a:r>
            <a:r>
              <a:rPr lang="en-US" sz="1200" b="0" i="0" kern="1200" dirty="0">
                <a:solidFill>
                  <a:schemeClr val="tx1"/>
                </a:solidFill>
                <a:effectLst/>
                <a:latin typeface="+mn-lt"/>
                <a:ea typeface="+mn-ea"/>
                <a:cs typeface="+mn-cs"/>
              </a:rPr>
              <a:t> syndrome and should have genetic testing for a mutation in NOD2.</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1</a:t>
            </a:fld>
            <a:endParaRPr lang="en-US" dirty="0"/>
          </a:p>
        </p:txBody>
      </p:sp>
    </p:spTree>
    <p:extLst>
      <p:ext uri="{BB962C8B-B14F-4D97-AF65-F5344CB8AC3E}">
        <p14:creationId xmlns:p14="http://schemas.microsoft.com/office/powerpoint/2010/main" val="241067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6) Can someone tell me some risk factors for infectious keratitis/corneal ulcer?</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contact lenses are a big one, esp if patients don't take them out overnight or wash them in tap water. Or trauma to the eye, like if they have a corneal FB or abrasion.</a:t>
            </a:r>
          </a:p>
          <a:p>
            <a:r>
              <a:rPr lang="en-US" sz="1200" b="0" i="0" kern="1200" dirty="0">
                <a:solidFill>
                  <a:schemeClr val="tx1"/>
                </a:solidFill>
                <a:effectLst/>
                <a:latin typeface="+mn-lt"/>
                <a:ea typeface="+mn-ea"/>
                <a:cs typeface="+mn-cs"/>
              </a:rPr>
              <a:t>F/U</a:t>
            </a:r>
            <a:r>
              <a:rPr lang="en-US" sz="1200" b="0" i="0" kern="1200" baseline="0" dirty="0">
                <a:solidFill>
                  <a:schemeClr val="tx1"/>
                </a:solidFill>
                <a:effectLst/>
                <a:latin typeface="+mn-lt"/>
                <a:ea typeface="+mn-ea"/>
                <a:cs typeface="+mn-cs"/>
              </a:rPr>
              <a:t> Q=</a:t>
            </a:r>
            <a:r>
              <a:rPr lang="en-US" sz="1200" b="0" i="0" kern="1200" dirty="0">
                <a:solidFill>
                  <a:schemeClr val="tx1"/>
                </a:solidFill>
                <a:effectLst/>
                <a:latin typeface="+mn-lt"/>
                <a:ea typeface="+mn-ea"/>
                <a:cs typeface="+mn-cs"/>
              </a:rPr>
              <a:t>what bacterial infection is often associated with CLs? what type of infection is assoc with getting vegetative material in the eye?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A=Pseudomonas. Fungus.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Upper level- 7) What do you think about why our patient specifically developed a corneal ulcer? A=she was on pred forte in that eye, beyond that anything causing a defect in the corneal epithelium could do it</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pt could have had conjunctivitis preceding the ulcer and -&gt; ocular surface breakdown? Or a p</a:t>
            </a:r>
            <a:r>
              <a:rPr lang="en-US" dirty="0"/>
              <a:t>eripheral inflammatory ulcer -&gt;</a:t>
            </a:r>
            <a:r>
              <a:rPr lang="en-US" baseline="0" dirty="0"/>
              <a:t> corneal epi defect and thinning? But we don’t know for sure.</a:t>
            </a:r>
            <a:br>
              <a:rPr lang="en-US" dirty="0"/>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9CA028-24CE-4585-AE25-2E112BA19931}" type="slidenum">
              <a:rPr lang="en-US" smtClean="0"/>
              <a:t>16</a:t>
            </a:fld>
            <a:endParaRPr lang="en-US" dirty="0"/>
          </a:p>
        </p:txBody>
      </p:sp>
    </p:spTree>
    <p:extLst>
      <p:ext uri="{BB962C8B-B14F-4D97-AF65-F5344CB8AC3E}">
        <p14:creationId xmlns:p14="http://schemas.microsoft.com/office/powerpoint/2010/main" val="1187439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Usu develops w compromised ocular defenses</a:t>
            </a:r>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17</a:t>
            </a:fld>
            <a:endParaRPr lang="en-US" dirty="0"/>
          </a:p>
        </p:txBody>
      </p:sp>
    </p:spTree>
    <p:extLst>
      <p:ext uri="{BB962C8B-B14F-4D97-AF65-F5344CB8AC3E}">
        <p14:creationId xmlns:p14="http://schemas.microsoft.com/office/powerpoint/2010/main" val="3122473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have been</a:t>
            </a:r>
            <a:r>
              <a:rPr lang="en-US" baseline="0" dirty="0"/>
              <a:t> giving the pt</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18</a:t>
            </a:fld>
            <a:endParaRPr lang="en-US" dirty="0"/>
          </a:p>
        </p:txBody>
      </p:sp>
    </p:spTree>
    <p:extLst>
      <p:ext uri="{BB962C8B-B14F-4D97-AF65-F5344CB8AC3E}">
        <p14:creationId xmlns:p14="http://schemas.microsoft.com/office/powerpoint/2010/main" val="263995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we are going to switch to</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19</a:t>
            </a:fld>
            <a:endParaRPr lang="en-US" dirty="0"/>
          </a:p>
        </p:txBody>
      </p:sp>
    </p:spTree>
    <p:extLst>
      <p:ext uri="{BB962C8B-B14F-4D97-AF65-F5344CB8AC3E}">
        <p14:creationId xmlns:p14="http://schemas.microsoft.com/office/powerpoint/2010/main" val="40349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we do not change ophthalmic Abx based on resistance</a:t>
            </a:r>
            <a:r>
              <a:rPr lang="en-US" baseline="0" dirty="0"/>
              <a:t> that shows up on susceptibilies, rather on clinical response. </a:t>
            </a:r>
            <a:endParaRPr lang="en-US" dirty="0"/>
          </a:p>
          <a:p>
            <a:r>
              <a:rPr lang="en-US" dirty="0"/>
              <a:t>Reid</a:t>
            </a:r>
            <a:r>
              <a:rPr lang="en-US" baseline="0" dirty="0"/>
              <a:t> Kowalski does not believe in resistance to ophthalmic Abx.</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20</a:t>
            </a:fld>
            <a:endParaRPr lang="en-US" dirty="0"/>
          </a:p>
        </p:txBody>
      </p:sp>
    </p:spTree>
    <p:extLst>
      <p:ext uri="{BB962C8B-B14F-4D97-AF65-F5344CB8AC3E}">
        <p14:creationId xmlns:p14="http://schemas.microsoft.com/office/powerpoint/2010/main" val="3695292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8) Why did we start the pt on serum tears? On vit C and doxy?</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serum tears because the GFs in the </a:t>
            </a:r>
            <a:r>
              <a:rPr lang="en-US" sz="1200" b="0" i="0" kern="1200" dirty="0" err="1">
                <a:solidFill>
                  <a:schemeClr val="tx1"/>
                </a:solidFill>
                <a:effectLst/>
                <a:latin typeface="+mn-lt"/>
                <a:ea typeface="+mn-ea"/>
                <a:cs typeface="+mn-cs"/>
              </a:rPr>
              <a:t>pt's</a:t>
            </a:r>
            <a:r>
              <a:rPr lang="en-US" sz="1200" b="0" i="0" kern="1200" dirty="0">
                <a:solidFill>
                  <a:schemeClr val="tx1"/>
                </a:solidFill>
                <a:effectLst/>
                <a:latin typeface="+mn-lt"/>
                <a:ea typeface="+mn-ea"/>
                <a:cs typeface="+mn-cs"/>
              </a:rPr>
              <a:t> own serum can help the corneal epithelium to heal. vit C promotes collagen synthesis, while doxy stops breakdown of collagen, so they can also help the epithelium to heal</a:t>
            </a:r>
          </a:p>
          <a:p>
            <a:r>
              <a:rPr lang="en-US" sz="1200" b="0" i="0" kern="1200" dirty="0">
                <a:solidFill>
                  <a:schemeClr val="tx1"/>
                </a:solidFill>
                <a:effectLst/>
                <a:latin typeface="+mn-lt"/>
                <a:ea typeface="+mn-ea"/>
                <a:cs typeface="+mn-cs"/>
              </a:rPr>
              <a:t>F/U question for upper level -- why in this patient is it so important to promote corneal healing?</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because of the significant corneal thinning, we need to help the epithelium to heal to prevent corneal melt, descemetocele formation, and perforation</a:t>
            </a:r>
          </a:p>
          <a:p>
            <a:endParaRPr lang="en-US" dirty="0"/>
          </a:p>
          <a:p>
            <a:endParaRPr lang="en-US" dirty="0"/>
          </a:p>
          <a:p>
            <a:r>
              <a:rPr lang="en-US" dirty="0"/>
              <a:t>Was pt started on serum tears? If so when? In eye</a:t>
            </a:r>
            <a:r>
              <a:rPr lang="en-US" baseline="0" dirty="0"/>
              <a:t> with concern for progression of corneal melt (hx inflammatory dz), b</a:t>
            </a:r>
            <a:r>
              <a:rPr lang="en-US" dirty="0"/>
              <a:t>enefit of serum tears =</a:t>
            </a:r>
            <a:r>
              <a:rPr lang="en-US" baseline="0" dirty="0"/>
              <a:t> getting epi to heal.</a:t>
            </a:r>
          </a:p>
          <a:p>
            <a:r>
              <a:rPr lang="en-US" sz="1200" dirty="0"/>
              <a:t>Why do we use vit C and doxy?</a:t>
            </a:r>
          </a:p>
          <a:p>
            <a:pPr marL="285750" indent="-285750">
              <a:buFont typeface="Arial" panose="020B0604020202020204" pitchFamily="34" charset="0"/>
              <a:buChar char="•"/>
            </a:pPr>
            <a:r>
              <a:rPr lang="en-US" sz="1200" dirty="0"/>
              <a:t>Vit C promotes collagen synthesis</a:t>
            </a:r>
          </a:p>
          <a:p>
            <a:pPr marL="285750" indent="-285750">
              <a:buFont typeface="Arial" panose="020B0604020202020204" pitchFamily="34" charset="0"/>
              <a:buChar char="•"/>
            </a:pPr>
            <a:r>
              <a:rPr lang="en-US" sz="1200" dirty="0"/>
              <a:t>Doxy inhibits MMPs (which degrade collagen and other extracellular matrix proteins)</a:t>
            </a:r>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21</a:t>
            </a:fld>
            <a:endParaRPr lang="en-US" dirty="0"/>
          </a:p>
        </p:txBody>
      </p:sp>
    </p:spTree>
    <p:extLst>
      <p:ext uri="{BB962C8B-B14F-4D97-AF65-F5344CB8AC3E}">
        <p14:creationId xmlns:p14="http://schemas.microsoft.com/office/powerpoint/2010/main" val="3024443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get the epithelium</a:t>
            </a:r>
            <a:r>
              <a:rPr lang="en-US" baseline="0" dirty="0"/>
              <a:t> to heal?</a:t>
            </a:r>
            <a:endParaRPr lang="en-US" dirty="0"/>
          </a:p>
          <a:p>
            <a:r>
              <a:rPr lang="en-US" dirty="0"/>
              <a:t>Avoid topical steroids</a:t>
            </a:r>
            <a:r>
              <a:rPr lang="en-US" baseline="0" dirty="0"/>
              <a:t> because they may worsen corneal thinning.</a:t>
            </a:r>
          </a:p>
          <a:p>
            <a:r>
              <a:rPr lang="en-US" sz="1200" b="0" i="0" kern="1200" dirty="0">
                <a:solidFill>
                  <a:schemeClr val="tx1"/>
                </a:solidFill>
                <a:effectLst/>
                <a:latin typeface="+mn-lt"/>
                <a:ea typeface="+mn-ea"/>
                <a:cs typeface="+mn-cs"/>
              </a:rPr>
              <a:t>Keratoepithelioplasty (suturing of a donor corneal lenticule onto the scleral bed) to produce a physical barrier against conjunctival regrowth and further thinning/melting.</a:t>
            </a:r>
          </a:p>
          <a:p>
            <a:r>
              <a:rPr lang="en-US" sz="1200" b="0" i="0" kern="1200" dirty="0">
                <a:solidFill>
                  <a:schemeClr val="tx1"/>
                </a:solidFill>
                <a:effectLst/>
                <a:latin typeface="+mn-lt"/>
                <a:ea typeface="+mn-ea"/>
                <a:cs typeface="+mn-cs"/>
              </a:rPr>
              <a:t>Glue = Cyanoacrylate adhesive</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22</a:t>
            </a:fld>
            <a:endParaRPr lang="en-US" dirty="0"/>
          </a:p>
        </p:txBody>
      </p:sp>
    </p:spTree>
    <p:extLst>
      <p:ext uri="{BB962C8B-B14F-4D97-AF65-F5344CB8AC3E}">
        <p14:creationId xmlns:p14="http://schemas.microsoft.com/office/powerpoint/2010/main" val="3699972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Did we do the right thing by stopping the patient’s topical</a:t>
            </a:r>
            <a:r>
              <a:rPr lang="en-US" baseline="0" dirty="0"/>
              <a:t> steroids? Maybe we did, but is there something else we should have done instead?</a:t>
            </a:r>
            <a:endParaRPr lang="en-US" dirty="0"/>
          </a:p>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increased replication of microorganisms, esp fungi, acanthamoeba,</a:t>
            </a:r>
            <a:r>
              <a:rPr lang="en-US" baseline="0" dirty="0"/>
              <a:t> </a:t>
            </a:r>
            <a:r>
              <a:rPr lang="en-US" dirty="0"/>
              <a:t>HSV, and mycobacteria</a:t>
            </a:r>
          </a:p>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decreased immune response to bacteria</a:t>
            </a:r>
          </a:p>
          <a:p>
            <a:pPr marL="457200" marR="0" lvl="1" indent="0" algn="l" defTabSz="914400" rtl="0" eaLnBrk="1" fontAlgn="base"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General recommendations when steroids are used:</a:t>
            </a:r>
          </a:p>
          <a:p>
            <a:pPr lvl="1" fontAlgn="base"/>
            <a:r>
              <a:rPr lang="en-US" dirty="0"/>
              <a:t>Be careful of rebound inflammation with early discontinuance</a:t>
            </a:r>
          </a:p>
          <a:p>
            <a:pPr lvl="1" fontAlgn="base"/>
            <a:r>
              <a:rPr lang="en-US" dirty="0"/>
              <a:t>Avoid steroids in setting of significant thinning or delayed epithelial healing, to prevent corneal melt</a:t>
            </a:r>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23</a:t>
            </a:fld>
            <a:endParaRPr lang="en-US" dirty="0"/>
          </a:p>
        </p:txBody>
      </p:sp>
    </p:spTree>
    <p:extLst>
      <p:ext uri="{BB962C8B-B14F-4D97-AF65-F5344CB8AC3E}">
        <p14:creationId xmlns:p14="http://schemas.microsoft.com/office/powerpoint/2010/main" val="171333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25</a:t>
            </a:fld>
            <a:endParaRPr lang="en-US" dirty="0"/>
          </a:p>
        </p:txBody>
      </p:sp>
    </p:spTree>
    <p:extLst>
      <p:ext uri="{BB962C8B-B14F-4D97-AF65-F5344CB8AC3E}">
        <p14:creationId xmlns:p14="http://schemas.microsoft.com/office/powerpoint/2010/main" val="1919564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corneal infection predispose to recurrent uveitis?</a:t>
            </a:r>
          </a:p>
        </p:txBody>
      </p:sp>
      <p:sp>
        <p:nvSpPr>
          <p:cNvPr id="4" name="Slide Number Placeholder 3"/>
          <p:cNvSpPr>
            <a:spLocks noGrp="1"/>
          </p:cNvSpPr>
          <p:nvPr>
            <p:ph type="sldNum" sz="quarter" idx="10"/>
          </p:nvPr>
        </p:nvSpPr>
        <p:spPr/>
        <p:txBody>
          <a:bodyPr/>
          <a:lstStyle/>
          <a:p>
            <a:fld id="{0F9CA028-24CE-4585-AE25-2E112BA19931}" type="slidenum">
              <a:rPr lang="en-US" smtClean="0"/>
              <a:t>26</a:t>
            </a:fld>
            <a:endParaRPr lang="en-US" dirty="0"/>
          </a:p>
        </p:txBody>
      </p:sp>
    </p:spTree>
    <p:extLst>
      <p:ext uri="{BB962C8B-B14F-4D97-AF65-F5344CB8AC3E}">
        <p14:creationId xmlns:p14="http://schemas.microsoft.com/office/powerpoint/2010/main" val="3363704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GR starts just over a yr</a:t>
            </a:r>
            <a:r>
              <a:rPr lang="en-US" baseline="0" dirty="0"/>
              <a:t> ago, with a patient who presented for blurred vision, pain, and redness in her left eye.</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2</a:t>
            </a:fld>
            <a:endParaRPr lang="en-US" dirty="0"/>
          </a:p>
        </p:txBody>
      </p:sp>
    </p:spTree>
    <p:extLst>
      <p:ext uri="{BB962C8B-B14F-4D97-AF65-F5344CB8AC3E}">
        <p14:creationId xmlns:p14="http://schemas.microsoft.com/office/powerpoint/2010/main" val="59678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corneal infection predispose to recurrent uveitis?</a:t>
            </a:r>
          </a:p>
        </p:txBody>
      </p:sp>
      <p:sp>
        <p:nvSpPr>
          <p:cNvPr id="4" name="Slide Number Placeholder 3"/>
          <p:cNvSpPr>
            <a:spLocks noGrp="1"/>
          </p:cNvSpPr>
          <p:nvPr>
            <p:ph type="sldNum" sz="quarter" idx="10"/>
          </p:nvPr>
        </p:nvSpPr>
        <p:spPr/>
        <p:txBody>
          <a:bodyPr/>
          <a:lstStyle/>
          <a:p>
            <a:fld id="{0F9CA028-24CE-4585-AE25-2E112BA19931}" type="slidenum">
              <a:rPr lang="en-US" smtClean="0"/>
              <a:t>27</a:t>
            </a:fld>
            <a:endParaRPr lang="en-US" dirty="0"/>
          </a:p>
        </p:txBody>
      </p:sp>
    </p:spTree>
    <p:extLst>
      <p:ext uri="{BB962C8B-B14F-4D97-AF65-F5344CB8AC3E}">
        <p14:creationId xmlns:p14="http://schemas.microsoft.com/office/powerpoint/2010/main" val="2807130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 cell at first local f/u (a few weeks after</a:t>
            </a:r>
            <a:r>
              <a:rPr lang="en-US" baseline="0" dirty="0"/>
              <a:t> the ulcer started), then no AC cell a month after that.</a:t>
            </a:r>
          </a:p>
          <a:p>
            <a:r>
              <a:rPr lang="en-US" dirty="0"/>
              <a:t>But no DFE is recorded for the next 6 months…</a:t>
            </a:r>
          </a:p>
          <a:p>
            <a:endParaRPr lang="en-US" dirty="0"/>
          </a:p>
          <a:p>
            <a:r>
              <a:rPr lang="en-US" dirty="0"/>
              <a:t>By the time she presents to Dr Waxman’s clinic in January,</a:t>
            </a:r>
            <a:r>
              <a:rPr lang="en-US" baseline="0" dirty="0"/>
              <a:t> she has lots more sequelae…</a:t>
            </a:r>
          </a:p>
          <a:p>
            <a:r>
              <a:rPr lang="en-US" baseline="0" dirty="0"/>
              <a:t>Does pt have active posterior uveitis that has gone unnoticed and inadequately managed?</a:t>
            </a:r>
          </a:p>
          <a:p>
            <a:endParaRPr lang="en-US" baseline="0" dirty="0"/>
          </a:p>
          <a:p>
            <a:r>
              <a:rPr lang="en-US" baseline="0" dirty="0"/>
              <a:t>Her ocular sarcoidosis is end-stage by now and she develops severe pain &amp; light sensitivity</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28</a:t>
            </a:fld>
            <a:endParaRPr lang="en-US" dirty="0"/>
          </a:p>
        </p:txBody>
      </p:sp>
    </p:spTree>
    <p:extLst>
      <p:ext uri="{BB962C8B-B14F-4D97-AF65-F5344CB8AC3E}">
        <p14:creationId xmlns:p14="http://schemas.microsoft.com/office/powerpoint/2010/main" val="2289900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Erythema nodosum (tender erythematous plaques on shins)</a:t>
            </a:r>
          </a:p>
          <a:p>
            <a:pPr lvl="2"/>
            <a:r>
              <a:rPr lang="en-US" dirty="0"/>
              <a:t>Lupus pernio (indurated violaceous lesions of nose, cheeks, fingers, ears)</a:t>
            </a:r>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30</a:t>
            </a:fld>
            <a:endParaRPr lang="en-US" dirty="0"/>
          </a:p>
        </p:txBody>
      </p:sp>
    </p:spTree>
    <p:extLst>
      <p:ext uri="{BB962C8B-B14F-4D97-AF65-F5344CB8AC3E}">
        <p14:creationId xmlns:p14="http://schemas.microsoft.com/office/powerpoint/2010/main" val="1029284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49</a:t>
            </a:fld>
            <a:endParaRPr lang="en-US" dirty="0"/>
          </a:p>
        </p:txBody>
      </p:sp>
    </p:spTree>
    <p:extLst>
      <p:ext uri="{BB962C8B-B14F-4D97-AF65-F5344CB8AC3E}">
        <p14:creationId xmlns:p14="http://schemas.microsoft.com/office/powerpoint/2010/main" val="1637989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topical steroids</a:t>
            </a:r>
            <a:r>
              <a:rPr lang="en-US" baseline="0" dirty="0"/>
              <a:t> because they may worsen corneal thinning.</a:t>
            </a:r>
          </a:p>
          <a:p>
            <a:r>
              <a:rPr lang="en-US" sz="1200" b="0" i="0" kern="1200" dirty="0">
                <a:solidFill>
                  <a:schemeClr val="tx1"/>
                </a:solidFill>
                <a:effectLst/>
                <a:latin typeface="+mn-lt"/>
                <a:ea typeface="+mn-ea"/>
                <a:cs typeface="+mn-cs"/>
              </a:rPr>
              <a:t>Keratoepithelioplasty (suturing of a donor corneal lenticule onto the scleral bed) to produce a physical barrier against conjunctival regrowth and further melting.</a:t>
            </a:r>
          </a:p>
          <a:p>
            <a:r>
              <a:rPr lang="en-US" sz="1200" b="0" i="0" kern="1200" dirty="0">
                <a:solidFill>
                  <a:schemeClr val="tx1"/>
                </a:solidFill>
                <a:effectLst/>
                <a:latin typeface="+mn-lt"/>
                <a:ea typeface="+mn-ea"/>
                <a:cs typeface="+mn-cs"/>
              </a:rPr>
              <a:t>Glue = Cyanoacrylate adhesive</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56</a:t>
            </a:fld>
            <a:endParaRPr lang="en-US" dirty="0"/>
          </a:p>
        </p:txBody>
      </p:sp>
    </p:spTree>
    <p:extLst>
      <p:ext uri="{BB962C8B-B14F-4D97-AF65-F5344CB8AC3E}">
        <p14:creationId xmlns:p14="http://schemas.microsoft.com/office/powerpoint/2010/main" val="287707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Cataract surgery</a:t>
            </a:r>
            <a:r>
              <a:rPr lang="en-US" baseline="0" dirty="0"/>
              <a:t> </a:t>
            </a:r>
            <a:r>
              <a:rPr lang="en-US" dirty="0"/>
              <a:t>in 2013, uveitis</a:t>
            </a:r>
            <a:r>
              <a:rPr lang="en-US" baseline="0" dirty="0"/>
              <a:t> flares were b/l with last one about 2 years ago, chronically poor vision due to sarcoid ant and post uveitis OU</a:t>
            </a:r>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3</a:t>
            </a:fld>
            <a:endParaRPr lang="en-US" dirty="0"/>
          </a:p>
        </p:txBody>
      </p:sp>
    </p:spTree>
    <p:extLst>
      <p:ext uri="{BB962C8B-B14F-4D97-AF65-F5344CB8AC3E}">
        <p14:creationId xmlns:p14="http://schemas.microsoft.com/office/powerpoint/2010/main" val="35108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7</a:t>
            </a:fld>
            <a:endParaRPr lang="en-US" dirty="0"/>
          </a:p>
        </p:txBody>
      </p:sp>
    </p:spTree>
    <p:extLst>
      <p:ext uri="{BB962C8B-B14F-4D97-AF65-F5344CB8AC3E}">
        <p14:creationId xmlns:p14="http://schemas.microsoft.com/office/powerpoint/2010/main" val="306206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What is your differential for a mid peripheral ulcer with peripheral thinning in this patient?</a:t>
            </a:r>
          </a:p>
          <a:p>
            <a:r>
              <a:rPr lang="en-US" sz="1200" b="0" i="0" kern="1200" dirty="0">
                <a:solidFill>
                  <a:schemeClr val="tx1"/>
                </a:solidFill>
                <a:effectLst/>
                <a:latin typeface="+mn-lt"/>
                <a:ea typeface="+mn-ea"/>
                <a:cs typeface="+mn-cs"/>
              </a:rPr>
              <a:t>Infectious vs Inflammatory. Bacterial, fungal, viral vs PUK or Mooren ulcer.</a:t>
            </a:r>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8</a:t>
            </a:fld>
            <a:endParaRPr lang="en-US" dirty="0"/>
          </a:p>
        </p:txBody>
      </p:sp>
    </p:spTree>
    <p:extLst>
      <p:ext uri="{BB962C8B-B14F-4D97-AF65-F5344CB8AC3E}">
        <p14:creationId xmlns:p14="http://schemas.microsoft.com/office/powerpoint/2010/main" val="5071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a:t>
            </a:r>
            <a:r>
              <a:rPr lang="en-US" baseline="0" dirty="0"/>
              <a:t> why I choose those bacteria. </a:t>
            </a:r>
            <a:r>
              <a:rPr lang="en-US" sz="1200" b="0" i="0" kern="1200" dirty="0">
                <a:solidFill>
                  <a:schemeClr val="tx1"/>
                </a:solidFill>
                <a:effectLst/>
                <a:latin typeface="+mn-lt"/>
                <a:ea typeface="+mn-ea"/>
                <a:cs typeface="+mn-cs"/>
              </a:rPr>
              <a:t>2) What are a few features of infectious corneal ulcer? A=</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focal white infiltrate with overlying epithelial defect, possibly a hypopyon or corneal thinning. Pt may complain of things like decreased vision, redness, discharge, light sensitivity, tearing. It will most likely have acute onset.</a:t>
            </a:r>
          </a:p>
          <a:p>
            <a:r>
              <a:rPr lang="en-US" sz="1200" b="0" i="0" kern="1200" dirty="0">
                <a:solidFill>
                  <a:schemeClr val="tx1"/>
                </a:solidFill>
                <a:effectLst/>
                <a:latin typeface="+mn-lt"/>
                <a:ea typeface="+mn-ea"/>
                <a:cs typeface="+mn-cs"/>
              </a:rPr>
              <a:t>3) Upper level-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What are a few features of inflammatory corneal ulcer? A=PUK or Mooren have a crescent shaped peripheral ulcer with corneal thinning, inflammation involves the limbus, sclera is often involved in PUK but not in Mooren ulcer. PUK often has associated systemic autoimmune dz (RA is most common) but Mooren does not.</a:t>
            </a:r>
          </a:p>
        </p:txBody>
      </p:sp>
      <p:sp>
        <p:nvSpPr>
          <p:cNvPr id="4" name="Slide Number Placeholder 3"/>
          <p:cNvSpPr>
            <a:spLocks noGrp="1"/>
          </p:cNvSpPr>
          <p:nvPr>
            <p:ph type="sldNum" sz="quarter" idx="10"/>
          </p:nvPr>
        </p:nvSpPr>
        <p:spPr/>
        <p:txBody>
          <a:bodyPr/>
          <a:lstStyle/>
          <a:p>
            <a:fld id="{0F9CA028-24CE-4585-AE25-2E112BA19931}" type="slidenum">
              <a:rPr lang="en-US" smtClean="0"/>
              <a:t>9</a:t>
            </a:fld>
            <a:endParaRPr lang="en-US" dirty="0"/>
          </a:p>
        </p:txBody>
      </p:sp>
    </p:spTree>
    <p:extLst>
      <p:ext uri="{BB962C8B-B14F-4D97-AF65-F5344CB8AC3E}">
        <p14:creationId xmlns:p14="http://schemas.microsoft.com/office/powerpoint/2010/main" val="132643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distinguish infectious vs inflammatory</a:t>
            </a:r>
            <a:r>
              <a:rPr lang="en-US" baseline="0" dirty="0"/>
              <a:t> corneal ulcer? How do we use these distinguishing features to tell these apart? Acute onset, prominent discharge, and mid-peripheral location of the ulcer favor infection. Some overlapping features. Ultimately, tell them apart by getting smears and cultures and start empiric Abx.</a:t>
            </a:r>
          </a:p>
          <a:p>
            <a:r>
              <a:rPr lang="en-US" sz="1200" b="0" i="0" kern="1200" dirty="0">
                <a:solidFill>
                  <a:schemeClr val="tx1"/>
                </a:solidFill>
                <a:effectLst/>
                <a:latin typeface="+mn-lt"/>
                <a:ea typeface="+mn-ea"/>
                <a:cs typeface="+mn-cs"/>
              </a:rPr>
              <a:t>4) How we tell for sure whether the ulcer is infectious vs inflammatory? A=we could culture the ulcer and see if something grows. we could also see if the ulcer responds to treatment.</a:t>
            </a:r>
          </a:p>
          <a:p>
            <a:r>
              <a:rPr lang="en-US" sz="1200" b="0" i="0" kern="1200" dirty="0">
                <a:solidFill>
                  <a:schemeClr val="tx1"/>
                </a:solidFill>
                <a:effectLst/>
                <a:latin typeface="+mn-lt"/>
                <a:ea typeface="+mn-ea"/>
                <a:cs typeface="+mn-cs"/>
              </a:rPr>
              <a:t>F/U question -- which one would you want to treat empirically first--infection or inflammation? what treatment would you give?</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probably infection first, I would want to start fortified antibiotic drops</a:t>
            </a:r>
            <a:endParaRPr lang="en-US" baseline="0" dirty="0"/>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10</a:t>
            </a:fld>
            <a:endParaRPr lang="en-US" dirty="0"/>
          </a:p>
        </p:txBody>
      </p:sp>
    </p:spTree>
    <p:extLst>
      <p:ext uri="{BB962C8B-B14F-4D97-AF65-F5344CB8AC3E}">
        <p14:creationId xmlns:p14="http://schemas.microsoft.com/office/powerpoint/2010/main" val="366189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5) Can another first year tell me what we usually give in addition to FF ABx gtts?</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cyclogyl, vitamin C, and doxycyline</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Rheum</a:t>
            </a:r>
            <a:r>
              <a:rPr lang="en-US" sz="1200" baseline="0" dirty="0"/>
              <a:t> consult was placed to evaluate for systemic e/o active sarcoidosis, recommend tx, and manage dosing of systemic steroids.</a:t>
            </a:r>
            <a:endParaRPr lang="en-US" sz="1200" dirty="0"/>
          </a:p>
        </p:txBody>
      </p:sp>
      <p:sp>
        <p:nvSpPr>
          <p:cNvPr id="4" name="Slide Number Placeholder 3"/>
          <p:cNvSpPr>
            <a:spLocks noGrp="1"/>
          </p:cNvSpPr>
          <p:nvPr>
            <p:ph type="sldNum" sz="quarter" idx="10"/>
          </p:nvPr>
        </p:nvSpPr>
        <p:spPr/>
        <p:txBody>
          <a:bodyPr/>
          <a:lstStyle/>
          <a:p>
            <a:fld id="{0F9CA028-24CE-4585-AE25-2E112BA19931}" type="slidenum">
              <a:rPr lang="en-US" smtClean="0"/>
              <a:t>11</a:t>
            </a:fld>
            <a:endParaRPr lang="en-US" dirty="0"/>
          </a:p>
        </p:txBody>
      </p:sp>
    </p:spTree>
    <p:extLst>
      <p:ext uri="{BB962C8B-B14F-4D97-AF65-F5344CB8AC3E}">
        <p14:creationId xmlns:p14="http://schemas.microsoft.com/office/powerpoint/2010/main" val="3370205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GPC in pair</a:t>
            </a:r>
            <a:r>
              <a:rPr lang="en-US" baseline="0" dirty="0"/>
              <a:t>s = Pneumo</a:t>
            </a:r>
            <a:endParaRPr lang="en-US" dirty="0"/>
          </a:p>
          <a:p>
            <a:r>
              <a:rPr lang="en-US" dirty="0"/>
              <a:t>Alpha</a:t>
            </a:r>
            <a:r>
              <a:rPr lang="en-US" baseline="0" dirty="0"/>
              <a:t> hemolytic Strep = Pneumo or Viridans</a:t>
            </a:r>
          </a:p>
          <a:p>
            <a:endParaRPr lang="en-US" dirty="0"/>
          </a:p>
        </p:txBody>
      </p:sp>
      <p:sp>
        <p:nvSpPr>
          <p:cNvPr id="4" name="Slide Number Placeholder 3"/>
          <p:cNvSpPr>
            <a:spLocks noGrp="1"/>
          </p:cNvSpPr>
          <p:nvPr>
            <p:ph type="sldNum" sz="quarter" idx="10"/>
          </p:nvPr>
        </p:nvSpPr>
        <p:spPr/>
        <p:txBody>
          <a:bodyPr/>
          <a:lstStyle/>
          <a:p>
            <a:fld id="{0F9CA028-24CE-4585-AE25-2E112BA19931}" type="slidenum">
              <a:rPr lang="en-US" smtClean="0"/>
              <a:t>13</a:t>
            </a:fld>
            <a:endParaRPr lang="en-US" dirty="0"/>
          </a:p>
        </p:txBody>
      </p:sp>
    </p:spTree>
    <p:extLst>
      <p:ext uri="{BB962C8B-B14F-4D97-AF65-F5344CB8AC3E}">
        <p14:creationId xmlns:p14="http://schemas.microsoft.com/office/powerpoint/2010/main" val="51896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5C5500-41C0-4310-B264-BB9A45E2C905}" type="datetimeFigureOut">
              <a:rPr lang="en-US" smtClean="0"/>
              <a:t>9/21/18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102581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C5500-41C0-4310-B264-BB9A45E2C905}" type="datetimeFigureOut">
              <a:rPr lang="en-US" smtClean="0"/>
              <a:t>9/21/18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381480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C5500-41C0-4310-B264-BB9A45E2C905}" type="datetimeFigureOut">
              <a:rPr lang="en-US" smtClean="0"/>
              <a:t>9/21/18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345755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C5500-41C0-4310-B264-BB9A45E2C905}" type="datetimeFigureOut">
              <a:rPr lang="en-US" smtClean="0"/>
              <a:t>9/21/18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3603512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5C5500-41C0-4310-B264-BB9A45E2C905}" type="datetimeFigureOut">
              <a:rPr lang="en-US" smtClean="0"/>
              <a:t>9/21/18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2181164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5C5500-41C0-4310-B264-BB9A45E2C905}" type="datetimeFigureOut">
              <a:rPr lang="en-US" smtClean="0"/>
              <a:t>9/21/18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263356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5C5500-41C0-4310-B264-BB9A45E2C905}" type="datetimeFigureOut">
              <a:rPr lang="en-US" smtClean="0"/>
              <a:t>9/21/18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1578063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5C5500-41C0-4310-B264-BB9A45E2C905}" type="datetimeFigureOut">
              <a:rPr lang="en-US" smtClean="0"/>
              <a:t>9/21/18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1692235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C5500-41C0-4310-B264-BB9A45E2C905}" type="datetimeFigureOut">
              <a:rPr lang="en-US" smtClean="0"/>
              <a:t>9/21/18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37473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5C5500-41C0-4310-B264-BB9A45E2C905}" type="datetimeFigureOut">
              <a:rPr lang="en-US" smtClean="0"/>
              <a:t>9/21/18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102861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5C5500-41C0-4310-B264-BB9A45E2C905}" type="datetimeFigureOut">
              <a:rPr lang="en-US" smtClean="0"/>
              <a:t>9/21/18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B684D1-18AE-435F-BC3D-ACDF8A022190}" type="slidenum">
              <a:rPr lang="en-US" smtClean="0"/>
              <a:t>‹#›</a:t>
            </a:fld>
            <a:endParaRPr lang="en-US" dirty="0"/>
          </a:p>
        </p:txBody>
      </p:sp>
    </p:spTree>
    <p:extLst>
      <p:ext uri="{BB962C8B-B14F-4D97-AF65-F5344CB8AC3E}">
        <p14:creationId xmlns:p14="http://schemas.microsoft.com/office/powerpoint/2010/main" val="2171981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C5500-41C0-4310-B264-BB9A45E2C905}" type="datetimeFigureOut">
              <a:rPr lang="en-US" smtClean="0"/>
              <a:t>9/21/18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684D1-18AE-435F-BC3D-ACDF8A022190}" type="slidenum">
              <a:rPr lang="en-US" smtClean="0"/>
              <a:t>‹#›</a:t>
            </a:fld>
            <a:endParaRPr lang="en-US" dirty="0"/>
          </a:p>
        </p:txBody>
      </p:sp>
    </p:spTree>
    <p:extLst>
      <p:ext uri="{BB962C8B-B14F-4D97-AF65-F5344CB8AC3E}">
        <p14:creationId xmlns:p14="http://schemas.microsoft.com/office/powerpoint/2010/main" val="269243140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bjo.bmj.com/content/81/8/622#ref-10" TargetMode="External"/><Relationship Id="rId2" Type="http://schemas.openxmlformats.org/officeDocument/2006/relationships/hyperlink" Target="https://www.ncbi.nlm.nih.gov/pmc/articles/PMC3074777/#b5-squmj-09-184" TargetMode="External"/><Relationship Id="rId1" Type="http://schemas.openxmlformats.org/officeDocument/2006/relationships/slideLayout" Target="../slideLayouts/slideLayout2.xml"/><Relationship Id="rId4" Type="http://schemas.openxmlformats.org/officeDocument/2006/relationships/hyperlink" Target="https://www.ncbi.nlm.nih.gov/pmc/articles/PMC3074777/#b6-squmj-09-184"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172496" y="521111"/>
            <a:ext cx="9999407" cy="1868128"/>
          </a:xfrm>
        </p:spPr>
        <p:txBody>
          <a:bodyPr>
            <a:noAutofit/>
          </a:bodyPr>
          <a:lstStyle/>
          <a:p>
            <a:pPr eaLnBrk="1" hangingPunct="1"/>
            <a:r>
              <a:rPr lang="en-US" dirty="0"/>
              <a:t>Complicated</a:t>
            </a:r>
          </a:p>
        </p:txBody>
      </p:sp>
      <p:sp>
        <p:nvSpPr>
          <p:cNvPr id="13315" name="Subtitle 8"/>
          <p:cNvSpPr>
            <a:spLocks noGrp="1"/>
          </p:cNvSpPr>
          <p:nvPr>
            <p:ph type="subTitle" idx="1"/>
          </p:nvPr>
        </p:nvSpPr>
        <p:spPr>
          <a:xfrm>
            <a:off x="2971799" y="2654710"/>
            <a:ext cx="6400800" cy="2340077"/>
          </a:xfrm>
        </p:spPr>
        <p:txBody>
          <a:bodyPr>
            <a:normAutofit/>
          </a:bodyPr>
          <a:lstStyle/>
          <a:p>
            <a:r>
              <a:rPr lang="en-US" dirty="0"/>
              <a:t>Department of Ophthalmology</a:t>
            </a:r>
          </a:p>
          <a:p>
            <a:r>
              <a:rPr lang="en-US" dirty="0"/>
              <a:t>Grand Rounds</a:t>
            </a:r>
          </a:p>
          <a:p>
            <a:pPr eaLnBrk="1" hangingPunct="1"/>
            <a:r>
              <a:rPr lang="en-US" dirty="0"/>
              <a:t>August 31, 2018</a:t>
            </a:r>
          </a:p>
          <a:p>
            <a:pPr eaLnBrk="1" hangingPunct="1"/>
            <a:r>
              <a:rPr lang="en-US" dirty="0"/>
              <a:t>Rikki Enzor, MD, PhD, PGY3</a:t>
            </a:r>
          </a:p>
          <a:p>
            <a:pPr eaLnBrk="1" hangingPunct="1"/>
            <a:r>
              <a:rPr lang="en-US" dirty="0"/>
              <a:t>Alex Mammen, MD, Cornea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260258"/>
            <a:ext cx="1371600" cy="1371600"/>
          </a:xfrm>
          <a:prstGeom prst="rect">
            <a:avLst/>
          </a:prstGeom>
          <a:effectLst>
            <a:outerShdw blurRad="63500" sx="102000" sy="102000" algn="ctr" rotWithShape="0">
              <a:schemeClr val="tx1">
                <a:alpha val="80000"/>
              </a:schemeClr>
            </a:outerShdw>
          </a:effectLst>
        </p:spPr>
      </p:pic>
    </p:spTree>
    <p:extLst>
      <p:ext uri="{BB962C8B-B14F-4D97-AF65-F5344CB8AC3E}">
        <p14:creationId xmlns:p14="http://schemas.microsoft.com/office/powerpoint/2010/main" val="2390121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0987" y="5873722"/>
            <a:ext cx="11630025" cy="704850"/>
          </a:xfrm>
          <a:prstGeom prst="rect">
            <a:avLst/>
          </a:prstGeom>
        </p:spPr>
      </p:pic>
      <p:pic>
        <p:nvPicPr>
          <p:cNvPr id="6" name="Picture 5"/>
          <p:cNvPicPr>
            <a:picLocks noChangeAspect="1"/>
          </p:cNvPicPr>
          <p:nvPr/>
        </p:nvPicPr>
        <p:blipFill>
          <a:blip r:embed="rId4"/>
          <a:stretch>
            <a:fillRect/>
          </a:stretch>
        </p:blipFill>
        <p:spPr>
          <a:xfrm>
            <a:off x="280987" y="904875"/>
            <a:ext cx="11630025" cy="5048250"/>
          </a:xfrm>
          <a:prstGeom prst="rect">
            <a:avLst/>
          </a:prstGeom>
        </p:spPr>
      </p:pic>
    </p:spTree>
    <p:extLst>
      <p:ext uri="{BB962C8B-B14F-4D97-AF65-F5344CB8AC3E}">
        <p14:creationId xmlns:p14="http://schemas.microsoft.com/office/powerpoint/2010/main" val="97985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7895"/>
            <a:ext cx="10515600" cy="1325563"/>
          </a:xfrm>
        </p:spPr>
        <p:txBody>
          <a:bodyPr/>
          <a:lstStyle/>
          <a:p>
            <a:r>
              <a:rPr lang="en-US" dirty="0"/>
              <a:t>Recommendations</a:t>
            </a:r>
          </a:p>
        </p:txBody>
      </p:sp>
      <p:sp>
        <p:nvSpPr>
          <p:cNvPr id="3" name="Content Placeholder 2"/>
          <p:cNvSpPr>
            <a:spLocks noGrp="1"/>
          </p:cNvSpPr>
          <p:nvPr>
            <p:ph idx="1"/>
          </p:nvPr>
        </p:nvSpPr>
        <p:spPr>
          <a:xfrm>
            <a:off x="838200" y="1573458"/>
            <a:ext cx="10515600" cy="5284541"/>
          </a:xfrm>
        </p:spPr>
        <p:txBody>
          <a:bodyPr>
            <a:normAutofit fontScale="92500" lnSpcReduction="10000"/>
          </a:bodyPr>
          <a:lstStyle/>
          <a:p>
            <a:r>
              <a:rPr lang="en-US" dirty="0"/>
              <a:t>Corneal smears and cultures collected</a:t>
            </a:r>
          </a:p>
          <a:p>
            <a:endParaRPr lang="en-US" dirty="0"/>
          </a:p>
          <a:p>
            <a:r>
              <a:rPr lang="en-US" dirty="0"/>
              <a:t>Gtts: </a:t>
            </a:r>
          </a:p>
          <a:p>
            <a:pPr lvl="1"/>
            <a:r>
              <a:rPr lang="en-US" dirty="0"/>
              <a:t>Ancef q2h and tobramycin q2h OS, alternating, around the clock</a:t>
            </a:r>
          </a:p>
          <a:p>
            <a:pPr lvl="1"/>
            <a:r>
              <a:rPr lang="en-US" dirty="0"/>
              <a:t>Atropine daily OS</a:t>
            </a:r>
          </a:p>
          <a:p>
            <a:pPr lvl="1"/>
            <a:r>
              <a:rPr lang="en-US" dirty="0"/>
              <a:t>Stop PF OS</a:t>
            </a:r>
          </a:p>
          <a:p>
            <a:pPr lvl="1"/>
            <a:r>
              <a:rPr lang="en-US" dirty="0"/>
              <a:t>Continue Combigan BID OU </a:t>
            </a:r>
          </a:p>
          <a:p>
            <a:pPr lvl="1"/>
            <a:endParaRPr lang="en-US" dirty="0"/>
          </a:p>
          <a:p>
            <a:r>
              <a:rPr lang="en-US" dirty="0"/>
              <a:t>PO:</a:t>
            </a:r>
          </a:p>
          <a:p>
            <a:pPr lvl="1"/>
            <a:r>
              <a:rPr lang="en-US" dirty="0"/>
              <a:t>Vitamin C 1,000 mg BID</a:t>
            </a:r>
          </a:p>
          <a:p>
            <a:pPr lvl="1"/>
            <a:r>
              <a:rPr lang="en-US" dirty="0"/>
              <a:t>Doxycycline 100 mg BID</a:t>
            </a:r>
          </a:p>
          <a:p>
            <a:pPr lvl="1"/>
            <a:r>
              <a:rPr lang="en-US" dirty="0"/>
              <a:t>Continue systemic steroids</a:t>
            </a:r>
          </a:p>
          <a:p>
            <a:pPr lvl="1"/>
            <a:endParaRPr lang="en-US" dirty="0"/>
          </a:p>
          <a:p>
            <a:r>
              <a:rPr lang="en-US" dirty="0"/>
              <a:t>Rheumatology consult for systemic evaluation and steroid dosing </a:t>
            </a:r>
          </a:p>
        </p:txBody>
      </p:sp>
    </p:spTree>
    <p:extLst>
      <p:ext uri="{BB962C8B-B14F-4D97-AF65-F5344CB8AC3E}">
        <p14:creationId xmlns:p14="http://schemas.microsoft.com/office/powerpoint/2010/main" val="317179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83" y="155575"/>
            <a:ext cx="10515600" cy="1325563"/>
          </a:xfrm>
        </p:spPr>
        <p:txBody>
          <a:bodyPr/>
          <a:lstStyle/>
          <a:p>
            <a:r>
              <a:rPr lang="en-US" dirty="0"/>
              <a:t>Pt seen in Cornea Clinic 6/5/17</a:t>
            </a:r>
          </a:p>
        </p:txBody>
      </p:sp>
      <p:sp>
        <p:nvSpPr>
          <p:cNvPr id="3" name="Content Placeholder 2"/>
          <p:cNvSpPr>
            <a:spLocks noGrp="1"/>
          </p:cNvSpPr>
          <p:nvPr>
            <p:ph idx="1"/>
          </p:nvPr>
        </p:nvSpPr>
        <p:spPr>
          <a:xfrm>
            <a:off x="604283" y="1590676"/>
            <a:ext cx="4999074" cy="5287854"/>
          </a:xfrm>
        </p:spPr>
        <p:txBody>
          <a:bodyPr>
            <a:noAutofit/>
          </a:bodyPr>
          <a:lstStyle/>
          <a:p>
            <a:pPr marL="0" indent="0">
              <a:buNone/>
            </a:pPr>
            <a:r>
              <a:rPr lang="en-US" sz="3200" dirty="0"/>
              <a:t>S:</a:t>
            </a:r>
          </a:p>
          <a:p>
            <a:r>
              <a:rPr lang="en-US" dirty="0"/>
              <a:t>No improvement in her vision.</a:t>
            </a:r>
          </a:p>
          <a:p>
            <a:r>
              <a:rPr lang="en-US" dirty="0"/>
              <a:t>Pressure sensation and light sensitivity OS.</a:t>
            </a:r>
          </a:p>
          <a:p>
            <a:endParaRPr lang="en-US" sz="1600" dirty="0"/>
          </a:p>
          <a:p>
            <a:endParaRPr lang="en-US" sz="1600" dirty="0"/>
          </a:p>
          <a:p>
            <a:pPr marL="0" indent="0">
              <a:buNone/>
            </a:pPr>
            <a:r>
              <a:rPr lang="en-US" sz="3200" dirty="0"/>
              <a:t>O:</a:t>
            </a:r>
          </a:p>
          <a:p>
            <a:pPr marL="0" indent="0">
              <a:buNone/>
            </a:pPr>
            <a:r>
              <a:rPr lang="en-US" sz="3200" dirty="0"/>
              <a:t>Exam:</a:t>
            </a:r>
          </a:p>
          <a:p>
            <a:r>
              <a:rPr lang="en-US" dirty="0"/>
              <a:t>VA:  CF OD, HM OS</a:t>
            </a:r>
          </a:p>
          <a:p>
            <a:r>
              <a:rPr lang="en-US" dirty="0"/>
              <a:t>IOP:  29 OS (iCare)</a:t>
            </a:r>
          </a:p>
          <a:p>
            <a:endParaRPr lang="en-US" sz="1600" dirty="0"/>
          </a:p>
          <a:p>
            <a:pPr marL="0" indent="0">
              <a:buNone/>
            </a:pPr>
            <a:endParaRPr lang="en-US" sz="1200" dirty="0"/>
          </a:p>
        </p:txBody>
      </p:sp>
      <p:graphicFrame>
        <p:nvGraphicFramePr>
          <p:cNvPr id="6" name="Table 5"/>
          <p:cNvGraphicFramePr>
            <a:graphicFrameLocks noGrp="1"/>
          </p:cNvGraphicFramePr>
          <p:nvPr>
            <p:extLst>
              <p:ext uri="{D42A27DB-BD31-4B8C-83A1-F6EECF244321}">
                <p14:modId xmlns:p14="http://schemas.microsoft.com/office/powerpoint/2010/main" val="2472366854"/>
              </p:ext>
            </p:extLst>
          </p:nvPr>
        </p:nvGraphicFramePr>
        <p:xfrm>
          <a:off x="5862083" y="2053764"/>
          <a:ext cx="6105524" cy="4626954"/>
        </p:xfrm>
        <a:graphic>
          <a:graphicData uri="http://schemas.openxmlformats.org/drawingml/2006/table">
            <a:tbl>
              <a:tblPr firstRow="1" bandRow="1">
                <a:tableStyleId>{793D81CF-94F2-401A-BA57-92F5A7B2D0C5}</a:tableStyleId>
              </a:tblPr>
              <a:tblGrid>
                <a:gridCol w="1638298">
                  <a:extLst>
                    <a:ext uri="{9D8B030D-6E8A-4147-A177-3AD203B41FA5}">
                      <a16:colId xmlns:a16="http://schemas.microsoft.com/office/drawing/2014/main" val="20000"/>
                    </a:ext>
                  </a:extLst>
                </a:gridCol>
                <a:gridCol w="4467226">
                  <a:extLst>
                    <a:ext uri="{9D8B030D-6E8A-4147-A177-3AD203B41FA5}">
                      <a16:colId xmlns:a16="http://schemas.microsoft.com/office/drawing/2014/main" val="20001"/>
                    </a:ext>
                  </a:extLst>
                </a:gridCol>
              </a:tblGrid>
              <a:tr h="479861">
                <a:tc>
                  <a:txBody>
                    <a:bodyPr/>
                    <a:lstStyle/>
                    <a:p>
                      <a:r>
                        <a:rPr lang="en-US" sz="2400" dirty="0"/>
                        <a:t>Exam</a:t>
                      </a:r>
                    </a:p>
                  </a:txBody>
                  <a:tcPr/>
                </a:tc>
                <a:tc>
                  <a:txBody>
                    <a:bodyPr/>
                    <a:lstStyle/>
                    <a:p>
                      <a:r>
                        <a:rPr lang="en-US" sz="2400" dirty="0"/>
                        <a:t>Left Eye</a:t>
                      </a:r>
                    </a:p>
                  </a:txBody>
                  <a:tcPr/>
                </a:tc>
                <a:extLst>
                  <a:ext uri="{0D108BD9-81ED-4DB2-BD59-A6C34878D82A}">
                    <a16:rowId xmlns:a16="http://schemas.microsoft.com/office/drawing/2014/main" val="10000"/>
                  </a:ext>
                </a:extLst>
              </a:tr>
              <a:tr h="480890">
                <a:tc>
                  <a:txBody>
                    <a:bodyPr/>
                    <a:lstStyle/>
                    <a:p>
                      <a:r>
                        <a:rPr lang="en-US" sz="2400" dirty="0"/>
                        <a:t>Conj/Sclera</a:t>
                      </a:r>
                    </a:p>
                  </a:txBody>
                  <a:tcPr/>
                </a:tc>
                <a:tc>
                  <a:txBody>
                    <a:bodyPr/>
                    <a:lstStyle/>
                    <a:p>
                      <a:r>
                        <a:rPr lang="en-US" sz="2400" dirty="0"/>
                        <a:t>Diffuse conj inje</a:t>
                      </a:r>
                      <a:r>
                        <a:rPr lang="en-US" sz="2400" baseline="0" dirty="0"/>
                        <a:t>ction</a:t>
                      </a:r>
                      <a:endParaRPr lang="en-US" sz="2400" dirty="0"/>
                    </a:p>
                  </a:txBody>
                  <a:tcPr/>
                </a:tc>
                <a:extLst>
                  <a:ext uri="{0D108BD9-81ED-4DB2-BD59-A6C34878D82A}">
                    <a16:rowId xmlns:a16="http://schemas.microsoft.com/office/drawing/2014/main" val="10001"/>
                  </a:ext>
                </a:extLst>
              </a:tr>
              <a:tr h="1538847">
                <a:tc>
                  <a:txBody>
                    <a:bodyPr/>
                    <a:lstStyle/>
                    <a:p>
                      <a:r>
                        <a:rPr lang="en-US" sz="2400" dirty="0"/>
                        <a:t>Cornea</a:t>
                      </a:r>
                    </a:p>
                  </a:txBody>
                  <a:tcPr/>
                </a:tc>
                <a:tc>
                  <a:txBody>
                    <a:bodyPr/>
                    <a:lstStyle/>
                    <a:p>
                      <a:r>
                        <a:rPr lang="pt-BR" sz="2400" dirty="0"/>
                        <a:t>Epi defect 6 mm V x 4 mm H</a:t>
                      </a:r>
                    </a:p>
                    <a:p>
                      <a:r>
                        <a:rPr lang="pt-BR" sz="2400" dirty="0"/>
                        <a:t>Crescent infiltrate 3 V X 2.2 H</a:t>
                      </a:r>
                    </a:p>
                    <a:p>
                      <a:r>
                        <a:rPr lang="en-US" sz="2400" dirty="0"/>
                        <a:t>Nasal 40% thinning</a:t>
                      </a:r>
                    </a:p>
                    <a:p>
                      <a:r>
                        <a:rPr lang="en-US" sz="2400" b="0" i="0" u="none" strike="noStrike" kern="1200" baseline="0" dirty="0">
                          <a:solidFill>
                            <a:schemeClr val="dk1"/>
                          </a:solidFill>
                          <a:latin typeface="+mn-lt"/>
                          <a:ea typeface="+mn-ea"/>
                          <a:cs typeface="+mn-cs"/>
                        </a:rPr>
                        <a:t>Steamy with DM folds</a:t>
                      </a:r>
                    </a:p>
                  </a:txBody>
                  <a:tcPr/>
                </a:tc>
                <a:extLst>
                  <a:ext uri="{0D108BD9-81ED-4DB2-BD59-A6C34878D82A}">
                    <a16:rowId xmlns:a16="http://schemas.microsoft.com/office/drawing/2014/main" val="10002"/>
                  </a:ext>
                </a:extLst>
              </a:tr>
              <a:tr h="814684">
                <a:tc>
                  <a:txBody>
                    <a:bodyPr/>
                    <a:lstStyle/>
                    <a:p>
                      <a:r>
                        <a:rPr lang="en-US" sz="2400" dirty="0"/>
                        <a:t>Anterior</a:t>
                      </a:r>
                      <a:r>
                        <a:rPr lang="en-US" sz="2400" baseline="0" dirty="0"/>
                        <a:t> Chamber</a:t>
                      </a:r>
                      <a:endParaRPr lang="en-US" sz="2400" dirty="0"/>
                    </a:p>
                  </a:txBody>
                  <a:tcPr/>
                </a:tc>
                <a:tc>
                  <a:txBody>
                    <a:bodyPr/>
                    <a:lstStyle/>
                    <a:p>
                      <a:r>
                        <a:rPr lang="en-US" sz="2400" dirty="0"/>
                        <a:t>Trace</a:t>
                      </a:r>
                      <a:r>
                        <a:rPr lang="en-US" sz="2400" baseline="0" dirty="0"/>
                        <a:t> 0.5</a:t>
                      </a:r>
                      <a:r>
                        <a:rPr lang="en-US" sz="2400" dirty="0"/>
                        <a:t> mm hypopyon with diffuse AC</a:t>
                      </a:r>
                      <a:r>
                        <a:rPr lang="en-US" sz="2400" baseline="0" dirty="0"/>
                        <a:t> inflammation (4+ flare)</a:t>
                      </a:r>
                      <a:endParaRPr lang="en-US" sz="2400" dirty="0"/>
                    </a:p>
                  </a:txBody>
                  <a:tcPr/>
                </a:tc>
                <a:extLst>
                  <a:ext uri="{0D108BD9-81ED-4DB2-BD59-A6C34878D82A}">
                    <a16:rowId xmlns:a16="http://schemas.microsoft.com/office/drawing/2014/main" val="10003"/>
                  </a:ext>
                </a:extLst>
              </a:tr>
              <a:tr h="465803">
                <a:tc>
                  <a:txBody>
                    <a:bodyPr/>
                    <a:lstStyle/>
                    <a:p>
                      <a:r>
                        <a:rPr lang="en-US" sz="2400" dirty="0"/>
                        <a:t>Iris</a:t>
                      </a:r>
                    </a:p>
                  </a:txBody>
                  <a:tcPr/>
                </a:tc>
                <a:tc>
                  <a:txBody>
                    <a:bodyPr/>
                    <a:lstStyle/>
                    <a:p>
                      <a:r>
                        <a:rPr lang="en-US" sz="2400" dirty="0"/>
                        <a:t>Hazy view of iris</a:t>
                      </a:r>
                    </a:p>
                  </a:txBody>
                  <a:tcPr/>
                </a:tc>
                <a:extLst>
                  <a:ext uri="{0D108BD9-81ED-4DB2-BD59-A6C34878D82A}">
                    <a16:rowId xmlns:a16="http://schemas.microsoft.com/office/drawing/2014/main" val="10004"/>
                  </a:ext>
                </a:extLst>
              </a:tr>
              <a:tr h="814684">
                <a:tc>
                  <a:txBody>
                    <a:bodyPr/>
                    <a:lstStyle/>
                    <a:p>
                      <a:r>
                        <a:rPr lang="en-US" sz="2400" dirty="0"/>
                        <a:t>B-scan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Acoustically clear vitreous cavity. Retina attached. No choroidals.</a:t>
                      </a:r>
                    </a:p>
                  </a:txBody>
                  <a:tcPr/>
                </a:tc>
                <a:extLst>
                  <a:ext uri="{0D108BD9-81ED-4DB2-BD59-A6C34878D82A}">
                    <a16:rowId xmlns:a16="http://schemas.microsoft.com/office/drawing/2014/main" val="10005"/>
                  </a:ext>
                </a:extLst>
              </a:tr>
            </a:tbl>
          </a:graphicData>
        </a:graphic>
      </p:graphicFrame>
      <p:sp>
        <p:nvSpPr>
          <p:cNvPr id="5" name="Content Placeholder 2"/>
          <p:cNvSpPr txBox="1">
            <a:spLocks/>
          </p:cNvSpPr>
          <p:nvPr/>
        </p:nvSpPr>
        <p:spPr>
          <a:xfrm>
            <a:off x="5862083" y="1590676"/>
            <a:ext cx="4999074" cy="52878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O (cont’d):</a:t>
            </a:r>
          </a:p>
          <a:p>
            <a:pPr marL="0" indent="0">
              <a:buFont typeface="Arial" panose="020B0604020202020204" pitchFamily="34" charset="0"/>
              <a:buNone/>
            </a:pPr>
            <a:endParaRPr lang="en-US" sz="1200" dirty="0"/>
          </a:p>
        </p:txBody>
      </p:sp>
    </p:spTree>
    <p:extLst>
      <p:ext uri="{BB962C8B-B14F-4D97-AF65-F5344CB8AC3E}">
        <p14:creationId xmlns:p14="http://schemas.microsoft.com/office/powerpoint/2010/main" val="156827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Corneal cultures</a:t>
            </a:r>
          </a:p>
        </p:txBody>
      </p:sp>
      <p:sp>
        <p:nvSpPr>
          <p:cNvPr id="3" name="Content Placeholder 2"/>
          <p:cNvSpPr>
            <a:spLocks noGrp="1"/>
          </p:cNvSpPr>
          <p:nvPr>
            <p:ph idx="1"/>
          </p:nvPr>
        </p:nvSpPr>
        <p:spPr>
          <a:xfrm>
            <a:off x="390524" y="1790235"/>
            <a:ext cx="5851656" cy="3718984"/>
          </a:xfrm>
        </p:spPr>
        <p:txBody>
          <a:bodyPr/>
          <a:lstStyle/>
          <a:p>
            <a:r>
              <a:rPr lang="en-US" dirty="0"/>
              <a:t>Smears:  Gram positive diplococci</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367" y="2401064"/>
            <a:ext cx="5428584" cy="3572995"/>
          </a:xfrm>
          <a:prstGeom prst="rect">
            <a:avLst/>
          </a:prstGeom>
        </p:spPr>
      </p:pic>
      <p:sp>
        <p:nvSpPr>
          <p:cNvPr id="6" name="Rectangle 5"/>
          <p:cNvSpPr/>
          <p:nvPr/>
        </p:nvSpPr>
        <p:spPr>
          <a:xfrm>
            <a:off x="698360" y="6065437"/>
            <a:ext cx="4632597" cy="646331"/>
          </a:xfrm>
          <a:prstGeom prst="rect">
            <a:avLst/>
          </a:prstGeom>
        </p:spPr>
        <p:txBody>
          <a:bodyPr wrap="square">
            <a:spAutoFit/>
          </a:bodyPr>
          <a:lstStyle/>
          <a:p>
            <a:r>
              <a:rPr lang="en-US" dirty="0"/>
              <a:t>Image credit:  Courtesy of James Chodosh, MD</a:t>
            </a:r>
          </a:p>
          <a:p>
            <a:r>
              <a:rPr lang="en-US" dirty="0"/>
              <a:t>https://www.aao.org/image/grampositive-cocci</a:t>
            </a:r>
          </a:p>
        </p:txBody>
      </p:sp>
      <p:sp>
        <p:nvSpPr>
          <p:cNvPr id="8" name="Rectangle 7"/>
          <p:cNvSpPr/>
          <p:nvPr/>
        </p:nvSpPr>
        <p:spPr>
          <a:xfrm>
            <a:off x="6619874" y="1790235"/>
            <a:ext cx="5471312" cy="523220"/>
          </a:xfrm>
          <a:prstGeom prst="rect">
            <a:avLst/>
          </a:prstGeom>
        </p:spPr>
        <p:txBody>
          <a:bodyPr wrap="square">
            <a:spAutoFit/>
          </a:bodyPr>
          <a:lstStyle/>
          <a:p>
            <a:pPr marL="228600" indent="-228600">
              <a:buFont typeface="Arial" panose="020B0604020202020204" pitchFamily="34" charset="0"/>
              <a:buChar char="•"/>
            </a:pPr>
            <a:r>
              <a:rPr lang="en-US" sz="2800" dirty="0"/>
              <a:t>Cultures:  Heavy </a:t>
            </a:r>
            <a:r>
              <a:rPr lang="el-GR" sz="2800" dirty="0"/>
              <a:t>α</a:t>
            </a:r>
            <a:r>
              <a:rPr lang="en-US" sz="2800" dirty="0"/>
              <a:t>-hemolytic Strep</a:t>
            </a:r>
          </a:p>
        </p:txBody>
      </p:sp>
      <p:pic>
        <p:nvPicPr>
          <p:cNvPr id="11" name="Picture 10"/>
          <p:cNvPicPr>
            <a:picLocks noChangeAspect="1"/>
          </p:cNvPicPr>
          <p:nvPr/>
        </p:nvPicPr>
        <p:blipFill>
          <a:blip r:embed="rId4"/>
          <a:stretch>
            <a:fillRect/>
          </a:stretch>
        </p:blipFill>
        <p:spPr>
          <a:xfrm>
            <a:off x="7391895" y="2286596"/>
            <a:ext cx="3927270" cy="3801932"/>
          </a:xfrm>
          <a:prstGeom prst="rect">
            <a:avLst/>
          </a:prstGeom>
        </p:spPr>
      </p:pic>
      <p:sp>
        <p:nvSpPr>
          <p:cNvPr id="12" name="Rectangle 11"/>
          <p:cNvSpPr/>
          <p:nvPr/>
        </p:nvSpPr>
        <p:spPr>
          <a:xfrm>
            <a:off x="6720688" y="6065437"/>
            <a:ext cx="5471312" cy="646331"/>
          </a:xfrm>
          <a:prstGeom prst="rect">
            <a:avLst/>
          </a:prstGeom>
        </p:spPr>
        <p:txBody>
          <a:bodyPr wrap="square">
            <a:spAutoFit/>
          </a:bodyPr>
          <a:lstStyle/>
          <a:p>
            <a:r>
              <a:rPr lang="en-US" dirty="0"/>
              <a:t>Image credit:  https://microbiologyinfo.com/ haemolysis-of-streptococci-and-its-types-with-examples/</a:t>
            </a:r>
          </a:p>
        </p:txBody>
      </p:sp>
    </p:spTree>
    <p:extLst>
      <p:ext uri="{BB962C8B-B14F-4D97-AF65-F5344CB8AC3E}">
        <p14:creationId xmlns:p14="http://schemas.microsoft.com/office/powerpoint/2010/main" val="2258321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Strep is this?</a:t>
            </a:r>
          </a:p>
        </p:txBody>
      </p:sp>
      <p:pic>
        <p:nvPicPr>
          <p:cNvPr id="4" name="Content Placeholder 3"/>
          <p:cNvPicPr>
            <a:picLocks noGrp="1" noChangeAspect="1"/>
          </p:cNvPicPr>
          <p:nvPr>
            <p:ph idx="1"/>
          </p:nvPr>
        </p:nvPicPr>
        <p:blipFill>
          <a:blip r:embed="rId2"/>
          <a:stretch>
            <a:fillRect/>
          </a:stretch>
        </p:blipFill>
        <p:spPr>
          <a:xfrm>
            <a:off x="838200" y="1892220"/>
            <a:ext cx="10515600" cy="3437098"/>
          </a:xfrm>
          <a:prstGeom prst="rect">
            <a:avLst/>
          </a:prstGeom>
        </p:spPr>
      </p:pic>
      <p:sp>
        <p:nvSpPr>
          <p:cNvPr id="7" name="Rectangle 6"/>
          <p:cNvSpPr/>
          <p:nvPr/>
        </p:nvSpPr>
        <p:spPr>
          <a:xfrm>
            <a:off x="838201" y="5425559"/>
            <a:ext cx="10515600" cy="1077218"/>
          </a:xfrm>
          <a:prstGeom prst="rect">
            <a:avLst/>
          </a:prstGeom>
        </p:spPr>
        <p:txBody>
          <a:bodyPr wrap="square">
            <a:spAutoFit/>
          </a:bodyPr>
          <a:lstStyle/>
          <a:p>
            <a:r>
              <a:rPr lang="en-US" sz="2800" dirty="0"/>
              <a:t>    </a:t>
            </a:r>
            <a:r>
              <a:rPr lang="el-GR" sz="2800" dirty="0">
                <a:solidFill>
                  <a:srgbClr val="00B050"/>
                </a:solidFill>
              </a:rPr>
              <a:t>α</a:t>
            </a:r>
            <a:r>
              <a:rPr lang="en-US" sz="2800" dirty="0">
                <a:solidFill>
                  <a:srgbClr val="00B050"/>
                </a:solidFill>
              </a:rPr>
              <a:t>-hemolytic Strep</a:t>
            </a:r>
            <a:r>
              <a:rPr lang="en-US" sz="2800" dirty="0"/>
              <a:t>	  </a:t>
            </a:r>
            <a:r>
              <a:rPr lang="el-GR" sz="2800" dirty="0"/>
              <a:t>β</a:t>
            </a:r>
            <a:r>
              <a:rPr lang="en-US" sz="2800" dirty="0"/>
              <a:t>-hemolytic Strep	 	 </a:t>
            </a:r>
            <a:r>
              <a:rPr lang="el-GR" sz="2800" dirty="0">
                <a:solidFill>
                  <a:srgbClr val="FF0000"/>
                </a:solidFill>
              </a:rPr>
              <a:t>γ</a:t>
            </a:r>
            <a:r>
              <a:rPr lang="en-US" sz="2800" dirty="0">
                <a:solidFill>
                  <a:srgbClr val="FF0000"/>
                </a:solidFill>
              </a:rPr>
              <a:t>-hemolytic Strep</a:t>
            </a:r>
          </a:p>
          <a:p>
            <a:endParaRPr lang="en-US" dirty="0"/>
          </a:p>
          <a:p>
            <a:endParaRPr lang="en-US" dirty="0"/>
          </a:p>
        </p:txBody>
      </p:sp>
      <p:sp>
        <p:nvSpPr>
          <p:cNvPr id="8" name="Rectangle 7"/>
          <p:cNvSpPr/>
          <p:nvPr/>
        </p:nvSpPr>
        <p:spPr>
          <a:xfrm>
            <a:off x="0" y="6488668"/>
            <a:ext cx="12091186" cy="369332"/>
          </a:xfrm>
          <a:prstGeom prst="rect">
            <a:avLst/>
          </a:prstGeom>
        </p:spPr>
        <p:txBody>
          <a:bodyPr wrap="square">
            <a:spAutoFit/>
          </a:bodyPr>
          <a:lstStyle/>
          <a:p>
            <a:r>
              <a:rPr lang="en-US" dirty="0"/>
              <a:t>Image credit:  https://microbiologyinfo.com/ haemolysis-of-streptococci-and-its-types-with-examples/</a:t>
            </a:r>
          </a:p>
        </p:txBody>
      </p:sp>
    </p:spTree>
    <p:extLst>
      <p:ext uri="{BB962C8B-B14F-4D97-AF65-F5344CB8AC3E}">
        <p14:creationId xmlns:p14="http://schemas.microsoft.com/office/powerpoint/2010/main" val="1086141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Strep is this?</a:t>
            </a:r>
          </a:p>
        </p:txBody>
      </p:sp>
      <p:pic>
        <p:nvPicPr>
          <p:cNvPr id="4" name="Content Placeholder 3"/>
          <p:cNvPicPr>
            <a:picLocks noGrp="1" noChangeAspect="1"/>
          </p:cNvPicPr>
          <p:nvPr>
            <p:ph idx="1"/>
          </p:nvPr>
        </p:nvPicPr>
        <p:blipFill>
          <a:blip r:embed="rId2"/>
          <a:stretch>
            <a:fillRect/>
          </a:stretch>
        </p:blipFill>
        <p:spPr>
          <a:xfrm>
            <a:off x="1319496" y="1567657"/>
            <a:ext cx="9558054" cy="3880644"/>
          </a:xfrm>
          <a:prstGeom prst="rect">
            <a:avLst/>
          </a:prstGeom>
        </p:spPr>
      </p:pic>
      <p:sp>
        <p:nvSpPr>
          <p:cNvPr id="5" name="Rectangle 4"/>
          <p:cNvSpPr/>
          <p:nvPr/>
        </p:nvSpPr>
        <p:spPr>
          <a:xfrm>
            <a:off x="5105400" y="6488668"/>
            <a:ext cx="7086600" cy="369332"/>
          </a:xfrm>
          <a:prstGeom prst="rect">
            <a:avLst/>
          </a:prstGeom>
        </p:spPr>
        <p:txBody>
          <a:bodyPr wrap="square">
            <a:spAutoFit/>
          </a:bodyPr>
          <a:lstStyle/>
          <a:p>
            <a:r>
              <a:rPr lang="en-US" dirty="0"/>
              <a:t>Photo credit:  http://anythingfordoctors.blogspot.com/2012/06/129.html</a:t>
            </a:r>
          </a:p>
        </p:txBody>
      </p:sp>
      <p:sp>
        <p:nvSpPr>
          <p:cNvPr id="7" name="Rectangle 6"/>
          <p:cNvSpPr/>
          <p:nvPr/>
        </p:nvSpPr>
        <p:spPr>
          <a:xfrm>
            <a:off x="1405221" y="5568374"/>
            <a:ext cx="3810001" cy="400110"/>
          </a:xfrm>
          <a:prstGeom prst="rect">
            <a:avLst/>
          </a:prstGeom>
        </p:spPr>
        <p:txBody>
          <a:bodyPr wrap="square">
            <a:spAutoFit/>
          </a:bodyPr>
          <a:lstStyle/>
          <a:p>
            <a:r>
              <a:rPr lang="en-US" sz="2000" dirty="0">
                <a:latin typeface="Arial" panose="020B0604020202020204" pitchFamily="34" charset="0"/>
              </a:rPr>
              <a:t>GPC in pairs	 GPC in chains</a:t>
            </a:r>
            <a:endParaRPr lang="en-US" sz="2000" dirty="0"/>
          </a:p>
        </p:txBody>
      </p:sp>
      <p:sp>
        <p:nvSpPr>
          <p:cNvPr id="3" name="Rectangle 2"/>
          <p:cNvSpPr/>
          <p:nvPr/>
        </p:nvSpPr>
        <p:spPr>
          <a:xfrm>
            <a:off x="1319496" y="4876801"/>
            <a:ext cx="1833279"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239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 for bacterial keratitis</a:t>
            </a:r>
          </a:p>
        </p:txBody>
      </p:sp>
      <p:sp>
        <p:nvSpPr>
          <p:cNvPr id="5" name="Content Placeholder 3"/>
          <p:cNvSpPr>
            <a:spLocks noGrp="1"/>
          </p:cNvSpPr>
          <p:nvPr>
            <p:ph sz="half" idx="1"/>
          </p:nvPr>
        </p:nvSpPr>
        <p:spPr/>
        <p:txBody>
          <a:bodyPr>
            <a:normAutofit lnSpcReduction="10000"/>
          </a:bodyPr>
          <a:lstStyle/>
          <a:p>
            <a:r>
              <a:rPr lang="en-US" dirty="0"/>
              <a:t>Risk factors</a:t>
            </a:r>
          </a:p>
          <a:p>
            <a:pPr lvl="1"/>
            <a:r>
              <a:rPr lang="en-US" dirty="0"/>
              <a:t>CL wear</a:t>
            </a:r>
          </a:p>
          <a:p>
            <a:pPr lvl="2"/>
            <a:r>
              <a:rPr lang="en-US" dirty="0"/>
              <a:t>SCL</a:t>
            </a:r>
          </a:p>
          <a:p>
            <a:pPr lvl="2"/>
            <a:r>
              <a:rPr lang="en-US" dirty="0"/>
              <a:t>Overuse</a:t>
            </a:r>
          </a:p>
          <a:p>
            <a:pPr lvl="2"/>
            <a:r>
              <a:rPr lang="en-US" dirty="0"/>
              <a:t>Poor lens hygiene</a:t>
            </a:r>
          </a:p>
          <a:p>
            <a:pPr lvl="1"/>
            <a:r>
              <a:rPr lang="en-US" dirty="0"/>
              <a:t>Trauma</a:t>
            </a:r>
          </a:p>
          <a:p>
            <a:pPr lvl="2"/>
            <a:r>
              <a:rPr lang="en-US" dirty="0"/>
              <a:t>Agricultural injury (fungal)</a:t>
            </a:r>
          </a:p>
          <a:p>
            <a:pPr lvl="2"/>
            <a:r>
              <a:rPr lang="en-US" dirty="0"/>
              <a:t>Atypical mycobacteria with LASIK</a:t>
            </a:r>
          </a:p>
          <a:p>
            <a:pPr lvl="1"/>
            <a:r>
              <a:rPr lang="en-US" dirty="0"/>
              <a:t>Ocular surface disease</a:t>
            </a:r>
          </a:p>
          <a:p>
            <a:pPr lvl="1"/>
            <a:r>
              <a:rPr lang="en-US" dirty="0"/>
              <a:t>Others</a:t>
            </a:r>
          </a:p>
          <a:p>
            <a:pPr lvl="2"/>
            <a:r>
              <a:rPr lang="en-US" dirty="0"/>
              <a:t>Immunosuppression</a:t>
            </a:r>
          </a:p>
          <a:p>
            <a:pPr lvl="2"/>
            <a:r>
              <a:rPr lang="en-US" dirty="0"/>
              <a:t>Diabetes mellitus</a:t>
            </a:r>
          </a:p>
          <a:p>
            <a:pPr lvl="2"/>
            <a:r>
              <a:rPr lang="en-US" dirty="0"/>
              <a:t>Vitamin A deficiency</a:t>
            </a:r>
          </a:p>
          <a:p>
            <a:pPr lvl="1"/>
            <a:endParaRPr lang="en-US" dirty="0"/>
          </a:p>
          <a:p>
            <a:pPr lvl="1"/>
            <a:endParaRPr lang="en-US" dirty="0"/>
          </a:p>
        </p:txBody>
      </p:sp>
      <p:sp>
        <p:nvSpPr>
          <p:cNvPr id="6" name="Content Placeholder 3"/>
          <p:cNvSpPr>
            <a:spLocks noGrp="1"/>
          </p:cNvSpPr>
          <p:nvPr>
            <p:ph sz="half" idx="2"/>
          </p:nvPr>
        </p:nvSpPr>
        <p:spPr>
          <a:xfrm>
            <a:off x="6172200" y="1831781"/>
            <a:ext cx="5181600" cy="4351338"/>
          </a:xfrm>
        </p:spPr>
        <p:txBody>
          <a:bodyPr/>
          <a:lstStyle/>
          <a:p>
            <a:r>
              <a:rPr lang="en-US" dirty="0"/>
              <a:t>Our patient</a:t>
            </a:r>
          </a:p>
          <a:p>
            <a:pPr lvl="1"/>
            <a:r>
              <a:rPr lang="en-US" dirty="0"/>
              <a:t>?Conjunctivitis</a:t>
            </a:r>
          </a:p>
          <a:p>
            <a:pPr lvl="1"/>
            <a:r>
              <a:rPr lang="en-US" dirty="0"/>
              <a:t>?Peripheral inflammatory ulcer</a:t>
            </a:r>
          </a:p>
          <a:p>
            <a:pPr lvl="1"/>
            <a:endParaRPr lang="en-US" dirty="0"/>
          </a:p>
          <a:p>
            <a:pPr lvl="1"/>
            <a:r>
              <a:rPr lang="en-US" dirty="0"/>
              <a:t>Immunosuppresion</a:t>
            </a:r>
          </a:p>
          <a:p>
            <a:pPr lvl="2"/>
            <a:r>
              <a:rPr lang="en-US" dirty="0"/>
              <a:t>Sarcoidosis</a:t>
            </a:r>
          </a:p>
          <a:p>
            <a:pPr lvl="2"/>
            <a:r>
              <a:rPr lang="en-US" dirty="0"/>
              <a:t>Diabetes</a:t>
            </a:r>
          </a:p>
          <a:p>
            <a:pPr lvl="2"/>
            <a:r>
              <a:rPr lang="en-US" dirty="0"/>
              <a:t>Chronic topical steroids</a:t>
            </a:r>
          </a:p>
          <a:p>
            <a:pPr lvl="1"/>
            <a:r>
              <a:rPr lang="en-US" dirty="0"/>
              <a:t>Surface disease</a:t>
            </a:r>
          </a:p>
          <a:p>
            <a:pPr lvl="2"/>
            <a:r>
              <a:rPr lang="en-US" dirty="0"/>
              <a:t>Band keratopathy</a:t>
            </a:r>
          </a:p>
          <a:p>
            <a:pPr lvl="2"/>
            <a:r>
              <a:rPr lang="en-US" dirty="0"/>
              <a:t>Dry eyes</a:t>
            </a:r>
          </a:p>
          <a:p>
            <a:pPr lvl="1"/>
            <a:endParaRPr lang="en-US" dirty="0"/>
          </a:p>
        </p:txBody>
      </p:sp>
    </p:spTree>
    <p:extLst>
      <p:ext uri="{BB962C8B-B14F-4D97-AF65-F5344CB8AC3E}">
        <p14:creationId xmlns:p14="http://schemas.microsoft.com/office/powerpoint/2010/main" val="6473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Etiologies of bacterial keratitis</a:t>
            </a:r>
          </a:p>
        </p:txBody>
      </p:sp>
      <p:sp>
        <p:nvSpPr>
          <p:cNvPr id="4" name="Content Placeholder 2"/>
          <p:cNvSpPr>
            <a:spLocks noGrp="1"/>
          </p:cNvSpPr>
          <p:nvPr>
            <p:ph idx="1"/>
          </p:nvPr>
        </p:nvSpPr>
        <p:spPr>
          <a:xfrm>
            <a:off x="838199" y="1825624"/>
            <a:ext cx="11067661" cy="5032375"/>
          </a:xfrm>
        </p:spPr>
        <p:txBody>
          <a:bodyPr>
            <a:normAutofit fontScale="92500" lnSpcReduction="10000"/>
          </a:bodyPr>
          <a:lstStyle/>
          <a:p>
            <a:r>
              <a:rPr lang="en-US" dirty="0"/>
              <a:t>Compromised ocular defenses</a:t>
            </a:r>
          </a:p>
          <a:p>
            <a:pPr lvl="1"/>
            <a:r>
              <a:rPr lang="en-US" dirty="0"/>
              <a:t>Pseudomonas aeruginosa</a:t>
            </a:r>
          </a:p>
          <a:p>
            <a:pPr lvl="2"/>
            <a:r>
              <a:rPr lang="en-US" dirty="0"/>
              <a:t>GNR</a:t>
            </a:r>
          </a:p>
          <a:p>
            <a:pPr lvl="2"/>
            <a:r>
              <a:rPr lang="en-US" dirty="0"/>
              <a:t>60% of CL-related keratitis</a:t>
            </a:r>
          </a:p>
          <a:p>
            <a:pPr lvl="1"/>
            <a:r>
              <a:rPr lang="en-US" dirty="0"/>
              <a:t>Staphylococcus aureus</a:t>
            </a:r>
          </a:p>
          <a:p>
            <a:pPr lvl="2"/>
            <a:r>
              <a:rPr lang="en-US" dirty="0"/>
              <a:t>GPC</a:t>
            </a:r>
          </a:p>
          <a:p>
            <a:pPr lvl="2"/>
            <a:r>
              <a:rPr lang="en-US" dirty="0"/>
              <a:t>Focal well-defined infiltrate</a:t>
            </a:r>
          </a:p>
          <a:p>
            <a:pPr lvl="1"/>
            <a:r>
              <a:rPr lang="en-US" dirty="0"/>
              <a:t>Streptococcus pyogenes or pneumoniae</a:t>
            </a:r>
          </a:p>
          <a:p>
            <a:pPr lvl="2"/>
            <a:r>
              <a:rPr lang="en-US" dirty="0"/>
              <a:t>GPC</a:t>
            </a:r>
          </a:p>
          <a:p>
            <a:pPr lvl="2"/>
            <a:r>
              <a:rPr lang="en-US" dirty="0"/>
              <a:t>Aggressive, duotherapy preferred</a:t>
            </a:r>
          </a:p>
          <a:p>
            <a:r>
              <a:rPr lang="en-US" dirty="0"/>
              <a:t>Some bacteria can penetrate the corneal epithelium in setting of conjunctivitis</a:t>
            </a:r>
          </a:p>
          <a:p>
            <a:pPr lvl="1"/>
            <a:r>
              <a:rPr lang="en-US" dirty="0"/>
              <a:t>Neisseria species</a:t>
            </a:r>
          </a:p>
          <a:p>
            <a:pPr lvl="1"/>
            <a:r>
              <a:rPr lang="en-US" dirty="0"/>
              <a:t>Corynebacterium diphtheria</a:t>
            </a:r>
          </a:p>
          <a:p>
            <a:pPr lvl="1"/>
            <a:r>
              <a:rPr lang="en-US" dirty="0"/>
              <a:t>Haemophilus influenzae</a:t>
            </a:r>
          </a:p>
          <a:p>
            <a:pPr lvl="1"/>
            <a:endParaRPr lang="en-US" dirty="0"/>
          </a:p>
        </p:txBody>
      </p:sp>
    </p:spTree>
    <p:extLst>
      <p:ext uri="{BB962C8B-B14F-4D97-AF65-F5344CB8AC3E}">
        <p14:creationId xmlns:p14="http://schemas.microsoft.com/office/powerpoint/2010/main" val="1984961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Corneal cultures and sensitivities</a:t>
            </a:r>
          </a:p>
        </p:txBody>
      </p:sp>
      <p:sp>
        <p:nvSpPr>
          <p:cNvPr id="3" name="Content Placeholder 2"/>
          <p:cNvSpPr>
            <a:spLocks noGrp="1"/>
          </p:cNvSpPr>
          <p:nvPr>
            <p:ph idx="1"/>
          </p:nvPr>
        </p:nvSpPr>
        <p:spPr>
          <a:xfrm>
            <a:off x="838200" y="1825624"/>
            <a:ext cx="10515600" cy="5032375"/>
          </a:xfrm>
        </p:spPr>
        <p:txBody>
          <a:bodyPr>
            <a:normAutofit fontScale="92500" lnSpcReduction="20000"/>
          </a:bodyPr>
          <a:lstStyle/>
          <a:p>
            <a:r>
              <a:rPr lang="en-US" dirty="0"/>
              <a:t>Smears:  Gram positive diplococci		</a:t>
            </a:r>
          </a:p>
          <a:p>
            <a:r>
              <a:rPr lang="en-US" dirty="0"/>
              <a:t>Cultures:  Heavy </a:t>
            </a:r>
            <a:r>
              <a:rPr lang="el-GR" dirty="0"/>
              <a:t>α</a:t>
            </a:r>
            <a:r>
              <a:rPr lang="en-US" dirty="0"/>
              <a:t>-hemolytic Strep</a:t>
            </a:r>
          </a:p>
          <a:p>
            <a:pPr marL="0" indent="0">
              <a:buNone/>
            </a:pPr>
            <a:r>
              <a:rPr lang="en-US" dirty="0"/>
              <a:t>ALPHA HEMOLYTIC STREPTOCOCCI</a:t>
            </a:r>
          </a:p>
          <a:p>
            <a:r>
              <a:rPr lang="en-US" dirty="0"/>
              <a:t>Susceptibilities</a:t>
            </a:r>
          </a:p>
          <a:p>
            <a:pPr lvl="1"/>
            <a:r>
              <a:rPr lang="en-US" dirty="0"/>
              <a:t>Bacitracin………………..	Sensitive</a:t>
            </a:r>
          </a:p>
          <a:p>
            <a:pPr lvl="1"/>
            <a:r>
              <a:rPr lang="en-US" dirty="0"/>
              <a:t>Cefazolin………………….	Sensitive</a:t>
            </a:r>
          </a:p>
          <a:p>
            <a:pPr lvl="1"/>
            <a:r>
              <a:rPr lang="en-US" dirty="0">
                <a:solidFill>
                  <a:srgbClr val="FFC000"/>
                </a:solidFill>
              </a:rPr>
              <a:t>Ciprofloxacin……………	Intermediate</a:t>
            </a:r>
          </a:p>
          <a:p>
            <a:pPr lvl="1"/>
            <a:r>
              <a:rPr lang="en-US" dirty="0"/>
              <a:t>Gatifloxacin……………..	Sensitive</a:t>
            </a:r>
          </a:p>
          <a:p>
            <a:pPr lvl="1"/>
            <a:r>
              <a:rPr lang="en-US" dirty="0">
                <a:solidFill>
                  <a:srgbClr val="FF0000"/>
                </a:solidFill>
              </a:rPr>
              <a:t>Gentamicin………………	Resistant</a:t>
            </a:r>
          </a:p>
          <a:p>
            <a:pPr lvl="1"/>
            <a:r>
              <a:rPr lang="en-US" dirty="0"/>
              <a:t>Moxifloxacin…………….	Sensitive</a:t>
            </a:r>
          </a:p>
          <a:p>
            <a:pPr lvl="1"/>
            <a:r>
              <a:rPr lang="en-US" dirty="0"/>
              <a:t>Ofloxacin………………….	Sensitive</a:t>
            </a:r>
          </a:p>
          <a:p>
            <a:pPr lvl="1"/>
            <a:r>
              <a:rPr lang="en-US" dirty="0">
                <a:solidFill>
                  <a:srgbClr val="FF0000"/>
                </a:solidFill>
              </a:rPr>
              <a:t>Polymyxin B.…………….	Resistant</a:t>
            </a:r>
          </a:p>
          <a:p>
            <a:pPr lvl="1"/>
            <a:r>
              <a:rPr lang="en-US" dirty="0"/>
              <a:t>Sulfa…………………………	Sensitive</a:t>
            </a:r>
          </a:p>
          <a:p>
            <a:pPr lvl="1"/>
            <a:r>
              <a:rPr lang="en-US" dirty="0">
                <a:solidFill>
                  <a:srgbClr val="FF0000"/>
                </a:solidFill>
              </a:rPr>
              <a:t>Tobramycin……………...	Resistant</a:t>
            </a:r>
          </a:p>
          <a:p>
            <a:pPr lvl="1"/>
            <a:r>
              <a:rPr lang="en-US" dirty="0"/>
              <a:t>Vancomycin……………..	Sensitive</a:t>
            </a:r>
          </a:p>
        </p:txBody>
      </p:sp>
      <p:cxnSp>
        <p:nvCxnSpPr>
          <p:cNvPr id="4" name="Straight Arrow Connector 3"/>
          <p:cNvCxnSpPr/>
          <p:nvPr/>
        </p:nvCxnSpPr>
        <p:spPr>
          <a:xfrm flipH="1">
            <a:off x="5703273" y="6202542"/>
            <a:ext cx="752475"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5682007" y="3814300"/>
            <a:ext cx="752475"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ight Brace 5"/>
          <p:cNvSpPr/>
          <p:nvPr/>
        </p:nvSpPr>
        <p:spPr>
          <a:xfrm>
            <a:off x="5879805" y="1825624"/>
            <a:ext cx="212651" cy="73682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6323525" y="1947813"/>
            <a:ext cx="2110258" cy="492443"/>
          </a:xfrm>
          <a:prstGeom prst="rect">
            <a:avLst/>
          </a:prstGeom>
          <a:noFill/>
        </p:spPr>
        <p:txBody>
          <a:bodyPr wrap="none" rtlCol="0">
            <a:spAutoFit/>
          </a:bodyPr>
          <a:lstStyle/>
          <a:p>
            <a:r>
              <a:rPr lang="en-US" sz="2600" dirty="0"/>
              <a:t>Strep pneumo</a:t>
            </a:r>
          </a:p>
        </p:txBody>
      </p:sp>
    </p:spTree>
    <p:extLst>
      <p:ext uri="{BB962C8B-B14F-4D97-AF65-F5344CB8AC3E}">
        <p14:creationId xmlns:p14="http://schemas.microsoft.com/office/powerpoint/2010/main" val="4841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Corneal cultures and sensitivities</a:t>
            </a:r>
          </a:p>
        </p:txBody>
      </p:sp>
      <p:sp>
        <p:nvSpPr>
          <p:cNvPr id="3" name="Content Placeholder 2"/>
          <p:cNvSpPr>
            <a:spLocks noGrp="1"/>
          </p:cNvSpPr>
          <p:nvPr>
            <p:ph idx="1"/>
          </p:nvPr>
        </p:nvSpPr>
        <p:spPr>
          <a:xfrm>
            <a:off x="838200" y="1825624"/>
            <a:ext cx="10515600" cy="5032375"/>
          </a:xfrm>
        </p:spPr>
        <p:txBody>
          <a:bodyPr>
            <a:normAutofit fontScale="92500" lnSpcReduction="20000"/>
          </a:bodyPr>
          <a:lstStyle/>
          <a:p>
            <a:r>
              <a:rPr lang="en-US" dirty="0"/>
              <a:t>Smears:  Gram positive diplococci		</a:t>
            </a:r>
          </a:p>
          <a:p>
            <a:r>
              <a:rPr lang="en-US" dirty="0"/>
              <a:t>Cultures:  Heavy </a:t>
            </a:r>
            <a:r>
              <a:rPr lang="el-GR" dirty="0"/>
              <a:t>α</a:t>
            </a:r>
            <a:r>
              <a:rPr lang="en-US" dirty="0"/>
              <a:t>-hemolytic Strep</a:t>
            </a:r>
          </a:p>
          <a:p>
            <a:pPr marL="0" indent="0">
              <a:buNone/>
            </a:pPr>
            <a:r>
              <a:rPr lang="en-US" dirty="0"/>
              <a:t>ALPHA HEMOLYTIC STREPTOCOCCI</a:t>
            </a:r>
          </a:p>
          <a:p>
            <a:r>
              <a:rPr lang="en-US" dirty="0"/>
              <a:t>Susceptibilities</a:t>
            </a:r>
          </a:p>
          <a:p>
            <a:pPr lvl="1"/>
            <a:r>
              <a:rPr lang="en-US" dirty="0"/>
              <a:t>Bacitracin………………..	Sensitive</a:t>
            </a:r>
          </a:p>
          <a:p>
            <a:pPr lvl="1"/>
            <a:r>
              <a:rPr lang="en-US" dirty="0"/>
              <a:t>Cefazolin………………….	Sensitive</a:t>
            </a:r>
          </a:p>
          <a:p>
            <a:pPr lvl="1"/>
            <a:r>
              <a:rPr lang="en-US" dirty="0">
                <a:solidFill>
                  <a:srgbClr val="FFC000"/>
                </a:solidFill>
              </a:rPr>
              <a:t>Ciprofloxacin……………	Intermediate</a:t>
            </a:r>
          </a:p>
          <a:p>
            <a:pPr lvl="1"/>
            <a:r>
              <a:rPr lang="en-US" dirty="0"/>
              <a:t>Gatifloxacin……………..	Sensitive</a:t>
            </a:r>
          </a:p>
          <a:p>
            <a:pPr lvl="1"/>
            <a:r>
              <a:rPr lang="en-US" dirty="0">
                <a:solidFill>
                  <a:srgbClr val="FF0000"/>
                </a:solidFill>
              </a:rPr>
              <a:t>Gentamicin………………	Resistant</a:t>
            </a:r>
          </a:p>
          <a:p>
            <a:pPr lvl="1"/>
            <a:r>
              <a:rPr lang="en-US" dirty="0"/>
              <a:t>Moxifloxacin…………….	Sensitive</a:t>
            </a:r>
          </a:p>
          <a:p>
            <a:pPr lvl="1"/>
            <a:r>
              <a:rPr lang="en-US" dirty="0"/>
              <a:t>Ofloxacin………………….	Sensitive</a:t>
            </a:r>
          </a:p>
          <a:p>
            <a:pPr lvl="1"/>
            <a:r>
              <a:rPr lang="en-US" dirty="0">
                <a:solidFill>
                  <a:srgbClr val="FF0000"/>
                </a:solidFill>
              </a:rPr>
              <a:t>Polymyxin B.…………….	Resistant</a:t>
            </a:r>
          </a:p>
          <a:p>
            <a:pPr lvl="1"/>
            <a:r>
              <a:rPr lang="en-US" dirty="0"/>
              <a:t>Sulfa…………………………	Sensitive</a:t>
            </a:r>
          </a:p>
          <a:p>
            <a:pPr lvl="1"/>
            <a:r>
              <a:rPr lang="en-US" strike="sngStrike" dirty="0">
                <a:solidFill>
                  <a:srgbClr val="FF0000"/>
                </a:solidFill>
              </a:rPr>
              <a:t>Tobramycin……………...	Resistant</a:t>
            </a:r>
          </a:p>
          <a:p>
            <a:pPr lvl="1"/>
            <a:r>
              <a:rPr lang="en-US" dirty="0"/>
              <a:t>Vancomycin……………..	Sensitive</a:t>
            </a:r>
          </a:p>
        </p:txBody>
      </p:sp>
      <p:sp>
        <p:nvSpPr>
          <p:cNvPr id="6" name="Right Brace 5"/>
          <p:cNvSpPr/>
          <p:nvPr/>
        </p:nvSpPr>
        <p:spPr>
          <a:xfrm>
            <a:off x="5879805" y="1825624"/>
            <a:ext cx="212651" cy="73682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6323525" y="1947813"/>
            <a:ext cx="2110258" cy="492443"/>
          </a:xfrm>
          <a:prstGeom prst="rect">
            <a:avLst/>
          </a:prstGeom>
          <a:noFill/>
        </p:spPr>
        <p:txBody>
          <a:bodyPr wrap="none" rtlCol="0">
            <a:spAutoFit/>
          </a:bodyPr>
          <a:lstStyle/>
          <a:p>
            <a:r>
              <a:rPr lang="en-US" sz="2600" dirty="0"/>
              <a:t>Strep pneumo</a:t>
            </a:r>
          </a:p>
        </p:txBody>
      </p:sp>
      <p:cxnSp>
        <p:nvCxnSpPr>
          <p:cNvPr id="8" name="Straight Arrow Connector 7"/>
          <p:cNvCxnSpPr/>
          <p:nvPr/>
        </p:nvCxnSpPr>
        <p:spPr>
          <a:xfrm flipH="1">
            <a:off x="5682007" y="5022328"/>
            <a:ext cx="752475"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682007" y="3814300"/>
            <a:ext cx="752475"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401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Ophthalmology Consult</a:t>
            </a:r>
          </a:p>
        </p:txBody>
      </p:sp>
      <p:sp>
        <p:nvSpPr>
          <p:cNvPr id="3" name="Content Placeholder 2"/>
          <p:cNvSpPr>
            <a:spLocks noGrp="1"/>
          </p:cNvSpPr>
          <p:nvPr>
            <p:ph idx="1"/>
          </p:nvPr>
        </p:nvSpPr>
        <p:spPr>
          <a:xfrm>
            <a:off x="838200" y="1826274"/>
            <a:ext cx="10862388" cy="4613276"/>
          </a:xfrm>
        </p:spPr>
        <p:txBody>
          <a:bodyPr>
            <a:normAutofit fontScale="92500" lnSpcReduction="20000"/>
          </a:bodyPr>
          <a:lstStyle/>
          <a:p>
            <a:pPr marL="0" indent="0">
              <a:buNone/>
            </a:pPr>
            <a:r>
              <a:rPr lang="en-US" sz="3000" dirty="0"/>
              <a:t>6/2/2017</a:t>
            </a:r>
          </a:p>
          <a:p>
            <a:pPr marL="0" indent="0">
              <a:buNone/>
            </a:pPr>
            <a:r>
              <a:rPr lang="en-US" sz="3000" dirty="0"/>
              <a:t>CC:  blurred vision, pain, &amp; redness OS</a:t>
            </a:r>
          </a:p>
          <a:p>
            <a:pPr marL="0" indent="0">
              <a:buNone/>
            </a:pPr>
            <a:endParaRPr lang="en-US" sz="3000" dirty="0"/>
          </a:p>
          <a:p>
            <a:pPr marL="0" indent="0">
              <a:buNone/>
            </a:pPr>
            <a:r>
              <a:rPr lang="en-US" sz="3000" dirty="0"/>
              <a:t>HPI:</a:t>
            </a:r>
          </a:p>
          <a:p>
            <a:r>
              <a:rPr lang="en-US" sz="3000" dirty="0"/>
              <a:t>40 yo F with hx chronic uveitis OU 2/2 sarcoidosis, glaucoma OU.</a:t>
            </a:r>
          </a:p>
          <a:p>
            <a:r>
              <a:rPr lang="en-US" sz="3000" dirty="0"/>
              <a:t>Itching, burning, &amp; redness OS 6 days ago.</a:t>
            </a:r>
          </a:p>
          <a:p>
            <a:r>
              <a:rPr lang="en-US" sz="3000" dirty="0"/>
              <a:t>Progressively worsening blurred vision, pain, redness, light sensitivity, &amp; discharge OS.</a:t>
            </a:r>
          </a:p>
          <a:p>
            <a:pPr lvl="1"/>
            <a:r>
              <a:rPr lang="en-US" sz="2600" dirty="0"/>
              <a:t>Thought it was allergies &amp; tried Clear Eyes with no improvement</a:t>
            </a:r>
          </a:p>
          <a:p>
            <a:pPr lvl="1"/>
            <a:r>
              <a:rPr lang="en-US" sz="2600" dirty="0"/>
              <a:t>Seen by regular ophthalmologist at Allegheny Eye Associates</a:t>
            </a:r>
          </a:p>
          <a:p>
            <a:pPr lvl="1"/>
            <a:r>
              <a:rPr lang="en-US" sz="2600" dirty="0"/>
              <a:t>Transferred to Presby ED</a:t>
            </a:r>
            <a:endParaRPr lang="en-US" dirty="0"/>
          </a:p>
        </p:txBody>
      </p:sp>
    </p:spTree>
    <p:extLst>
      <p:ext uri="{BB962C8B-B14F-4D97-AF65-F5344CB8AC3E}">
        <p14:creationId xmlns:p14="http://schemas.microsoft.com/office/powerpoint/2010/main" val="884125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 seen in Cornea Clinic 6/5/17</a:t>
            </a:r>
          </a:p>
        </p:txBody>
      </p:sp>
      <p:sp>
        <p:nvSpPr>
          <p:cNvPr id="3" name="Content Placeholder 2"/>
          <p:cNvSpPr>
            <a:spLocks noGrp="1"/>
          </p:cNvSpPr>
          <p:nvPr>
            <p:ph idx="1"/>
          </p:nvPr>
        </p:nvSpPr>
        <p:spPr>
          <a:xfrm>
            <a:off x="838200" y="1825626"/>
            <a:ext cx="7522029" cy="5032374"/>
          </a:xfrm>
        </p:spPr>
        <p:txBody>
          <a:bodyPr>
            <a:normAutofit/>
          </a:bodyPr>
          <a:lstStyle/>
          <a:p>
            <a:pPr marL="0" indent="0">
              <a:buNone/>
            </a:pPr>
            <a:r>
              <a:rPr lang="en-US" sz="3200" dirty="0"/>
              <a:t>A/P:</a:t>
            </a:r>
          </a:p>
          <a:p>
            <a:pPr marL="0" indent="0">
              <a:buNone/>
            </a:pPr>
            <a:r>
              <a:rPr lang="en-US" b="1" dirty="0"/>
              <a:t>Impression: </a:t>
            </a:r>
          </a:p>
          <a:p>
            <a:r>
              <a:rPr lang="en-US" dirty="0"/>
              <a:t>Corneal ulcer OS with adjacent thinning</a:t>
            </a:r>
          </a:p>
          <a:p>
            <a:pPr lvl="1">
              <a:buFontTx/>
              <a:buChar char="-"/>
            </a:pPr>
            <a:r>
              <a:rPr lang="en-US" dirty="0"/>
              <a:t>Strep pneumo</a:t>
            </a:r>
          </a:p>
          <a:p>
            <a:pPr lvl="1">
              <a:buFontTx/>
              <a:buChar char="-"/>
            </a:pPr>
            <a:r>
              <a:rPr lang="en-US" dirty="0"/>
              <a:t>Stable</a:t>
            </a:r>
          </a:p>
          <a:p>
            <a:pPr lvl="1">
              <a:buFontTx/>
              <a:buChar char="-"/>
            </a:pPr>
            <a:r>
              <a:rPr lang="en-US" dirty="0">
                <a:solidFill>
                  <a:srgbClr val="FF0000"/>
                </a:solidFill>
              </a:rPr>
              <a:t>Significant AC inflammation</a:t>
            </a:r>
          </a:p>
          <a:p>
            <a:pPr marL="457200" lvl="1" indent="0">
              <a:buNone/>
            </a:pPr>
            <a:endParaRPr lang="en-US" dirty="0">
              <a:solidFill>
                <a:srgbClr val="FF0000"/>
              </a:solidFill>
            </a:endParaRPr>
          </a:p>
          <a:p>
            <a:pPr lvl="1">
              <a:buFontTx/>
              <a:buChar char="-"/>
            </a:pPr>
            <a:endParaRPr lang="en-US" dirty="0"/>
          </a:p>
          <a:p>
            <a:endParaRPr lang="en-US" dirty="0"/>
          </a:p>
          <a:p>
            <a:endParaRPr lang="en-US" dirty="0"/>
          </a:p>
        </p:txBody>
      </p:sp>
      <p:sp>
        <p:nvSpPr>
          <p:cNvPr id="6" name="Content Placeholder 2"/>
          <p:cNvSpPr txBox="1">
            <a:spLocks/>
          </p:cNvSpPr>
          <p:nvPr/>
        </p:nvSpPr>
        <p:spPr>
          <a:xfrm>
            <a:off x="5952931" y="1825626"/>
            <a:ext cx="5686231" cy="503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US" dirty="0"/>
          </a:p>
          <a:p>
            <a:endParaRPr lang="en-US" dirty="0"/>
          </a:p>
        </p:txBody>
      </p:sp>
      <p:cxnSp>
        <p:nvCxnSpPr>
          <p:cNvPr id="5" name="Straight Arrow Connector 4"/>
          <p:cNvCxnSpPr/>
          <p:nvPr/>
        </p:nvCxnSpPr>
        <p:spPr>
          <a:xfrm flipH="1">
            <a:off x="3537438" y="3555024"/>
            <a:ext cx="752475"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23793" y="3293414"/>
            <a:ext cx="3619517" cy="523220"/>
          </a:xfrm>
          <a:prstGeom prst="rect">
            <a:avLst/>
          </a:prstGeom>
          <a:noFill/>
        </p:spPr>
        <p:txBody>
          <a:bodyPr wrap="none" rtlCol="0">
            <a:spAutoFit/>
          </a:bodyPr>
          <a:lstStyle/>
          <a:p>
            <a:r>
              <a:rPr lang="en-US" sz="2800" dirty="0">
                <a:solidFill>
                  <a:srgbClr val="FF0000"/>
                </a:solidFill>
              </a:rPr>
              <a:t>Resistant to tobramycin</a:t>
            </a:r>
          </a:p>
        </p:txBody>
      </p:sp>
    </p:spTree>
    <p:extLst>
      <p:ext uri="{BB962C8B-B14F-4D97-AF65-F5344CB8AC3E}">
        <p14:creationId xmlns:p14="http://schemas.microsoft.com/office/powerpoint/2010/main" val="33824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618"/>
            <a:ext cx="10515600" cy="1325563"/>
          </a:xfrm>
        </p:spPr>
        <p:txBody>
          <a:bodyPr/>
          <a:lstStyle/>
          <a:p>
            <a:r>
              <a:rPr lang="en-US" dirty="0"/>
              <a:t>Recommendations</a:t>
            </a:r>
          </a:p>
        </p:txBody>
      </p:sp>
      <p:sp>
        <p:nvSpPr>
          <p:cNvPr id="3" name="Content Placeholder 2"/>
          <p:cNvSpPr>
            <a:spLocks noGrp="1"/>
          </p:cNvSpPr>
          <p:nvPr>
            <p:ph idx="1"/>
          </p:nvPr>
        </p:nvSpPr>
        <p:spPr>
          <a:xfrm>
            <a:off x="838200" y="1585182"/>
            <a:ext cx="10515600" cy="5272818"/>
          </a:xfrm>
        </p:spPr>
        <p:txBody>
          <a:bodyPr>
            <a:normAutofit fontScale="92500" lnSpcReduction="10000"/>
          </a:bodyPr>
          <a:lstStyle/>
          <a:p>
            <a:r>
              <a:rPr lang="en-US" dirty="0"/>
              <a:t>Gtts:</a:t>
            </a:r>
          </a:p>
          <a:p>
            <a:pPr lvl="1"/>
            <a:r>
              <a:rPr lang="en-US" dirty="0"/>
              <a:t>Stop tobramycin</a:t>
            </a:r>
          </a:p>
          <a:p>
            <a:pPr lvl="1"/>
            <a:r>
              <a:rPr lang="en-US" dirty="0"/>
              <a:t>Start serum tears q2h OS</a:t>
            </a:r>
          </a:p>
          <a:p>
            <a:pPr lvl="1"/>
            <a:r>
              <a:rPr lang="en-US" dirty="0"/>
              <a:t>Continue</a:t>
            </a:r>
          </a:p>
          <a:p>
            <a:pPr lvl="2"/>
            <a:r>
              <a:rPr lang="en-US" dirty="0"/>
              <a:t>Ancef q2h and Vigamox q2h OS, alternating around the clock</a:t>
            </a:r>
          </a:p>
          <a:p>
            <a:pPr lvl="2"/>
            <a:r>
              <a:rPr lang="en-US" dirty="0"/>
              <a:t>Atropine daily OS</a:t>
            </a:r>
          </a:p>
          <a:p>
            <a:pPr lvl="2"/>
            <a:r>
              <a:rPr lang="en-US" dirty="0"/>
              <a:t>Combigan BID OU &amp; dorzolamide BID OS</a:t>
            </a:r>
          </a:p>
          <a:p>
            <a:pPr lvl="2"/>
            <a:endParaRPr lang="en-US" dirty="0"/>
          </a:p>
          <a:p>
            <a:r>
              <a:rPr lang="en-US" dirty="0"/>
              <a:t>PO:</a:t>
            </a:r>
          </a:p>
          <a:p>
            <a:pPr lvl="1"/>
            <a:r>
              <a:rPr lang="en-US" dirty="0"/>
              <a:t>Vitamin C 1,000 mg BID PO</a:t>
            </a:r>
          </a:p>
          <a:p>
            <a:pPr lvl="1"/>
            <a:r>
              <a:rPr lang="en-US" dirty="0"/>
              <a:t>Doxycycline 100 mg BID PO</a:t>
            </a:r>
          </a:p>
          <a:p>
            <a:pPr lvl="1"/>
            <a:r>
              <a:rPr lang="en-US" dirty="0"/>
              <a:t>Increase PO steroids to 20 mg, given worsening AC inflammation</a:t>
            </a:r>
            <a:br>
              <a:rPr lang="en-US" dirty="0"/>
            </a:br>
            <a:r>
              <a:rPr lang="en-US" dirty="0"/>
              <a:t>(discussed with Rheumatology fellow)</a:t>
            </a:r>
          </a:p>
          <a:p>
            <a:pPr lvl="1"/>
            <a:endParaRPr lang="en-US" dirty="0"/>
          </a:p>
          <a:p>
            <a:r>
              <a:rPr lang="en-US" dirty="0"/>
              <a:t>Restart topical steroids, after complete healing of epi defect.</a:t>
            </a:r>
          </a:p>
          <a:p>
            <a:endParaRPr lang="en-US" dirty="0"/>
          </a:p>
        </p:txBody>
      </p:sp>
    </p:spTree>
    <p:extLst>
      <p:ext uri="{BB962C8B-B14F-4D97-AF65-F5344CB8AC3E}">
        <p14:creationId xmlns:p14="http://schemas.microsoft.com/office/powerpoint/2010/main" val="974107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of corneal melt</a:t>
            </a:r>
          </a:p>
        </p:txBody>
      </p:sp>
      <p:sp>
        <p:nvSpPr>
          <p:cNvPr id="3" name="Content Placeholder 2"/>
          <p:cNvSpPr>
            <a:spLocks noGrp="1"/>
          </p:cNvSpPr>
          <p:nvPr>
            <p:ph idx="1"/>
          </p:nvPr>
        </p:nvSpPr>
        <p:spPr/>
        <p:txBody>
          <a:bodyPr>
            <a:normAutofit fontScale="92500" lnSpcReduction="10000"/>
          </a:bodyPr>
          <a:lstStyle/>
          <a:p>
            <a:pPr fontAlgn="base"/>
            <a:r>
              <a:rPr lang="en-US" dirty="0"/>
              <a:t>Medical (first)</a:t>
            </a:r>
          </a:p>
          <a:p>
            <a:pPr lvl="1" fontAlgn="base"/>
            <a:r>
              <a:rPr lang="en-US" dirty="0"/>
              <a:t>Treat underlying cause</a:t>
            </a:r>
          </a:p>
          <a:p>
            <a:pPr lvl="2" fontAlgn="base"/>
            <a:r>
              <a:rPr lang="en-US" dirty="0"/>
              <a:t>Abx gtts (for infectious)</a:t>
            </a:r>
          </a:p>
          <a:p>
            <a:pPr lvl="2" fontAlgn="base"/>
            <a:r>
              <a:rPr lang="en-US" dirty="0"/>
              <a:t>Systemic steroids +/- immunosuppressants (for inflammatory)</a:t>
            </a:r>
          </a:p>
          <a:p>
            <a:pPr lvl="1" fontAlgn="base"/>
            <a:r>
              <a:rPr lang="en-US" dirty="0"/>
              <a:t>PPx Abx gtts (for epi defect)</a:t>
            </a:r>
          </a:p>
          <a:p>
            <a:pPr lvl="1" fontAlgn="base"/>
            <a:r>
              <a:rPr lang="en-US" dirty="0"/>
              <a:t>PFATs, punctal plugs, serum tears</a:t>
            </a:r>
          </a:p>
          <a:p>
            <a:pPr lvl="1" fontAlgn="base"/>
            <a:r>
              <a:rPr lang="en-US" dirty="0"/>
              <a:t>PO vitamin C 1 g daily and doxycycline 50-100 mg BID daily</a:t>
            </a:r>
          </a:p>
          <a:p>
            <a:pPr lvl="1" fontAlgn="base"/>
            <a:r>
              <a:rPr lang="en-US" dirty="0"/>
              <a:t>Avoid topical steroids or NSAIDs</a:t>
            </a:r>
          </a:p>
          <a:p>
            <a:pPr fontAlgn="base"/>
            <a:r>
              <a:rPr lang="en-US" dirty="0"/>
              <a:t>Surgical (second)</a:t>
            </a:r>
          </a:p>
          <a:p>
            <a:pPr lvl="1" fontAlgn="base"/>
            <a:r>
              <a:rPr lang="en-US" dirty="0"/>
              <a:t>BCL</a:t>
            </a:r>
          </a:p>
          <a:p>
            <a:pPr lvl="1" fontAlgn="base"/>
            <a:r>
              <a:rPr lang="en-US" dirty="0"/>
              <a:t>Glue</a:t>
            </a:r>
          </a:p>
          <a:p>
            <a:pPr lvl="1" fontAlgn="base"/>
            <a:r>
              <a:rPr lang="en-US" dirty="0"/>
              <a:t>Conjunctival recession or excision +/- keratoepithelioplasty (for inflammatory)</a:t>
            </a:r>
          </a:p>
        </p:txBody>
      </p:sp>
    </p:spTree>
    <p:extLst>
      <p:ext uri="{BB962C8B-B14F-4D97-AF65-F5344CB8AC3E}">
        <p14:creationId xmlns:p14="http://schemas.microsoft.com/office/powerpoint/2010/main" val="2281117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Steroids and corneal ulcers</a:t>
            </a:r>
          </a:p>
        </p:txBody>
      </p:sp>
      <p:sp>
        <p:nvSpPr>
          <p:cNvPr id="3" name="Content Placeholder 2"/>
          <p:cNvSpPr>
            <a:spLocks noGrp="1"/>
          </p:cNvSpPr>
          <p:nvPr>
            <p:ph idx="1"/>
          </p:nvPr>
        </p:nvSpPr>
        <p:spPr/>
        <p:txBody>
          <a:bodyPr>
            <a:normAutofit fontScale="92500" lnSpcReduction="20000"/>
          </a:bodyPr>
          <a:lstStyle/>
          <a:p>
            <a:pPr fontAlgn="base"/>
            <a:r>
              <a:rPr lang="en-US" dirty="0"/>
              <a:t>Pros:  decreased inflammation, improved comfort, and minimized scarring</a:t>
            </a:r>
          </a:p>
          <a:p>
            <a:pPr fontAlgn="base"/>
            <a:r>
              <a:rPr lang="en-US" dirty="0"/>
              <a:t>Cons:  increased replication of microorganisms, decreased immune response</a:t>
            </a:r>
          </a:p>
          <a:p>
            <a:pPr fontAlgn="base"/>
            <a:r>
              <a:rPr lang="en-US" dirty="0"/>
              <a:t>Steroids for Corneal Ulcers Trial (SCUT)</a:t>
            </a:r>
          </a:p>
          <a:p>
            <a:pPr lvl="1" fontAlgn="base"/>
            <a:r>
              <a:rPr lang="en-US" dirty="0"/>
              <a:t>No benefit in most cases</a:t>
            </a:r>
          </a:p>
          <a:p>
            <a:pPr lvl="1" fontAlgn="base"/>
            <a:r>
              <a:rPr lang="en-US" dirty="0"/>
              <a:t>Benefit in severe cases (CF vision or large central ulcers)</a:t>
            </a:r>
          </a:p>
          <a:p>
            <a:pPr lvl="1" fontAlgn="base"/>
            <a:r>
              <a:rPr lang="en-US" dirty="0"/>
              <a:t>Study design</a:t>
            </a:r>
          </a:p>
          <a:p>
            <a:pPr lvl="2" fontAlgn="base"/>
            <a:r>
              <a:rPr lang="en-US" dirty="0"/>
              <a:t>All pts were culture-positive</a:t>
            </a:r>
          </a:p>
          <a:p>
            <a:pPr lvl="2" fontAlgn="base"/>
            <a:r>
              <a:rPr lang="en-US" dirty="0"/>
              <a:t>Steroids were started after moxifloxacin x 48 hrs</a:t>
            </a:r>
            <a:endParaRPr lang="en-US" b="1" dirty="0"/>
          </a:p>
          <a:p>
            <a:pPr fontAlgn="base"/>
            <a:r>
              <a:rPr lang="en-US" dirty="0"/>
              <a:t>General recommendations</a:t>
            </a:r>
          </a:p>
          <a:p>
            <a:pPr lvl="1" fontAlgn="base"/>
            <a:r>
              <a:rPr lang="en-US" dirty="0"/>
              <a:t>Wait 1-2 d after antibiotic gtts</a:t>
            </a:r>
          </a:p>
          <a:p>
            <a:pPr lvl="1" fontAlgn="base"/>
            <a:r>
              <a:rPr lang="en-US" dirty="0"/>
              <a:t>Make sure pt is improving first</a:t>
            </a:r>
          </a:p>
          <a:p>
            <a:pPr lvl="1" fontAlgn="base"/>
            <a:r>
              <a:rPr lang="en-US" dirty="0"/>
              <a:t>Avoid steroids with significant thinning or delayed healing</a:t>
            </a:r>
          </a:p>
        </p:txBody>
      </p:sp>
      <p:sp>
        <p:nvSpPr>
          <p:cNvPr id="5" name="Rectangle 4"/>
          <p:cNvSpPr/>
          <p:nvPr/>
        </p:nvSpPr>
        <p:spPr>
          <a:xfrm>
            <a:off x="204787" y="6311900"/>
            <a:ext cx="11782425" cy="523220"/>
          </a:xfrm>
          <a:prstGeom prst="rect">
            <a:avLst/>
          </a:prstGeom>
        </p:spPr>
        <p:txBody>
          <a:bodyPr wrap="square">
            <a:spAutoFit/>
          </a:bodyPr>
          <a:lstStyle/>
          <a:p>
            <a:pPr lvl="1"/>
            <a:r>
              <a:rPr lang="en-US" sz="1400" dirty="0"/>
              <a:t>Source credits:  Corticosteroids for bacterial keratitis: the Steroids for Corneal Ulcers Trial (SCUT), &lt;https://www.ncbi.nlm.nih.gov/pubmed/21987582&gt;.</a:t>
            </a:r>
            <a:br>
              <a:rPr lang="en-US" sz="1400" dirty="0"/>
            </a:br>
            <a:r>
              <a:rPr lang="en-US" sz="1400" dirty="0"/>
              <a:t>Bowling, Brad. “Chapter 6, Cornea.” </a:t>
            </a:r>
            <a:r>
              <a:rPr lang="en-US" sz="1400" u="sng" dirty="0"/>
              <a:t>Kanski’s Clinical Ophthalmology</a:t>
            </a:r>
            <a:r>
              <a:rPr lang="en-US" sz="1400" dirty="0"/>
              <a:t>, 8</a:t>
            </a:r>
            <a:r>
              <a:rPr lang="en-US" sz="1400" baseline="30000" dirty="0"/>
              <a:t>th</a:t>
            </a:r>
            <a:r>
              <a:rPr lang="en-US" sz="1400" dirty="0"/>
              <a:t> edition, 2016.</a:t>
            </a:r>
          </a:p>
        </p:txBody>
      </p:sp>
    </p:spTree>
    <p:extLst>
      <p:ext uri="{BB962C8B-B14F-4D97-AF65-F5344CB8AC3E}">
        <p14:creationId xmlns:p14="http://schemas.microsoft.com/office/powerpoint/2010/main" val="56254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Rheumatology Recommendations 6/6/17</a:t>
            </a:r>
          </a:p>
        </p:txBody>
      </p:sp>
      <p:sp>
        <p:nvSpPr>
          <p:cNvPr id="3" name="Content Placeholder 2"/>
          <p:cNvSpPr>
            <a:spLocks noGrp="1"/>
          </p:cNvSpPr>
          <p:nvPr>
            <p:ph idx="1"/>
          </p:nvPr>
        </p:nvSpPr>
        <p:spPr>
          <a:xfrm>
            <a:off x="838200" y="1825624"/>
            <a:ext cx="10858500" cy="5032375"/>
          </a:xfrm>
        </p:spPr>
        <p:txBody>
          <a:bodyPr/>
          <a:lstStyle/>
          <a:p>
            <a:r>
              <a:rPr lang="en-US" sz="3200" dirty="0"/>
              <a:t>Continue prednisone 20 mg daily</a:t>
            </a:r>
          </a:p>
          <a:p>
            <a:r>
              <a:rPr lang="en-US" sz="3200" dirty="0"/>
              <a:t>Once ulceration is healed</a:t>
            </a:r>
          </a:p>
          <a:p>
            <a:pPr lvl="1"/>
            <a:r>
              <a:rPr lang="en-US" sz="2800" dirty="0"/>
              <a:t>Restart topical steroid drops</a:t>
            </a:r>
          </a:p>
          <a:p>
            <a:pPr lvl="1"/>
            <a:r>
              <a:rPr lang="en-US" sz="2800" dirty="0"/>
              <a:t>Possibly start steroid-sparing agent</a:t>
            </a:r>
          </a:p>
          <a:p>
            <a:pPr lvl="2"/>
            <a:r>
              <a:rPr lang="en-US" sz="2400" dirty="0"/>
              <a:t>Cellcept</a:t>
            </a:r>
          </a:p>
          <a:p>
            <a:pPr lvl="2"/>
            <a:r>
              <a:rPr lang="en-US" sz="2400" dirty="0"/>
              <a:t>Adalimumab</a:t>
            </a:r>
          </a:p>
          <a:p>
            <a:pPr lvl="2"/>
            <a:r>
              <a:rPr lang="en-US" sz="2400" dirty="0"/>
              <a:t>Avoid MTX, due to hepatomegaly</a:t>
            </a:r>
          </a:p>
          <a:p>
            <a:pPr lvl="1"/>
            <a:r>
              <a:rPr lang="en-US" sz="2800" dirty="0"/>
              <a:t>Taper PO steroids</a:t>
            </a:r>
          </a:p>
          <a:p>
            <a:endParaRPr lang="en-US" dirty="0"/>
          </a:p>
        </p:txBody>
      </p:sp>
    </p:spTree>
    <p:extLst>
      <p:ext uri="{BB962C8B-B14F-4D97-AF65-F5344CB8AC3E}">
        <p14:creationId xmlns:p14="http://schemas.microsoft.com/office/powerpoint/2010/main" val="1592173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Discharge summary 6/8/17</a:t>
            </a:r>
          </a:p>
        </p:txBody>
      </p:sp>
      <p:sp>
        <p:nvSpPr>
          <p:cNvPr id="3" name="Content Placeholder 2"/>
          <p:cNvSpPr>
            <a:spLocks noGrp="1"/>
          </p:cNvSpPr>
          <p:nvPr>
            <p:ph idx="1"/>
          </p:nvPr>
        </p:nvSpPr>
        <p:spPr>
          <a:xfrm>
            <a:off x="838199" y="1825624"/>
            <a:ext cx="11353801" cy="5032375"/>
          </a:xfrm>
        </p:spPr>
        <p:txBody>
          <a:bodyPr>
            <a:normAutofit/>
          </a:bodyPr>
          <a:lstStyle/>
          <a:p>
            <a:r>
              <a:rPr lang="en-US" dirty="0"/>
              <a:t>40F hx sarcoidosis &amp; RA on chronic prednisone p/w L eye pain &amp; discharge.</a:t>
            </a:r>
          </a:p>
          <a:p>
            <a:r>
              <a:rPr lang="en-US" dirty="0"/>
              <a:t>Problems: </a:t>
            </a:r>
          </a:p>
          <a:p>
            <a:pPr lvl="1"/>
            <a:r>
              <a:rPr lang="en-US" dirty="0"/>
              <a:t>Bacterial keratitis OS</a:t>
            </a:r>
          </a:p>
          <a:p>
            <a:pPr lvl="2"/>
            <a:r>
              <a:rPr lang="en-US" dirty="0"/>
              <a:t>K culture:  	</a:t>
            </a:r>
            <a:r>
              <a:rPr lang="el-GR" dirty="0"/>
              <a:t>α</a:t>
            </a:r>
            <a:r>
              <a:rPr lang="en-US" dirty="0"/>
              <a:t>-hemolytic Strep</a:t>
            </a:r>
          </a:p>
          <a:p>
            <a:pPr lvl="2"/>
            <a:r>
              <a:rPr lang="en-US" dirty="0"/>
              <a:t>J culture:	</a:t>
            </a:r>
            <a:r>
              <a:rPr lang="el-GR" dirty="0"/>
              <a:t>α</a:t>
            </a:r>
            <a:r>
              <a:rPr lang="en-US" dirty="0"/>
              <a:t>-hemolytic Strep &amp; Staph aureus</a:t>
            </a:r>
          </a:p>
          <a:p>
            <a:pPr lvl="1"/>
            <a:r>
              <a:rPr lang="en-US" dirty="0"/>
              <a:t>Extensive corneal thinning adjacent to ulcer OS</a:t>
            </a:r>
          </a:p>
          <a:p>
            <a:pPr lvl="2"/>
            <a:r>
              <a:rPr lang="en-US" dirty="0"/>
              <a:t>?Hx RA, neg RF and CCP</a:t>
            </a:r>
          </a:p>
          <a:p>
            <a:pPr lvl="1"/>
            <a:r>
              <a:rPr lang="en-US" dirty="0"/>
              <a:t>Sarcoidosis</a:t>
            </a:r>
          </a:p>
          <a:p>
            <a:pPr lvl="2"/>
            <a:r>
              <a:rPr lang="en-US" dirty="0"/>
              <a:t>Discrete yellow retinal lesions OS</a:t>
            </a:r>
          </a:p>
          <a:p>
            <a:pPr lvl="2"/>
            <a:r>
              <a:rPr lang="en-US" dirty="0"/>
              <a:t>Hepatomegaly with calcified granuloma on U/S liver</a:t>
            </a:r>
          </a:p>
          <a:p>
            <a:pPr lvl="2"/>
            <a:r>
              <a:rPr lang="en-US" dirty="0"/>
              <a:t>Mildly elevated ACE</a:t>
            </a:r>
          </a:p>
          <a:p>
            <a:pPr lvl="2"/>
            <a:r>
              <a:rPr lang="en-US" dirty="0"/>
              <a:t>Hypercalcemia</a:t>
            </a:r>
          </a:p>
          <a:p>
            <a:pPr lvl="2"/>
            <a:endParaRPr lang="en-US" dirty="0"/>
          </a:p>
          <a:p>
            <a:pPr lvl="1"/>
            <a:endParaRPr lang="en-US" dirty="0"/>
          </a:p>
        </p:txBody>
      </p:sp>
    </p:spTree>
    <p:extLst>
      <p:ext uri="{BB962C8B-B14F-4D97-AF65-F5344CB8AC3E}">
        <p14:creationId xmlns:p14="http://schemas.microsoft.com/office/powerpoint/2010/main" val="300913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problem list</a:t>
            </a:r>
          </a:p>
        </p:txBody>
      </p:sp>
      <p:sp>
        <p:nvSpPr>
          <p:cNvPr id="3" name="Content Placeholder 2"/>
          <p:cNvSpPr>
            <a:spLocks noGrp="1"/>
          </p:cNvSpPr>
          <p:nvPr>
            <p:ph idx="1"/>
          </p:nvPr>
        </p:nvSpPr>
        <p:spPr>
          <a:xfrm>
            <a:off x="838200" y="1825625"/>
            <a:ext cx="5686231" cy="5032374"/>
          </a:xfrm>
        </p:spPr>
        <p:txBody>
          <a:bodyPr>
            <a:normAutofit/>
          </a:bodyPr>
          <a:lstStyle/>
          <a:p>
            <a:r>
              <a:rPr lang="en-US" dirty="0"/>
              <a:t>1. Corneal ulcer OS</a:t>
            </a:r>
          </a:p>
          <a:p>
            <a:pPr marL="457200" lvl="1" indent="0">
              <a:buNone/>
            </a:pPr>
            <a:r>
              <a:rPr lang="en-US" dirty="0"/>
              <a:t>- With adjacent nasal thinning</a:t>
            </a:r>
          </a:p>
          <a:p>
            <a:pPr lvl="1">
              <a:buFontTx/>
              <a:buChar char="-"/>
            </a:pPr>
            <a:r>
              <a:rPr lang="en-US" dirty="0"/>
              <a:t>Strep pneumo</a:t>
            </a:r>
          </a:p>
          <a:p>
            <a:pPr lvl="1">
              <a:buFontTx/>
              <a:buChar char="-"/>
            </a:pPr>
            <a:r>
              <a:rPr lang="en-US" dirty="0"/>
              <a:t>Significant AC inflammation</a:t>
            </a:r>
          </a:p>
          <a:p>
            <a:endParaRPr lang="en-US" dirty="0"/>
          </a:p>
        </p:txBody>
      </p:sp>
      <p:sp>
        <p:nvSpPr>
          <p:cNvPr id="6" name="Content Placeholder 2"/>
          <p:cNvSpPr txBox="1">
            <a:spLocks/>
          </p:cNvSpPr>
          <p:nvPr/>
        </p:nvSpPr>
        <p:spPr>
          <a:xfrm>
            <a:off x="6524431" y="1825626"/>
            <a:ext cx="5686231" cy="503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 Hx Chronic ant / post uveitis OU</a:t>
            </a:r>
          </a:p>
          <a:p>
            <a:pPr lvl="1"/>
            <a:r>
              <a:rPr lang="en-US" dirty="0"/>
              <a:t>Sequelae</a:t>
            </a:r>
          </a:p>
          <a:p>
            <a:pPr lvl="1"/>
            <a:r>
              <a:rPr lang="en-US" dirty="0"/>
              <a:t>?Recurrence</a:t>
            </a:r>
          </a:p>
          <a:p>
            <a:endParaRPr lang="en-US" dirty="0"/>
          </a:p>
        </p:txBody>
      </p:sp>
    </p:spTree>
    <p:extLst>
      <p:ext uri="{BB962C8B-B14F-4D97-AF65-F5344CB8AC3E}">
        <p14:creationId xmlns:p14="http://schemas.microsoft.com/office/powerpoint/2010/main" val="3352737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uveitis and corneal ulcers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Loosely related articles:</a:t>
            </a:r>
          </a:p>
          <a:p>
            <a:r>
              <a:rPr lang="en-US" dirty="0"/>
              <a:t>Recurrent non-infectious scleritis in pt with u/l intra-ocular lepromatous leprosy, despite systemic cure</a:t>
            </a:r>
          </a:p>
          <a:p>
            <a:pPr lvl="1"/>
            <a:r>
              <a:rPr lang="en-US" dirty="0"/>
              <a:t>Poon A</a:t>
            </a:r>
            <a:r>
              <a:rPr lang="en-US" baseline="30000" dirty="0"/>
              <a:t>1</a:t>
            </a:r>
            <a:r>
              <a:rPr lang="en-US" dirty="0"/>
              <a:t>, MacLean H, McKelvie P. Recurrent scleritis in lepromatous leprosy. </a:t>
            </a:r>
            <a:r>
              <a:rPr lang="en-US" dirty="0">
                <a:hlinkClick r:id="" action="ppaction://noaction"/>
              </a:rPr>
              <a:t>Aust N Z J Ophthalmol. 1998 Feb;26(1):51-5. Cont Lens Anterior Eye. 2013 Dec;36(6):313-7. doi: 10.1016/j.clae.2013.07.013. Epub 2013 Aug 28.</a:t>
            </a:r>
          </a:p>
          <a:p>
            <a:r>
              <a:rPr lang="en-US" dirty="0"/>
              <a:t>PUK in patients with sarcoidosis</a:t>
            </a:r>
          </a:p>
          <a:p>
            <a:pPr lvl="1"/>
            <a:r>
              <a:rPr lang="en-US" dirty="0"/>
              <a:t>Siracuse-Lee D</a:t>
            </a:r>
            <a:r>
              <a:rPr lang="en-US" baseline="30000" dirty="0"/>
              <a:t>1</a:t>
            </a:r>
            <a:r>
              <a:rPr lang="en-US" dirty="0"/>
              <a:t>, Saffra N. Peripheral ulcerative keratitis in sarcoidosis: a case report. </a:t>
            </a:r>
            <a:r>
              <a:rPr lang="en-US" dirty="0">
                <a:hlinkClick r:id="" action="ppaction://noaction"/>
              </a:rPr>
              <a:t>Cornea. 2006 Jun;25(5):618-20.</a:t>
            </a:r>
          </a:p>
          <a:p>
            <a:pPr lvl="1"/>
            <a:r>
              <a:rPr lang="en-US" dirty="0"/>
              <a:t>Harthan JS</a:t>
            </a:r>
            <a:r>
              <a:rPr lang="en-US" baseline="30000" dirty="0"/>
              <a:t>1</a:t>
            </a:r>
            <a:r>
              <a:rPr lang="en-US" dirty="0"/>
              <a:t>, Reeder RE. Peripheral ulcerative keratitis in association with sarcoidosis. </a:t>
            </a:r>
            <a:r>
              <a:rPr lang="en-US" dirty="0">
                <a:hlinkClick r:id="" action="ppaction://noaction"/>
              </a:rPr>
              <a:t>Cont Lens Anterior Eye. 2013 Dec;36(6):313-7. doi: 10.1016/j.clae.2013.07.013. Epub 2013 Aug 28.</a:t>
            </a:r>
          </a:p>
          <a:p>
            <a:pPr lvl="1"/>
            <a:endParaRPr lang="en-US" dirty="0"/>
          </a:p>
          <a:p>
            <a:pPr lvl="1"/>
            <a:endParaRPr lang="en-US" dirty="0"/>
          </a:p>
          <a:p>
            <a:endParaRPr lang="en-US" dirty="0"/>
          </a:p>
        </p:txBody>
      </p:sp>
    </p:spTree>
    <p:extLst>
      <p:ext uri="{BB962C8B-B14F-4D97-AF65-F5344CB8AC3E}">
        <p14:creationId xmlns:p14="http://schemas.microsoft.com/office/powerpoint/2010/main" val="2694280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of our patient’s story…</a:t>
            </a:r>
          </a:p>
        </p:txBody>
      </p:sp>
      <p:sp>
        <p:nvSpPr>
          <p:cNvPr id="3" name="Content Placeholder 2"/>
          <p:cNvSpPr>
            <a:spLocks noGrp="1"/>
          </p:cNvSpPr>
          <p:nvPr>
            <p:ph sz="half" idx="1"/>
          </p:nvPr>
        </p:nvSpPr>
        <p:spPr>
          <a:xfrm>
            <a:off x="838199" y="1825625"/>
            <a:ext cx="9938658" cy="4677812"/>
          </a:xfrm>
        </p:spPr>
        <p:txBody>
          <a:bodyPr>
            <a:normAutofit/>
          </a:bodyPr>
          <a:lstStyle/>
          <a:p>
            <a:r>
              <a:rPr lang="en-US" dirty="0"/>
              <a:t>6/2017:  F/U with local ophthalmologist</a:t>
            </a:r>
          </a:p>
          <a:p>
            <a:pPr lvl="1"/>
            <a:r>
              <a:rPr lang="en-US" dirty="0"/>
              <a:t>Trace cell, then no AC cell</a:t>
            </a:r>
          </a:p>
          <a:p>
            <a:pPr lvl="1"/>
            <a:r>
              <a:rPr lang="en-US" dirty="0"/>
              <a:t>No DFEs</a:t>
            </a:r>
          </a:p>
          <a:p>
            <a:endParaRPr lang="en-US" dirty="0"/>
          </a:p>
          <a:p>
            <a:r>
              <a:rPr lang="en-US" dirty="0"/>
              <a:t>Severe pain &amp; photophobia OS -&gt; referral to Dr. Waxman</a:t>
            </a:r>
          </a:p>
          <a:p>
            <a:endParaRPr lang="en-US" dirty="0"/>
          </a:p>
          <a:p>
            <a:r>
              <a:rPr lang="en-US" dirty="0"/>
              <a:t>1/2018:  More sequelae</a:t>
            </a:r>
          </a:p>
          <a:p>
            <a:pPr lvl="1"/>
            <a:r>
              <a:rPr lang="en-US" dirty="0"/>
              <a:t>OD:  punched out chorioretinal lesions</a:t>
            </a:r>
          </a:p>
          <a:p>
            <a:pPr lvl="1"/>
            <a:r>
              <a:rPr lang="en-US" dirty="0"/>
              <a:t>OS:  4+ flare, dense cyclitic membrane, RD</a:t>
            </a:r>
          </a:p>
          <a:p>
            <a:pPr lvl="1"/>
            <a:r>
              <a:rPr lang="en-US" dirty="0"/>
              <a:t>Recs:  cycloplegics and tinted lenses</a:t>
            </a:r>
          </a:p>
          <a:p>
            <a:pPr lvl="1"/>
            <a:endParaRPr lang="en-US" dirty="0"/>
          </a:p>
        </p:txBody>
      </p:sp>
    </p:spTree>
    <p:extLst>
      <p:ext uri="{BB962C8B-B14F-4D97-AF65-F5344CB8AC3E}">
        <p14:creationId xmlns:p14="http://schemas.microsoft.com/office/powerpoint/2010/main" val="3627397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Sarcoidosis</a:t>
            </a:r>
          </a:p>
        </p:txBody>
      </p:sp>
      <p:sp>
        <p:nvSpPr>
          <p:cNvPr id="3" name="Content Placeholder 2"/>
          <p:cNvSpPr>
            <a:spLocks noGrp="1"/>
          </p:cNvSpPr>
          <p:nvPr>
            <p:ph sz="half" idx="1"/>
          </p:nvPr>
        </p:nvSpPr>
        <p:spPr>
          <a:xfrm>
            <a:off x="838200" y="1825625"/>
            <a:ext cx="8846976" cy="4470400"/>
          </a:xfrm>
        </p:spPr>
        <p:txBody>
          <a:bodyPr>
            <a:normAutofit/>
          </a:bodyPr>
          <a:lstStyle/>
          <a:p>
            <a:r>
              <a:rPr lang="en-US" dirty="0"/>
              <a:t>Chronic non-caseating granulomatous inflammation</a:t>
            </a:r>
          </a:p>
          <a:p>
            <a:pPr lvl="1"/>
            <a:r>
              <a:rPr lang="en-US" dirty="0"/>
              <a:t>Lungs and LNs</a:t>
            </a:r>
          </a:p>
          <a:p>
            <a:pPr lvl="1"/>
            <a:r>
              <a:rPr lang="en-US" dirty="0"/>
              <a:t>Any organ system</a:t>
            </a:r>
          </a:p>
          <a:p>
            <a:r>
              <a:rPr lang="en-US" dirty="0"/>
              <a:t>Unknown etiology</a:t>
            </a:r>
          </a:p>
          <a:p>
            <a:r>
              <a:rPr lang="en-US" dirty="0"/>
              <a:t>Epidemiology</a:t>
            </a:r>
          </a:p>
          <a:p>
            <a:pPr lvl="1"/>
            <a:r>
              <a:rPr lang="en-US" dirty="0"/>
              <a:t>Black:White 10:1</a:t>
            </a:r>
          </a:p>
          <a:p>
            <a:pPr lvl="1"/>
            <a:r>
              <a:rPr lang="en-US" dirty="0"/>
              <a:t>More common in colder climates</a:t>
            </a:r>
          </a:p>
          <a:p>
            <a:r>
              <a:rPr lang="en-US" dirty="0"/>
              <a:t>One of the most common systemic associations of uveitis</a:t>
            </a:r>
          </a:p>
          <a:p>
            <a:endParaRPr lang="en-US" dirty="0"/>
          </a:p>
        </p:txBody>
      </p:sp>
    </p:spTree>
    <p:extLst>
      <p:ext uri="{BB962C8B-B14F-4D97-AF65-F5344CB8AC3E}">
        <p14:creationId xmlns:p14="http://schemas.microsoft.com/office/powerpoint/2010/main" val="48658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588" y="354565"/>
            <a:ext cx="10772775" cy="1333499"/>
          </a:xfrm>
        </p:spPr>
        <p:txBody>
          <a:bodyPr/>
          <a:lstStyle/>
          <a:p>
            <a:r>
              <a:rPr lang="en-US" dirty="0"/>
              <a:t>Histories</a:t>
            </a:r>
          </a:p>
        </p:txBody>
      </p:sp>
      <p:sp>
        <p:nvSpPr>
          <p:cNvPr id="3" name="Content Placeholder 2"/>
          <p:cNvSpPr>
            <a:spLocks noGrp="1"/>
          </p:cNvSpPr>
          <p:nvPr>
            <p:ph idx="1"/>
          </p:nvPr>
        </p:nvSpPr>
        <p:spPr>
          <a:xfrm>
            <a:off x="935588" y="1781370"/>
            <a:ext cx="10988934" cy="5524499"/>
          </a:xfrm>
        </p:spPr>
        <p:txBody>
          <a:bodyPr>
            <a:normAutofit/>
          </a:bodyPr>
          <a:lstStyle/>
          <a:p>
            <a:pPr>
              <a:tabLst>
                <a:tab pos="1371600" algn="l"/>
              </a:tabLst>
            </a:pPr>
            <a:r>
              <a:rPr lang="en-US" sz="2400" dirty="0"/>
              <a:t>POHx:   	hx chronic anterior/posterior uveitis OU, inflammatory glaucoma OU,</a:t>
            </a:r>
            <a:br>
              <a:rPr lang="en-US" sz="2400" dirty="0"/>
            </a:br>
            <a:r>
              <a:rPr lang="en-US" sz="2400" dirty="0"/>
              <a:t>	pseudophakia OU, legal blindness OU</a:t>
            </a:r>
          </a:p>
          <a:p>
            <a:pPr lvl="1">
              <a:tabLst>
                <a:tab pos="1371600" algn="l"/>
              </a:tabLst>
            </a:pPr>
            <a:r>
              <a:rPr lang="en-US" sz="2000" dirty="0"/>
              <a:t>Baseline exam in 3/2017:  VA 20/300 OU, IOP 13 OD, 14 OS, BK OD&gt;OS, PCIOL OU</a:t>
            </a:r>
          </a:p>
          <a:p>
            <a:pPr>
              <a:tabLst>
                <a:tab pos="1371600" algn="l"/>
              </a:tabLst>
            </a:pPr>
            <a:r>
              <a:rPr lang="en-US" sz="2400" dirty="0"/>
              <a:t>PMHx:   	sarcoidosis (dx at age 2), RA, NIDDM2, hx hyperCa, hx renal stones</a:t>
            </a:r>
          </a:p>
          <a:p>
            <a:pPr>
              <a:tabLst>
                <a:tab pos="1371600" algn="l"/>
              </a:tabLst>
            </a:pPr>
            <a:r>
              <a:rPr lang="en-US" sz="2400" dirty="0"/>
              <a:t>FOHx:    	unremarkable</a:t>
            </a:r>
          </a:p>
          <a:p>
            <a:pPr>
              <a:tabLst>
                <a:tab pos="1371600" algn="l"/>
              </a:tabLst>
            </a:pPr>
            <a:r>
              <a:rPr lang="en-US" sz="2400" dirty="0"/>
              <a:t>FMHx:	sarcoidosis in pgm &amp; maternal cousin</a:t>
            </a:r>
          </a:p>
          <a:p>
            <a:pPr>
              <a:tabLst>
                <a:tab pos="1371600" algn="l"/>
              </a:tabLst>
            </a:pPr>
            <a:r>
              <a:rPr lang="en-US" sz="2400" dirty="0"/>
              <a:t>SHx:   	lives alone, occasional etoh, has tattoos, on disability</a:t>
            </a:r>
          </a:p>
          <a:p>
            <a:pPr>
              <a:tabLst>
                <a:tab pos="1371600" algn="l"/>
              </a:tabLst>
            </a:pPr>
            <a:r>
              <a:rPr lang="en-US" sz="2400" dirty="0"/>
              <a:t>All:	NKDA</a:t>
            </a:r>
          </a:p>
          <a:p>
            <a:pPr>
              <a:tabLst>
                <a:tab pos="1371600" algn="l"/>
              </a:tabLst>
            </a:pPr>
            <a:r>
              <a:rPr lang="en-US" sz="2400" dirty="0"/>
              <a:t>gtts:   	PF QID OS, Combigan BID OU, Refresh QID OU, Clear Eyes prn OU</a:t>
            </a:r>
          </a:p>
          <a:p>
            <a:pPr>
              <a:tabLst>
                <a:tab pos="1371600" algn="l"/>
              </a:tabLst>
            </a:pPr>
            <a:r>
              <a:rPr lang="en-US" sz="2400" dirty="0"/>
              <a:t>Meds:	prednisone 2 mg q other day</a:t>
            </a:r>
          </a:p>
          <a:p>
            <a:endParaRPr lang="en-US" sz="3200" dirty="0"/>
          </a:p>
        </p:txBody>
      </p:sp>
    </p:spTree>
    <p:extLst>
      <p:ext uri="{BB962C8B-B14F-4D97-AF65-F5344CB8AC3E}">
        <p14:creationId xmlns:p14="http://schemas.microsoft.com/office/powerpoint/2010/main" val="3064499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findings</a:t>
            </a:r>
          </a:p>
        </p:txBody>
      </p:sp>
      <p:sp>
        <p:nvSpPr>
          <p:cNvPr id="3" name="Content Placeholder 2"/>
          <p:cNvSpPr>
            <a:spLocks noGrp="1"/>
          </p:cNvSpPr>
          <p:nvPr>
            <p:ph sz="half" idx="1"/>
          </p:nvPr>
        </p:nvSpPr>
        <p:spPr>
          <a:xfrm>
            <a:off x="838200" y="1825625"/>
            <a:ext cx="6420142" cy="4351338"/>
          </a:xfrm>
        </p:spPr>
        <p:txBody>
          <a:bodyPr>
            <a:normAutofit fontScale="92500" lnSpcReduction="20000"/>
          </a:bodyPr>
          <a:lstStyle/>
          <a:p>
            <a:r>
              <a:rPr lang="en-US" dirty="0"/>
              <a:t>Symptoms</a:t>
            </a:r>
          </a:p>
          <a:p>
            <a:pPr lvl="1"/>
            <a:r>
              <a:rPr lang="en-US" dirty="0"/>
              <a:t>Respiratory (cough, DOE) in 50%</a:t>
            </a:r>
          </a:p>
          <a:p>
            <a:pPr lvl="1"/>
            <a:r>
              <a:rPr lang="en-US" dirty="0"/>
              <a:t>Constitutional (malaise, arthralgia) in 50%</a:t>
            </a:r>
          </a:p>
          <a:p>
            <a:r>
              <a:rPr lang="en-US" dirty="0"/>
              <a:t>Signs</a:t>
            </a:r>
          </a:p>
          <a:p>
            <a:pPr lvl="1"/>
            <a:r>
              <a:rPr lang="en-US" dirty="0"/>
              <a:t>Lungs:  mild infiltration to severe fibrosis</a:t>
            </a:r>
          </a:p>
          <a:p>
            <a:pPr lvl="1"/>
            <a:r>
              <a:rPr lang="en-US" dirty="0"/>
              <a:t>LNs:  enlarged hilar/superficial nodes</a:t>
            </a:r>
          </a:p>
          <a:p>
            <a:pPr lvl="1"/>
            <a:r>
              <a:rPr lang="en-US" dirty="0"/>
              <a:t>Skin:  </a:t>
            </a:r>
          </a:p>
          <a:p>
            <a:pPr lvl="2"/>
            <a:r>
              <a:rPr lang="en-US" dirty="0"/>
              <a:t>Erythema nodosum</a:t>
            </a:r>
          </a:p>
          <a:p>
            <a:pPr lvl="2"/>
            <a:r>
              <a:rPr lang="en-US" dirty="0"/>
              <a:t>Lupus pernio</a:t>
            </a:r>
          </a:p>
          <a:p>
            <a:pPr lvl="1"/>
            <a:r>
              <a:rPr lang="en-US" dirty="0"/>
              <a:t>Neuro (rare):  meningitis, CN palsies, pituitary involv -&gt; hormonal abnl</a:t>
            </a:r>
          </a:p>
          <a:p>
            <a:pPr lvl="1"/>
            <a:r>
              <a:rPr lang="en-US" dirty="0"/>
              <a:t>Cardiac (5%):  arrhythmia, sudden death</a:t>
            </a:r>
          </a:p>
          <a:p>
            <a:pPr lvl="1"/>
            <a:r>
              <a:rPr lang="en-US" dirty="0"/>
              <a:t>Ocular (25-70%, depending on ethnicity)</a:t>
            </a:r>
          </a:p>
          <a:p>
            <a:endParaRPr lang="en-US" dirty="0"/>
          </a:p>
        </p:txBody>
      </p:sp>
      <p:pic>
        <p:nvPicPr>
          <p:cNvPr id="10" name="Content Placeholder 9"/>
          <p:cNvPicPr>
            <a:picLocks noGrp="1" noChangeAspect="1"/>
          </p:cNvPicPr>
          <p:nvPr>
            <p:ph sz="half" idx="2"/>
          </p:nvPr>
        </p:nvPicPr>
        <p:blipFill>
          <a:blip r:embed="rId3"/>
          <a:stretch>
            <a:fillRect/>
          </a:stretch>
        </p:blipFill>
        <p:spPr>
          <a:xfrm>
            <a:off x="7556536" y="710286"/>
            <a:ext cx="3797264" cy="5466677"/>
          </a:xfrm>
          <a:prstGeom prst="rect">
            <a:avLst/>
          </a:prstGeom>
        </p:spPr>
      </p:pic>
    </p:spTree>
    <p:extLst>
      <p:ext uri="{BB962C8B-B14F-4D97-AF65-F5344CB8AC3E}">
        <p14:creationId xmlns:p14="http://schemas.microsoft.com/office/powerpoint/2010/main" val="11932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241"/>
            <a:ext cx="10515600" cy="1272292"/>
          </a:xfrm>
        </p:spPr>
        <p:txBody>
          <a:bodyPr/>
          <a:lstStyle/>
          <a:p>
            <a:r>
              <a:rPr lang="en-US" dirty="0"/>
              <a:t>Ocular features in sarcoidosis</a:t>
            </a:r>
          </a:p>
        </p:txBody>
      </p:sp>
      <p:sp>
        <p:nvSpPr>
          <p:cNvPr id="3" name="Content Placeholder 2"/>
          <p:cNvSpPr>
            <a:spLocks noGrp="1"/>
          </p:cNvSpPr>
          <p:nvPr>
            <p:ph sz="half" idx="1"/>
          </p:nvPr>
        </p:nvSpPr>
        <p:spPr>
          <a:xfrm>
            <a:off x="838200" y="1195937"/>
            <a:ext cx="4867275" cy="4959137"/>
          </a:xfrm>
        </p:spPr>
        <p:txBody>
          <a:bodyPr>
            <a:normAutofit fontScale="85000" lnSpcReduction="20000"/>
          </a:bodyPr>
          <a:lstStyle/>
          <a:p>
            <a:r>
              <a:rPr lang="en-US" dirty="0"/>
              <a:t>MC = granulomatous ant uveitis</a:t>
            </a:r>
          </a:p>
          <a:p>
            <a:pPr lvl="1"/>
            <a:r>
              <a:rPr lang="en-US" dirty="0"/>
              <a:t>AAU (acute-onset sarcoid)</a:t>
            </a:r>
          </a:p>
          <a:p>
            <a:pPr lvl="1"/>
            <a:r>
              <a:rPr lang="en-US" dirty="0"/>
              <a:t>CAU (older pts with chronic pulm dz)</a:t>
            </a:r>
          </a:p>
          <a:p>
            <a:pPr lvl="1"/>
            <a:endParaRPr lang="en-US" dirty="0"/>
          </a:p>
          <a:p>
            <a:r>
              <a:rPr lang="en-US" dirty="0"/>
              <a:t>Complications:  </a:t>
            </a:r>
          </a:p>
          <a:p>
            <a:pPr lvl="1"/>
            <a:r>
              <a:rPr lang="en-US" dirty="0"/>
              <a:t>Cataract</a:t>
            </a:r>
          </a:p>
          <a:p>
            <a:pPr lvl="1"/>
            <a:r>
              <a:rPr lang="en-US" dirty="0"/>
              <a:t>Glaucoma</a:t>
            </a:r>
          </a:p>
          <a:p>
            <a:pPr lvl="1"/>
            <a:r>
              <a:rPr lang="en-US" dirty="0"/>
              <a:t>PS/PAS</a:t>
            </a:r>
          </a:p>
          <a:p>
            <a:pPr lvl="1"/>
            <a:r>
              <a:rPr lang="en-US" dirty="0"/>
              <a:t>Band K</a:t>
            </a:r>
          </a:p>
          <a:p>
            <a:pPr lvl="1"/>
            <a:r>
              <a:rPr lang="en-US" dirty="0"/>
              <a:t>VH</a:t>
            </a:r>
          </a:p>
          <a:p>
            <a:pPr lvl="1"/>
            <a:r>
              <a:rPr lang="en-US" dirty="0"/>
              <a:t>Maculopathy (CME/ERM/CNV)</a:t>
            </a:r>
          </a:p>
          <a:p>
            <a:pPr lvl="1"/>
            <a:r>
              <a:rPr lang="en-US" dirty="0"/>
              <a:t>RD</a:t>
            </a:r>
          </a:p>
          <a:p>
            <a:pPr lvl="1"/>
            <a:r>
              <a:rPr lang="en-US" dirty="0"/>
              <a:t>Phthisis</a:t>
            </a:r>
          </a:p>
          <a:p>
            <a:endParaRPr lang="en-US" dirty="0"/>
          </a:p>
          <a:p>
            <a:r>
              <a:rPr lang="en-US" dirty="0"/>
              <a:t>Prognosis = Blindness, if poorly treated</a:t>
            </a:r>
          </a:p>
          <a:p>
            <a:endParaRPr lang="en-US" dirty="0"/>
          </a:p>
          <a:p>
            <a:pPr lvl="1"/>
            <a:endParaRPr lang="en-US" dirty="0"/>
          </a:p>
        </p:txBody>
      </p:sp>
      <p:pic>
        <p:nvPicPr>
          <p:cNvPr id="5" name="Picture 4"/>
          <p:cNvPicPr>
            <a:picLocks noChangeAspect="1"/>
          </p:cNvPicPr>
          <p:nvPr/>
        </p:nvPicPr>
        <p:blipFill>
          <a:blip r:embed="rId2"/>
          <a:stretch>
            <a:fillRect/>
          </a:stretch>
        </p:blipFill>
        <p:spPr>
          <a:xfrm>
            <a:off x="5781675" y="1148312"/>
            <a:ext cx="6285487" cy="4959138"/>
          </a:xfrm>
          <a:prstGeom prst="rect">
            <a:avLst/>
          </a:prstGeom>
        </p:spPr>
      </p:pic>
      <p:sp>
        <p:nvSpPr>
          <p:cNvPr id="6" name="Rectangle 5"/>
          <p:cNvSpPr/>
          <p:nvPr/>
        </p:nvSpPr>
        <p:spPr>
          <a:xfrm>
            <a:off x="5781675" y="6107450"/>
            <a:ext cx="6190743" cy="923330"/>
          </a:xfrm>
          <a:prstGeom prst="rect">
            <a:avLst/>
          </a:prstGeom>
        </p:spPr>
        <p:txBody>
          <a:bodyPr wrap="square">
            <a:spAutoFit/>
          </a:bodyPr>
          <a:lstStyle/>
          <a:p>
            <a:pPr algn="ctr"/>
            <a:r>
              <a:rPr lang="en-US" b="1" dirty="0"/>
              <a:t>(A)</a:t>
            </a:r>
            <a:r>
              <a:rPr lang="en-US" dirty="0"/>
              <a:t> Very large granulomatous ‘mutton fat’ KPs. </a:t>
            </a:r>
            <a:r>
              <a:rPr lang="en-US" b="1" dirty="0"/>
              <a:t>(B)</a:t>
            </a:r>
            <a:r>
              <a:rPr lang="en-US" dirty="0"/>
              <a:t> large iris nodules. </a:t>
            </a:r>
            <a:r>
              <a:rPr lang="en-US" b="1" dirty="0"/>
              <a:t>(C) </a:t>
            </a:r>
            <a:r>
              <a:rPr lang="en-US" dirty="0"/>
              <a:t>nodular involvement of TM. </a:t>
            </a:r>
            <a:r>
              <a:rPr lang="en-US" b="1" dirty="0"/>
              <a:t>(D) </a:t>
            </a:r>
            <a:r>
              <a:rPr lang="en-US" dirty="0"/>
              <a:t>snowballs.</a:t>
            </a:r>
            <a:endParaRPr lang="en-US" b="1" dirty="0"/>
          </a:p>
          <a:p>
            <a:endParaRPr lang="en-US" dirty="0"/>
          </a:p>
        </p:txBody>
      </p:sp>
    </p:spTree>
    <p:extLst>
      <p:ext uri="{BB962C8B-B14F-4D97-AF65-F5344CB8AC3E}">
        <p14:creationId xmlns:p14="http://schemas.microsoft.com/office/powerpoint/2010/main" val="644362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50"/>
            <a:ext cx="10515600" cy="1325563"/>
          </a:xfrm>
        </p:spPr>
        <p:txBody>
          <a:bodyPr/>
          <a:lstStyle/>
          <a:p>
            <a:r>
              <a:rPr lang="en-US" dirty="0"/>
              <a:t>7 key signs of sarcoidosis (per IWOS 2009)</a:t>
            </a:r>
          </a:p>
        </p:txBody>
      </p:sp>
      <p:sp>
        <p:nvSpPr>
          <p:cNvPr id="3" name="Content Placeholder 2"/>
          <p:cNvSpPr>
            <a:spLocks noGrp="1"/>
          </p:cNvSpPr>
          <p:nvPr>
            <p:ph sz="half" idx="1"/>
          </p:nvPr>
        </p:nvSpPr>
        <p:spPr>
          <a:xfrm>
            <a:off x="838200" y="1273174"/>
            <a:ext cx="8991600" cy="5089525"/>
          </a:xfrm>
        </p:spPr>
        <p:txBody>
          <a:bodyPr>
            <a:normAutofit fontScale="77500" lnSpcReduction="20000"/>
          </a:bodyPr>
          <a:lstStyle/>
          <a:p>
            <a:r>
              <a:rPr lang="en-US" dirty="0"/>
              <a:t>Granulomatous or iris nodules</a:t>
            </a:r>
          </a:p>
          <a:p>
            <a:r>
              <a:rPr lang="en-US" dirty="0"/>
              <a:t>TM nodules or tent-shaped PAS</a:t>
            </a:r>
          </a:p>
          <a:p>
            <a:r>
              <a:rPr lang="en-US" dirty="0"/>
              <a:t>Vitreous opacities (snowballs/“strings of pearls”)</a:t>
            </a:r>
          </a:p>
          <a:p>
            <a:r>
              <a:rPr lang="en-US" dirty="0"/>
              <a:t>Multiple peripheral chorioretinal lesions</a:t>
            </a:r>
          </a:p>
          <a:p>
            <a:pPr lvl="1"/>
            <a:r>
              <a:rPr lang="en-US" sz="2800" dirty="0"/>
              <a:t>Small pale-yellow infiltrates</a:t>
            </a:r>
          </a:p>
          <a:p>
            <a:pPr lvl="1"/>
            <a:r>
              <a:rPr lang="en-US" sz="2800" dirty="0"/>
              <a:t>Large confluent infiltrates</a:t>
            </a:r>
          </a:p>
          <a:p>
            <a:pPr lvl="1"/>
            <a:r>
              <a:rPr lang="en-US" sz="2800" dirty="0"/>
              <a:t>Multifocal choroiditis</a:t>
            </a:r>
          </a:p>
          <a:p>
            <a:pPr lvl="1"/>
            <a:r>
              <a:rPr lang="en-US" sz="2800" dirty="0"/>
              <a:t>Retinal granulomas</a:t>
            </a:r>
          </a:p>
          <a:p>
            <a:r>
              <a:rPr lang="en-US" dirty="0"/>
              <a:t>Vascular inflammation</a:t>
            </a:r>
          </a:p>
          <a:p>
            <a:pPr lvl="1"/>
            <a:r>
              <a:rPr lang="en-US" sz="2800" dirty="0"/>
              <a:t>Segmental periphlebitis +/- “candle wax drippings”</a:t>
            </a:r>
          </a:p>
          <a:p>
            <a:pPr lvl="1"/>
            <a:r>
              <a:rPr lang="en-US" sz="2800" dirty="0"/>
              <a:t>Retinal macroaneurysms</a:t>
            </a:r>
          </a:p>
          <a:p>
            <a:r>
              <a:rPr lang="en-US" dirty="0"/>
              <a:t>Optic disc involvement</a:t>
            </a:r>
          </a:p>
          <a:p>
            <a:pPr lvl="1"/>
            <a:r>
              <a:rPr lang="en-US" sz="2800" dirty="0"/>
              <a:t>Solitary choroidal nodule/granuloma</a:t>
            </a:r>
          </a:p>
          <a:p>
            <a:pPr lvl="1"/>
            <a:r>
              <a:rPr lang="en-US" sz="2800" dirty="0"/>
              <a:t>Persistent disc edema</a:t>
            </a:r>
          </a:p>
          <a:p>
            <a:r>
              <a:rPr lang="en-US" dirty="0"/>
              <a:t>Bilaterality</a:t>
            </a:r>
          </a:p>
        </p:txBody>
      </p:sp>
      <p:pic>
        <p:nvPicPr>
          <p:cNvPr id="5" name="Content Placeholder 4"/>
          <p:cNvPicPr>
            <a:picLocks noGrp="1" noChangeAspect="1"/>
          </p:cNvPicPr>
          <p:nvPr>
            <p:ph sz="half" idx="2"/>
          </p:nvPr>
        </p:nvPicPr>
        <p:blipFill>
          <a:blip r:embed="rId2"/>
          <a:stretch>
            <a:fillRect/>
          </a:stretch>
        </p:blipFill>
        <p:spPr>
          <a:xfrm>
            <a:off x="6657975" y="4791352"/>
            <a:ext cx="5181600" cy="1867934"/>
          </a:xfrm>
          <a:prstGeom prst="rect">
            <a:avLst/>
          </a:prstGeom>
          <a:ln w="25400">
            <a:solidFill>
              <a:schemeClr val="tx1"/>
            </a:solidFill>
          </a:ln>
        </p:spPr>
      </p:pic>
      <p:pic>
        <p:nvPicPr>
          <p:cNvPr id="4" name="Picture 3"/>
          <p:cNvPicPr>
            <a:picLocks noChangeAspect="1"/>
          </p:cNvPicPr>
          <p:nvPr/>
        </p:nvPicPr>
        <p:blipFill>
          <a:blip r:embed="rId3"/>
          <a:stretch>
            <a:fillRect/>
          </a:stretch>
        </p:blipFill>
        <p:spPr>
          <a:xfrm>
            <a:off x="8028284" y="1177924"/>
            <a:ext cx="3603031" cy="3324225"/>
          </a:xfrm>
          <a:prstGeom prst="rect">
            <a:avLst/>
          </a:prstGeom>
        </p:spPr>
      </p:pic>
    </p:spTree>
    <p:extLst>
      <p:ext uri="{BB962C8B-B14F-4D97-AF65-F5344CB8AC3E}">
        <p14:creationId xmlns:p14="http://schemas.microsoft.com/office/powerpoint/2010/main" val="17021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25"/>
            <a:ext cx="10515600" cy="1596575"/>
          </a:xfrm>
        </p:spPr>
        <p:txBody>
          <a:bodyPr/>
          <a:lstStyle/>
          <a:p>
            <a:r>
              <a:rPr lang="en-US" dirty="0"/>
              <a:t>Dx and Tx of sarcoidosis</a:t>
            </a:r>
          </a:p>
        </p:txBody>
      </p:sp>
      <p:sp>
        <p:nvSpPr>
          <p:cNvPr id="3" name="Content Placeholder 2"/>
          <p:cNvSpPr>
            <a:spLocks noGrp="1"/>
          </p:cNvSpPr>
          <p:nvPr>
            <p:ph sz="half" idx="2"/>
          </p:nvPr>
        </p:nvSpPr>
        <p:spPr>
          <a:xfrm>
            <a:off x="6727370" y="1455576"/>
            <a:ext cx="5010539" cy="4351338"/>
          </a:xfrm>
        </p:spPr>
        <p:txBody>
          <a:bodyPr>
            <a:normAutofit/>
          </a:bodyPr>
          <a:lstStyle/>
          <a:p>
            <a:pPr lvl="0"/>
            <a:r>
              <a:rPr lang="en-US" sz="2400" dirty="0"/>
              <a:t>Treatment</a:t>
            </a:r>
          </a:p>
          <a:p>
            <a:pPr lvl="1"/>
            <a:r>
              <a:rPr lang="en-US" dirty="0"/>
              <a:t>Posterior uveitis:  </a:t>
            </a:r>
            <a:br>
              <a:rPr lang="en-US" dirty="0"/>
            </a:br>
            <a:r>
              <a:rPr lang="en-US" dirty="0"/>
              <a:t>Systemic steroids +/- IS (MTX, AZA, cyclosporine, anti-TNFs)</a:t>
            </a:r>
          </a:p>
          <a:p>
            <a:pPr lvl="1"/>
            <a:r>
              <a:rPr lang="en-US" dirty="0"/>
              <a:t>Anterior uveitis:  </a:t>
            </a:r>
            <a:br>
              <a:rPr lang="en-US" dirty="0"/>
            </a:br>
            <a:r>
              <a:rPr lang="en-US" dirty="0"/>
              <a:t>Topical steroids &amp; cycloplegics</a:t>
            </a:r>
          </a:p>
          <a:p>
            <a:pPr lvl="1"/>
            <a:r>
              <a:rPr lang="en-US" dirty="0"/>
              <a:t>Retinal NV:  </a:t>
            </a:r>
            <a:br>
              <a:rPr lang="en-US" dirty="0"/>
            </a:br>
            <a:r>
              <a:rPr lang="en-US" dirty="0"/>
              <a:t>Scatter photocoagulation</a:t>
            </a:r>
          </a:p>
        </p:txBody>
      </p:sp>
      <p:sp>
        <p:nvSpPr>
          <p:cNvPr id="6" name="Content Placeholder 5"/>
          <p:cNvSpPr>
            <a:spLocks noGrp="1"/>
          </p:cNvSpPr>
          <p:nvPr>
            <p:ph sz="half" idx="1"/>
          </p:nvPr>
        </p:nvSpPr>
        <p:spPr>
          <a:xfrm>
            <a:off x="838199" y="1455576"/>
            <a:ext cx="5505061" cy="5215811"/>
          </a:xfrm>
        </p:spPr>
        <p:txBody>
          <a:bodyPr>
            <a:normAutofit/>
          </a:bodyPr>
          <a:lstStyle/>
          <a:p>
            <a:pPr lvl="0"/>
            <a:r>
              <a:rPr lang="en-US" sz="2400" dirty="0"/>
              <a:t>Diagnosis</a:t>
            </a:r>
          </a:p>
          <a:p>
            <a:pPr lvl="1"/>
            <a:r>
              <a:rPr lang="en-US" dirty="0"/>
              <a:t>Biopsy</a:t>
            </a:r>
          </a:p>
          <a:p>
            <a:pPr lvl="2"/>
            <a:r>
              <a:rPr lang="en-US" sz="2400" dirty="0"/>
              <a:t>superficial lesion (skin, LN)</a:t>
            </a:r>
          </a:p>
          <a:p>
            <a:pPr lvl="2"/>
            <a:r>
              <a:rPr lang="en-US" sz="2400" dirty="0"/>
              <a:t>bronchoscopy or FNA of hilar LN</a:t>
            </a:r>
          </a:p>
          <a:p>
            <a:pPr lvl="2"/>
            <a:r>
              <a:rPr lang="en-US" sz="2400" dirty="0"/>
              <a:t>ocular site = conj, lacrimal gland, or vitreous</a:t>
            </a:r>
          </a:p>
          <a:p>
            <a:pPr lvl="1"/>
            <a:r>
              <a:rPr lang="en-US" dirty="0"/>
              <a:t>Neg TB skin test</a:t>
            </a:r>
          </a:p>
          <a:p>
            <a:pPr lvl="1"/>
            <a:r>
              <a:rPr lang="en-US" dirty="0"/>
              <a:t>Incr serum ACE +/- serum lysozyme</a:t>
            </a:r>
          </a:p>
          <a:p>
            <a:pPr lvl="1"/>
            <a:r>
              <a:rPr lang="en-US" dirty="0"/>
              <a:t>CXR with b/l hilar LN (90%)</a:t>
            </a:r>
            <a:br>
              <a:rPr lang="en-US" dirty="0"/>
            </a:br>
            <a:r>
              <a:rPr lang="en-US" dirty="0"/>
              <a:t>-&gt; chest CT (if neg CXR)</a:t>
            </a:r>
          </a:p>
          <a:p>
            <a:pPr lvl="1"/>
            <a:r>
              <a:rPr lang="en-US" dirty="0"/>
              <a:t>Abnl LFTs</a:t>
            </a:r>
          </a:p>
          <a:p>
            <a:pPr lvl="1"/>
            <a:r>
              <a:rPr lang="en-US" dirty="0"/>
              <a:t>CD4/CD8 ratio in vitreous or BAL fluid</a:t>
            </a:r>
          </a:p>
        </p:txBody>
      </p:sp>
    </p:spTree>
    <p:extLst>
      <p:ext uri="{BB962C8B-B14F-4D97-AF65-F5344CB8AC3E}">
        <p14:creationId xmlns:p14="http://schemas.microsoft.com/office/powerpoint/2010/main" val="798688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5/2018:  Pt sees Dr Mammen</a:t>
            </a:r>
          </a:p>
        </p:txBody>
      </p:sp>
      <p:sp>
        <p:nvSpPr>
          <p:cNvPr id="3" name="Content Placeholder 2"/>
          <p:cNvSpPr>
            <a:spLocks noGrp="1"/>
          </p:cNvSpPr>
          <p:nvPr>
            <p:ph sz="half" idx="1"/>
          </p:nvPr>
        </p:nvSpPr>
        <p:spPr>
          <a:xfrm>
            <a:off x="838200" y="1443069"/>
            <a:ext cx="10515600" cy="5032375"/>
          </a:xfrm>
        </p:spPr>
        <p:txBody>
          <a:bodyPr>
            <a:normAutofit fontScale="85000" lnSpcReduction="20000"/>
          </a:bodyPr>
          <a:lstStyle/>
          <a:p>
            <a:r>
              <a:rPr lang="en-US" dirty="0"/>
              <a:t>CC:  Severe pain and photophobia OS</a:t>
            </a:r>
          </a:p>
          <a:p>
            <a:r>
              <a:rPr lang="en-US" dirty="0"/>
              <a:t>HPI:  “Pt currently cannot really leave her house due to photophobia and feels it is interfering with her quality of life.”</a:t>
            </a:r>
          </a:p>
          <a:p>
            <a:r>
              <a:rPr lang="en-US" dirty="0"/>
              <a:t>Exam:  20/200 OD, HM OS, early band K OU, cyclitic membrane OS</a:t>
            </a:r>
          </a:p>
          <a:p>
            <a:r>
              <a:rPr lang="en-US" dirty="0"/>
              <a:t>B scan OS:  RD with PVR? And heme?</a:t>
            </a:r>
          </a:p>
          <a:p>
            <a:endParaRPr lang="en-US" dirty="0"/>
          </a:p>
          <a:p>
            <a:r>
              <a:rPr lang="en-US" dirty="0"/>
              <a:t>A/P:</a:t>
            </a:r>
          </a:p>
          <a:p>
            <a:r>
              <a:rPr lang="en-US" dirty="0"/>
              <a:t>Chronic uveitis 2/2 sarcoidosis</a:t>
            </a:r>
          </a:p>
          <a:p>
            <a:pPr lvl="1"/>
            <a:r>
              <a:rPr lang="en-US" dirty="0"/>
              <a:t>Seeing rheum &amp; discussed starting steroid-sparing agent</a:t>
            </a:r>
          </a:p>
          <a:p>
            <a:pPr lvl="1"/>
            <a:r>
              <a:rPr lang="en-US" dirty="0"/>
              <a:t>Currently only on prednisolone gtts BID &amp; PO pred 2 mg QOD</a:t>
            </a:r>
          </a:p>
          <a:p>
            <a:pPr lvl="1"/>
            <a:endParaRPr lang="en-US" dirty="0"/>
          </a:p>
          <a:p>
            <a:r>
              <a:rPr lang="en-US" dirty="0"/>
              <a:t>Severe light sensitivity OS&gt;&gt;OD</a:t>
            </a:r>
          </a:p>
          <a:p>
            <a:pPr lvl="1"/>
            <a:r>
              <a:rPr lang="en-US" dirty="0"/>
              <a:t>Atropine helps a little</a:t>
            </a:r>
          </a:p>
          <a:p>
            <a:pPr lvl="1"/>
            <a:r>
              <a:rPr lang="en-US" dirty="0"/>
              <a:t>Tinted lenses don’t help</a:t>
            </a:r>
          </a:p>
          <a:p>
            <a:pPr lvl="1"/>
            <a:r>
              <a:rPr lang="en-US" dirty="0"/>
              <a:t>Discussed enucleation</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38146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7/11/18:  Enucleation OS</a:t>
            </a:r>
          </a:p>
        </p:txBody>
      </p:sp>
      <p:sp>
        <p:nvSpPr>
          <p:cNvPr id="3" name="Content Placeholder 2"/>
          <p:cNvSpPr>
            <a:spLocks noGrp="1"/>
          </p:cNvSpPr>
          <p:nvPr>
            <p:ph sz="half" idx="1"/>
          </p:nvPr>
        </p:nvSpPr>
        <p:spPr>
          <a:xfrm>
            <a:off x="838199" y="1825625"/>
            <a:ext cx="8145379" cy="4351338"/>
          </a:xfrm>
        </p:spPr>
        <p:txBody>
          <a:bodyPr vert="horz" lIns="91440" tIns="45720" rIns="91440" bIns="45720" rtlCol="0" anchor="t">
            <a:normAutofit/>
          </a:bodyPr>
          <a:lstStyle/>
          <a:p>
            <a:r>
              <a:rPr lang="en-US" dirty="0"/>
              <a:t>Left eye is enucleated by Dr Stefko &amp; Dr Mancini</a:t>
            </a:r>
          </a:p>
          <a:p>
            <a:r>
              <a:rPr lang="en-US" dirty="0"/>
              <a:t>Then sectioned and examined by Dr Chu &amp; myself</a:t>
            </a:r>
            <a:endParaRPr lang="en-US" dirty="0">
              <a:cs typeface="Calibri"/>
            </a:endParaRPr>
          </a:p>
        </p:txBody>
      </p:sp>
    </p:spTree>
    <p:extLst>
      <p:ext uri="{BB962C8B-B14F-4D97-AF65-F5344CB8AC3E}">
        <p14:creationId xmlns:p14="http://schemas.microsoft.com/office/powerpoint/2010/main" val="3775290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43" y="315912"/>
            <a:ext cx="10515600" cy="1325563"/>
          </a:xfrm>
        </p:spPr>
        <p:txBody>
          <a:bodyPr/>
          <a:lstStyle/>
          <a:p>
            <a:r>
              <a:rPr lang="en-US" dirty="0"/>
              <a:t>Our patient’s eyeball</a:t>
            </a:r>
          </a:p>
        </p:txBody>
      </p:sp>
      <p:pic>
        <p:nvPicPr>
          <p:cNvPr id="32" name="Picture 31"/>
          <p:cNvPicPr>
            <a:picLocks noChangeAspect="1"/>
          </p:cNvPicPr>
          <p:nvPr/>
        </p:nvPicPr>
        <p:blipFill>
          <a:blip r:embed="rId2"/>
          <a:stretch>
            <a:fillRect/>
          </a:stretch>
        </p:blipFill>
        <p:spPr>
          <a:xfrm>
            <a:off x="245146" y="1833232"/>
            <a:ext cx="5070180" cy="4800600"/>
          </a:xfrm>
          <a:prstGeom prst="rect">
            <a:avLst/>
          </a:prstGeom>
        </p:spPr>
      </p:pic>
      <p:pic>
        <p:nvPicPr>
          <p:cNvPr id="33"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57854" y="239382"/>
            <a:ext cx="6394450" cy="6394450"/>
          </a:xfrm>
          <a:prstGeom prst="rect">
            <a:avLst/>
          </a:prstGeom>
        </p:spPr>
      </p:pic>
    </p:spTree>
    <p:extLst>
      <p:ext uri="{BB962C8B-B14F-4D97-AF65-F5344CB8AC3E}">
        <p14:creationId xmlns:p14="http://schemas.microsoft.com/office/powerpoint/2010/main" val="2255833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5566"/>
          </a:xfrm>
          <a:prstGeom prst="rect">
            <a:avLst/>
          </a:prstGeom>
          <a:scene3d>
            <a:camera prst="orthographicFront">
              <a:rot lat="10800000" lon="10800000" rev="0"/>
            </a:camera>
            <a:lightRig rig="threePt" dir="t"/>
          </a:scene3d>
        </p:spPr>
      </p:pic>
      <p:sp>
        <p:nvSpPr>
          <p:cNvPr id="13" name="Title 12"/>
          <p:cNvSpPr>
            <a:spLocks noGrp="1"/>
          </p:cNvSpPr>
          <p:nvPr>
            <p:ph type="title"/>
          </p:nvPr>
        </p:nvSpPr>
        <p:spPr>
          <a:xfrm>
            <a:off x="838200" y="375758"/>
            <a:ext cx="10515600" cy="1325563"/>
          </a:xfrm>
        </p:spPr>
        <p:txBody>
          <a:bodyPr/>
          <a:lstStyle/>
          <a:p>
            <a:endParaRPr lang="en-US"/>
          </a:p>
        </p:txBody>
      </p:sp>
    </p:spTree>
    <p:extLst>
      <p:ext uri="{BB962C8B-B14F-4D97-AF65-F5344CB8AC3E}">
        <p14:creationId xmlns:p14="http://schemas.microsoft.com/office/powerpoint/2010/main" val="3078870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1599684" y="0"/>
            <a:ext cx="5359056" cy="6858000"/>
          </a:xfrm>
          <a:prstGeom prst="rect">
            <a:avLst/>
          </a:prstGeom>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0861" y="74428"/>
            <a:ext cx="9019623" cy="6709145"/>
          </a:xfrm>
          <a:prstGeom prst="rect">
            <a:avLst/>
          </a:prstGeom>
          <a:ln w="38100">
            <a:solidFill>
              <a:schemeClr val="bg1"/>
            </a:solidFill>
          </a:ln>
          <a:scene3d>
            <a:camera prst="orthographicFront">
              <a:rot lat="10800000" lon="10800000" rev="0"/>
            </a:camera>
            <a:lightRig rig="threePt" dir="t"/>
          </a:scene3d>
        </p:spPr>
      </p:pic>
      <p:sp>
        <p:nvSpPr>
          <p:cNvPr id="9" name="Rectangle 8"/>
          <p:cNvSpPr/>
          <p:nvPr/>
        </p:nvSpPr>
        <p:spPr>
          <a:xfrm>
            <a:off x="510363" y="1541721"/>
            <a:ext cx="1988289" cy="1531088"/>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854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524957" y="1435"/>
            <a:ext cx="9142086" cy="6856565"/>
          </a:xfrm>
          <a:prstGeom prst="rect">
            <a:avLst/>
          </a:prstGeom>
          <a:scene3d>
            <a:camera prst="orthographicFront">
              <a:rot lat="10800000" lon="10800000" rev="0"/>
            </a:camera>
            <a:lightRig rig="threePt" dir="t"/>
          </a:scene3d>
        </p:spPr>
      </p:pic>
      <p:sp>
        <p:nvSpPr>
          <p:cNvPr id="11" name="Content Placeholder 10"/>
          <p:cNvSpPr>
            <a:spLocks noGrp="1"/>
          </p:cNvSpPr>
          <p:nvPr>
            <p:ph sz="half" idx="1"/>
          </p:nvPr>
        </p:nvSpPr>
        <p:spPr/>
        <p:txBody>
          <a:bodyPr/>
          <a:lstStyle/>
          <a:p>
            <a:endParaRPr lang="en-US" dirty="0"/>
          </a:p>
        </p:txBody>
      </p:sp>
    </p:spTree>
    <p:extLst>
      <p:ext uri="{BB962C8B-B14F-4D97-AF65-F5344CB8AC3E}">
        <p14:creationId xmlns:p14="http://schemas.microsoft.com/office/powerpoint/2010/main" val="3669099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0" y="838200"/>
            <a:ext cx="4191000" cy="1569660"/>
          </a:xfrm>
          <a:prstGeom prst="rect">
            <a:avLst/>
          </a:prstGeom>
          <a:noFill/>
        </p:spPr>
        <p:txBody>
          <a:bodyPr wrap="square" rtlCol="0">
            <a:spAutoFit/>
          </a:bodyPr>
          <a:lstStyle/>
          <a:p>
            <a:pPr marL="342900" indent="-342900"/>
            <a:endParaRPr lang="en-US" sz="2400" dirty="0"/>
          </a:p>
          <a:p>
            <a:pPr lvl="1"/>
            <a:r>
              <a:rPr lang="en-US" sz="2400" dirty="0"/>
              <a:t>	</a:t>
            </a:r>
          </a:p>
          <a:p>
            <a:pPr lvl="1"/>
            <a:endParaRPr lang="en-US" sz="2400" dirty="0"/>
          </a:p>
          <a:p>
            <a:pPr lvl="1"/>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3927526322"/>
              </p:ext>
            </p:extLst>
          </p:nvPr>
        </p:nvGraphicFramePr>
        <p:xfrm>
          <a:off x="838200" y="2074860"/>
          <a:ext cx="10515600" cy="3869962"/>
        </p:xfrm>
        <a:graphic>
          <a:graphicData uri="http://schemas.openxmlformats.org/drawingml/2006/table">
            <a:tbl>
              <a:tblPr firstRow="1" bandRow="1">
                <a:tableStyleId>{793D81CF-94F2-401A-BA57-92F5A7B2D0C5}</a:tableStyleId>
              </a:tblPr>
              <a:tblGrid>
                <a:gridCol w="3065206">
                  <a:extLst>
                    <a:ext uri="{9D8B030D-6E8A-4147-A177-3AD203B41FA5}">
                      <a16:colId xmlns:a16="http://schemas.microsoft.com/office/drawing/2014/main" val="20000"/>
                    </a:ext>
                  </a:extLst>
                </a:gridCol>
                <a:gridCol w="3720138">
                  <a:extLst>
                    <a:ext uri="{9D8B030D-6E8A-4147-A177-3AD203B41FA5}">
                      <a16:colId xmlns:a16="http://schemas.microsoft.com/office/drawing/2014/main" val="20001"/>
                    </a:ext>
                  </a:extLst>
                </a:gridCol>
                <a:gridCol w="3730256">
                  <a:extLst>
                    <a:ext uri="{9D8B030D-6E8A-4147-A177-3AD203B41FA5}">
                      <a16:colId xmlns:a16="http://schemas.microsoft.com/office/drawing/2014/main" val="20002"/>
                    </a:ext>
                  </a:extLst>
                </a:gridCol>
              </a:tblGrid>
              <a:tr h="644037">
                <a:tc>
                  <a:txBody>
                    <a:bodyPr/>
                    <a:lstStyle/>
                    <a:p>
                      <a:endParaRPr lang="en-US" sz="2800" dirty="0"/>
                    </a:p>
                  </a:txBody>
                  <a:tcPr/>
                </a:tc>
                <a:tc>
                  <a:txBody>
                    <a:bodyPr/>
                    <a:lstStyle/>
                    <a:p>
                      <a:r>
                        <a:rPr lang="en-US" sz="2800" dirty="0"/>
                        <a:t>Right Eye</a:t>
                      </a:r>
                    </a:p>
                  </a:txBody>
                  <a:tcPr/>
                </a:tc>
                <a:tc>
                  <a:txBody>
                    <a:bodyPr/>
                    <a:lstStyle/>
                    <a:p>
                      <a:r>
                        <a:rPr lang="en-US" sz="2800" dirty="0"/>
                        <a:t>Left Eye</a:t>
                      </a:r>
                    </a:p>
                  </a:txBody>
                  <a:tcPr/>
                </a:tc>
                <a:extLst>
                  <a:ext uri="{0D108BD9-81ED-4DB2-BD59-A6C34878D82A}">
                    <a16:rowId xmlns:a16="http://schemas.microsoft.com/office/drawing/2014/main" val="10000"/>
                  </a:ext>
                </a:extLst>
              </a:tr>
              <a:tr h="673556">
                <a:tc>
                  <a:txBody>
                    <a:bodyPr/>
                    <a:lstStyle/>
                    <a:p>
                      <a:r>
                        <a:rPr lang="en-US" sz="2800" dirty="0"/>
                        <a:t>Distance VA</a:t>
                      </a:r>
                    </a:p>
                  </a:txBody>
                  <a:tcPr/>
                </a:tc>
                <a:tc>
                  <a:txBody>
                    <a:bodyPr/>
                    <a:lstStyle/>
                    <a:p>
                      <a:r>
                        <a:rPr lang="en-US" sz="2800" dirty="0"/>
                        <a:t>20/300 PH NI</a:t>
                      </a:r>
                    </a:p>
                  </a:txBody>
                  <a:tcPr/>
                </a:tc>
                <a:tc>
                  <a:txBody>
                    <a:bodyPr/>
                    <a:lstStyle/>
                    <a:p>
                      <a:r>
                        <a:rPr lang="en-US" sz="2800" dirty="0"/>
                        <a:t>HM</a:t>
                      </a:r>
                    </a:p>
                  </a:txBody>
                  <a:tcPr/>
                </a:tc>
                <a:extLst>
                  <a:ext uri="{0D108BD9-81ED-4DB2-BD59-A6C34878D82A}">
                    <a16:rowId xmlns:a16="http://schemas.microsoft.com/office/drawing/2014/main" val="10001"/>
                  </a:ext>
                </a:extLst>
              </a:tr>
              <a:tr h="644037">
                <a:tc>
                  <a:txBody>
                    <a:bodyPr/>
                    <a:lstStyle/>
                    <a:p>
                      <a:r>
                        <a:rPr lang="en-US" sz="2800" dirty="0"/>
                        <a:t>Pupils</a:t>
                      </a:r>
                    </a:p>
                  </a:txBody>
                  <a:tcPr/>
                </a:tc>
                <a:tc>
                  <a:txBody>
                    <a:bodyPr/>
                    <a:lstStyle/>
                    <a:p>
                      <a:r>
                        <a:rPr lang="en-US" sz="2800" dirty="0"/>
                        <a:t>5-5</a:t>
                      </a:r>
                    </a:p>
                  </a:txBody>
                  <a:tcPr/>
                </a:tc>
                <a:tc>
                  <a:txBody>
                    <a:bodyPr/>
                    <a:lstStyle/>
                    <a:p>
                      <a:r>
                        <a:rPr lang="en-US" sz="2800" dirty="0"/>
                        <a:t>6-6</a:t>
                      </a:r>
                    </a:p>
                  </a:txBody>
                  <a:tcPr/>
                </a:tc>
                <a:extLst>
                  <a:ext uri="{0D108BD9-81ED-4DB2-BD59-A6C34878D82A}">
                    <a16:rowId xmlns:a16="http://schemas.microsoft.com/office/drawing/2014/main" val="10002"/>
                  </a:ext>
                </a:extLst>
              </a:tr>
              <a:tr h="644037">
                <a:tc>
                  <a:txBody>
                    <a:bodyPr/>
                    <a:lstStyle/>
                    <a:p>
                      <a:r>
                        <a:rPr lang="en-US" sz="2800" dirty="0"/>
                        <a:t>Tonometry</a:t>
                      </a:r>
                    </a:p>
                  </a:txBody>
                  <a:tcPr/>
                </a:tc>
                <a:tc>
                  <a:txBody>
                    <a:bodyPr/>
                    <a:lstStyle/>
                    <a:p>
                      <a:r>
                        <a:rPr lang="en-US" sz="2800" dirty="0"/>
                        <a:t>21 mmHg</a:t>
                      </a:r>
                    </a:p>
                  </a:txBody>
                  <a:tcPr/>
                </a:tc>
                <a:tc>
                  <a:txBody>
                    <a:bodyPr/>
                    <a:lstStyle/>
                    <a:p>
                      <a:r>
                        <a:rPr lang="en-US" sz="2800" dirty="0"/>
                        <a:t>17 mm</a:t>
                      </a:r>
                      <a:r>
                        <a:rPr lang="en-US" sz="2800" baseline="0" dirty="0"/>
                        <a:t>Hg</a:t>
                      </a:r>
                      <a:endParaRPr lang="en-US" sz="2800" dirty="0"/>
                    </a:p>
                  </a:txBody>
                  <a:tcPr/>
                </a:tc>
                <a:extLst>
                  <a:ext uri="{0D108BD9-81ED-4DB2-BD59-A6C34878D82A}">
                    <a16:rowId xmlns:a16="http://schemas.microsoft.com/office/drawing/2014/main" val="10003"/>
                  </a:ext>
                </a:extLst>
              </a:tr>
              <a:tr h="644037">
                <a:tc>
                  <a:txBody>
                    <a:bodyPr/>
                    <a:lstStyle/>
                    <a:p>
                      <a:r>
                        <a:rPr lang="en-US" sz="2800" dirty="0"/>
                        <a:t>EOMs</a:t>
                      </a:r>
                    </a:p>
                  </a:txBody>
                  <a:tcPr/>
                </a:tc>
                <a:tc>
                  <a:txBody>
                    <a:bodyPr/>
                    <a:lstStyle/>
                    <a:p>
                      <a:r>
                        <a:rPr lang="en-US" sz="2800" dirty="0"/>
                        <a:t>full</a:t>
                      </a:r>
                    </a:p>
                  </a:txBody>
                  <a:tcPr/>
                </a:tc>
                <a:tc>
                  <a:txBody>
                    <a:bodyPr/>
                    <a:lstStyle/>
                    <a:p>
                      <a:r>
                        <a:rPr lang="en-US" sz="2800" dirty="0"/>
                        <a:t>full</a:t>
                      </a:r>
                    </a:p>
                  </a:txBody>
                  <a:tcPr/>
                </a:tc>
                <a:extLst>
                  <a:ext uri="{0D108BD9-81ED-4DB2-BD59-A6C34878D82A}">
                    <a16:rowId xmlns:a16="http://schemas.microsoft.com/office/drawing/2014/main" val="10004"/>
                  </a:ext>
                </a:extLst>
              </a:tr>
              <a:tr h="620258">
                <a:tc>
                  <a:txBody>
                    <a:bodyPr/>
                    <a:lstStyle/>
                    <a:p>
                      <a:r>
                        <a:rPr lang="en-US" sz="2800" dirty="0"/>
                        <a:t>External</a:t>
                      </a:r>
                    </a:p>
                  </a:txBody>
                  <a:tcPr/>
                </a:tc>
                <a:tc>
                  <a:txBody>
                    <a:bodyPr/>
                    <a:lstStyle/>
                    <a:p>
                      <a:r>
                        <a:rPr lang="en-US" sz="2800" dirty="0"/>
                        <a:t>normal</a:t>
                      </a:r>
                    </a:p>
                  </a:txBody>
                  <a:tcPr/>
                </a:tc>
                <a:tc>
                  <a:txBody>
                    <a:bodyPr/>
                    <a:lstStyle/>
                    <a:p>
                      <a:r>
                        <a:rPr lang="en-US" sz="2800" dirty="0"/>
                        <a:t>normal</a:t>
                      </a:r>
                    </a:p>
                  </a:txBody>
                  <a:tcP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a:xfrm>
            <a:off x="838200" y="411780"/>
            <a:ext cx="10515600" cy="1325563"/>
          </a:xfrm>
        </p:spPr>
        <p:txBody>
          <a:bodyPr/>
          <a:lstStyle/>
          <a:p>
            <a:r>
              <a:rPr lang="en-US" dirty="0"/>
              <a:t>Basic exam</a:t>
            </a:r>
          </a:p>
        </p:txBody>
      </p:sp>
    </p:spTree>
    <p:extLst>
      <p:ext uri="{BB962C8B-B14F-4D97-AF65-F5344CB8AC3E}">
        <p14:creationId xmlns:p14="http://schemas.microsoft.com/office/powerpoint/2010/main" val="3325979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0" name="Content Placeholder 9"/>
          <p:cNvSpPr>
            <a:spLocks noGrp="1"/>
          </p:cNvSpPr>
          <p:nvPr>
            <p:ph sz="half" idx="1"/>
          </p:nvPr>
        </p:nvSpPr>
        <p:spPr/>
        <p:txBody>
          <a:bodyPr/>
          <a:lstStyle/>
          <a:p>
            <a:endParaRPr lang="en-US" dirty="0"/>
          </a:p>
        </p:txBody>
      </p:sp>
      <p:sp>
        <p:nvSpPr>
          <p:cNvPr id="11" name="Content Placeholder 10"/>
          <p:cNvSpPr>
            <a:spLocks noGrp="1"/>
          </p:cNvSpPr>
          <p:nvPr>
            <p:ph sz="half" idx="2"/>
          </p:nvPr>
        </p:nvSpPr>
        <p:spPr/>
        <p:txBody>
          <a:bodyPr/>
          <a:lstStyle/>
          <a:p>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5999"/>
            <a:ext cx="12192000" cy="9143999"/>
          </a:xfrm>
          <a:prstGeom prst="rect">
            <a:avLst/>
          </a:prstGeom>
          <a:scene3d>
            <a:camera prst="orthographicFront">
              <a:rot lat="10800000" lon="10800000" rev="0"/>
            </a:camera>
            <a:lightRig rig="threePt" dir="t"/>
          </a:scene3d>
        </p:spPr>
      </p:pic>
      <p:sp>
        <p:nvSpPr>
          <p:cNvPr id="13" name="Rectangle 12"/>
          <p:cNvSpPr/>
          <p:nvPr/>
        </p:nvSpPr>
        <p:spPr>
          <a:xfrm>
            <a:off x="1285875" y="674946"/>
            <a:ext cx="1876426" cy="1531088"/>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743450" y="3676650"/>
            <a:ext cx="2790824" cy="27336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534274" y="2762250"/>
            <a:ext cx="1400175" cy="11811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4703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10" name="Content Placeholder 9"/>
          <p:cNvSpPr>
            <a:spLocks noGrp="1"/>
          </p:cNvSpPr>
          <p:nvPr>
            <p:ph sz="half" idx="2"/>
          </p:nvPr>
        </p:nvSpPr>
        <p:spPr/>
        <p:txBody>
          <a:bodyPr/>
          <a:lstStyle/>
          <a:p>
            <a:endParaRPr lang="en-US" dirty="0"/>
          </a:p>
        </p:txBody>
      </p:sp>
      <p:pic>
        <p:nvPicPr>
          <p:cNvPr id="13" name="Picture 12"/>
          <p:cNvPicPr>
            <a:picLocks noChangeAspect="1"/>
          </p:cNvPicPr>
          <p:nvPr/>
        </p:nvPicPr>
        <p:blipFill>
          <a:blip r:embed="rId2"/>
          <a:stretch>
            <a:fillRect/>
          </a:stretch>
        </p:blipFill>
        <p:spPr>
          <a:xfrm>
            <a:off x="31178" y="33117"/>
            <a:ext cx="8303428" cy="6795085"/>
          </a:xfrm>
          <a:prstGeom prst="rect">
            <a:avLst/>
          </a:prstGeom>
        </p:spPr>
      </p:pic>
      <p:pic>
        <p:nvPicPr>
          <p:cNvPr id="16" name="Picture 15"/>
          <p:cNvPicPr>
            <a:picLocks noChangeAspect="1"/>
          </p:cNvPicPr>
          <p:nvPr/>
        </p:nvPicPr>
        <p:blipFill>
          <a:blip r:embed="rId3"/>
          <a:stretch>
            <a:fillRect/>
          </a:stretch>
        </p:blipFill>
        <p:spPr>
          <a:xfrm>
            <a:off x="8363181" y="-4983"/>
            <a:ext cx="3800244" cy="3205025"/>
          </a:xfrm>
          <a:prstGeom prst="rect">
            <a:avLst/>
          </a:prstGeom>
        </p:spPr>
      </p:pic>
      <p:pic>
        <p:nvPicPr>
          <p:cNvPr id="18" name="Picture 17"/>
          <p:cNvPicPr>
            <a:picLocks noChangeAspect="1"/>
          </p:cNvPicPr>
          <p:nvPr/>
        </p:nvPicPr>
        <p:blipFill>
          <a:blip r:embed="rId4"/>
          <a:stretch>
            <a:fillRect/>
          </a:stretch>
        </p:blipFill>
        <p:spPr>
          <a:xfrm>
            <a:off x="8363181" y="3231125"/>
            <a:ext cx="3800244" cy="3626875"/>
          </a:xfrm>
          <a:prstGeom prst="rect">
            <a:avLst/>
          </a:prstGeom>
        </p:spPr>
      </p:pic>
      <p:cxnSp>
        <p:nvCxnSpPr>
          <p:cNvPr id="20" name="Straight Connector 19"/>
          <p:cNvCxnSpPr/>
          <p:nvPr/>
        </p:nvCxnSpPr>
        <p:spPr>
          <a:xfrm>
            <a:off x="0" y="2750"/>
            <a:ext cx="12192000" cy="10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6845809"/>
            <a:ext cx="12192000" cy="10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90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2377" y="0"/>
            <a:ext cx="9147246" cy="6858000"/>
          </a:xfrm>
          <a:prstGeom prst="rect">
            <a:avLst/>
          </a:prstGeom>
          <a:scene3d>
            <a:camera prst="orthographicFront">
              <a:rot lat="10800000" lon="10800000" rev="0"/>
            </a:camera>
            <a:lightRig rig="threePt" dir="t"/>
          </a:scene3d>
        </p:spPr>
      </p:pic>
    </p:spTree>
    <p:extLst>
      <p:ext uri="{BB962C8B-B14F-4D97-AF65-F5344CB8AC3E}">
        <p14:creationId xmlns:p14="http://schemas.microsoft.com/office/powerpoint/2010/main" val="4265992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446177" y="0"/>
            <a:ext cx="9147245" cy="6858000"/>
          </a:xfrm>
          <a:prstGeom prst="rect">
            <a:avLst/>
          </a:prstGeom>
          <a:scene3d>
            <a:camera prst="orthographicFront">
              <a:rot lat="10800000" lon="10800000" rev="0"/>
            </a:camera>
            <a:lightRig rig="threePt" dir="t"/>
          </a:scene3d>
        </p:spPr>
      </p:pic>
      <p:sp>
        <p:nvSpPr>
          <p:cNvPr id="7" name="Content Placeholder 6"/>
          <p:cNvSpPr>
            <a:spLocks noGrp="1"/>
          </p:cNvSpPr>
          <p:nvPr>
            <p:ph sz="half" idx="1"/>
          </p:nvPr>
        </p:nvSpPr>
        <p:spPr/>
        <p:txBody>
          <a:bodyPr/>
          <a:lstStyle/>
          <a:p>
            <a:endParaRPr lang="en-US"/>
          </a:p>
        </p:txBody>
      </p:sp>
    </p:spTree>
    <p:extLst>
      <p:ext uri="{BB962C8B-B14F-4D97-AF65-F5344CB8AC3E}">
        <p14:creationId xmlns:p14="http://schemas.microsoft.com/office/powerpoint/2010/main" val="3068385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0168" y="-5748"/>
            <a:ext cx="9151664" cy="6863748"/>
          </a:xfrm>
          <a:prstGeom prst="rect">
            <a:avLst/>
          </a:prstGeom>
          <a:scene3d>
            <a:camera prst="orthographicFront">
              <a:rot lat="10800000" lon="10800000" rev="0"/>
            </a:camera>
            <a:lightRig rig="threePt" dir="t"/>
          </a:scene3d>
        </p:spPr>
      </p:pic>
      <p:sp>
        <p:nvSpPr>
          <p:cNvPr id="7" name="Content Placeholder 6"/>
          <p:cNvSpPr>
            <a:spLocks noGrp="1"/>
          </p:cNvSpPr>
          <p:nvPr>
            <p:ph sz="half" idx="1"/>
          </p:nvPr>
        </p:nvSpPr>
        <p:spPr/>
        <p:txBody>
          <a:bodyPr/>
          <a:lstStyle/>
          <a:p>
            <a:endParaRPr lang="en-US"/>
          </a:p>
        </p:txBody>
      </p:sp>
    </p:spTree>
    <p:extLst>
      <p:ext uri="{BB962C8B-B14F-4D97-AF65-F5344CB8AC3E}">
        <p14:creationId xmlns:p14="http://schemas.microsoft.com/office/powerpoint/2010/main" val="4137483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scene3d>
            <a:camera prst="orthographicFront">
              <a:rot lat="10800000" lon="10800000" rev="0"/>
            </a:camera>
            <a:lightRig rig="threePt" dir="t"/>
          </a:scene3d>
        </p:spPr>
      </p:pic>
      <p:sp>
        <p:nvSpPr>
          <p:cNvPr id="10" name="Content Placeholder 9"/>
          <p:cNvSpPr>
            <a:spLocks noGrp="1"/>
          </p:cNvSpPr>
          <p:nvPr>
            <p:ph sz="half" idx="1"/>
          </p:nvPr>
        </p:nvSpPr>
        <p:spPr/>
        <p:txBody>
          <a:bodyPr/>
          <a:lstStyle/>
          <a:p>
            <a:endParaRPr lang="en-US" dirty="0"/>
          </a:p>
        </p:txBody>
      </p:sp>
      <p:pic>
        <p:nvPicPr>
          <p:cNvPr id="15" name="Picture 14"/>
          <p:cNvPicPr>
            <a:picLocks noChangeAspect="1"/>
          </p:cNvPicPr>
          <p:nvPr/>
        </p:nvPicPr>
        <p:blipFill>
          <a:blip r:embed="rId3"/>
          <a:stretch>
            <a:fillRect/>
          </a:stretch>
        </p:blipFill>
        <p:spPr>
          <a:xfrm>
            <a:off x="9196137" y="52053"/>
            <a:ext cx="2943225" cy="2543175"/>
          </a:xfrm>
          <a:prstGeom prst="rect">
            <a:avLst/>
          </a:prstGeom>
        </p:spPr>
      </p:pic>
    </p:spTree>
    <p:extLst>
      <p:ext uri="{BB962C8B-B14F-4D97-AF65-F5344CB8AC3E}">
        <p14:creationId xmlns:p14="http://schemas.microsoft.com/office/powerpoint/2010/main" val="1365810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5566"/>
          </a:xfrm>
          <a:prstGeom prst="rect">
            <a:avLst/>
          </a:prstGeom>
          <a:scene3d>
            <a:camera prst="orthographicFront">
              <a:rot lat="10800000" lon="10800000" rev="0"/>
            </a:camera>
            <a:lightRig rig="threePt" dir="t"/>
          </a:scene3d>
        </p:spPr>
      </p:pic>
    </p:spTree>
    <p:extLst>
      <p:ext uri="{BB962C8B-B14F-4D97-AF65-F5344CB8AC3E}">
        <p14:creationId xmlns:p14="http://schemas.microsoft.com/office/powerpoint/2010/main" val="2973559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962054" y="155446"/>
            <a:ext cx="10267891" cy="6545422"/>
          </a:xfrm>
          <a:prstGeom prst="rect">
            <a:avLst/>
          </a:prstGeom>
        </p:spPr>
      </p:pic>
      <p:sp>
        <p:nvSpPr>
          <p:cNvPr id="5" name="Rectangle 4"/>
          <p:cNvSpPr/>
          <p:nvPr/>
        </p:nvSpPr>
        <p:spPr>
          <a:xfrm>
            <a:off x="962054" y="5673011"/>
            <a:ext cx="10267891" cy="75578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7" name="Straight Connector 6"/>
          <p:cNvCxnSpPr/>
          <p:nvPr/>
        </p:nvCxnSpPr>
        <p:spPr>
          <a:xfrm flipV="1">
            <a:off x="1884784" y="4404049"/>
            <a:ext cx="8668138" cy="93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38809" y="4646645"/>
            <a:ext cx="5604587" cy="311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65780" y="5131837"/>
            <a:ext cx="415523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54900" y="5374433"/>
            <a:ext cx="1393370" cy="622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721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Case</a:t>
            </a:r>
          </a:p>
        </p:txBody>
      </p:sp>
      <p:sp>
        <p:nvSpPr>
          <p:cNvPr id="3" name="Content Placeholder 2"/>
          <p:cNvSpPr>
            <a:spLocks noGrp="1"/>
          </p:cNvSpPr>
          <p:nvPr>
            <p:ph idx="1"/>
          </p:nvPr>
        </p:nvSpPr>
        <p:spPr>
          <a:xfrm>
            <a:off x="838200" y="1825624"/>
            <a:ext cx="10515600" cy="4879975"/>
          </a:xfrm>
        </p:spPr>
        <p:txBody>
          <a:bodyPr>
            <a:normAutofit/>
          </a:bodyPr>
          <a:lstStyle/>
          <a:p>
            <a:r>
              <a:rPr lang="en-US" dirty="0"/>
              <a:t>Pt starts off with poor vision in both eyes, due to sarcoidosis diagnosed at a very young age.</a:t>
            </a:r>
          </a:p>
          <a:p>
            <a:r>
              <a:rPr lang="en-US" dirty="0"/>
              <a:t>She develops an infectious corneal ulcer, in the setting of underlying corneal pathology</a:t>
            </a:r>
          </a:p>
          <a:p>
            <a:pPr lvl="1"/>
            <a:r>
              <a:rPr lang="en-US" dirty="0"/>
              <a:t>dry eyes</a:t>
            </a:r>
          </a:p>
          <a:p>
            <a:pPr lvl="1"/>
            <a:r>
              <a:rPr lang="en-US" dirty="0"/>
              <a:t>band keratopathy</a:t>
            </a:r>
          </a:p>
          <a:p>
            <a:r>
              <a:rPr lang="en-US" dirty="0"/>
              <a:t>She has recurrent inflammation, after being quiet for about 2 yrs.</a:t>
            </a:r>
          </a:p>
          <a:p>
            <a:r>
              <a:rPr lang="en-US" dirty="0"/>
              <a:t>The AC quiets down, but OS develops more sequelae and becomes unbearably painful and light sensitive.</a:t>
            </a:r>
          </a:p>
          <a:p>
            <a:r>
              <a:rPr lang="en-US" dirty="0"/>
              <a:t>Ultimately, about a yr later, she has the left eye enucleated.</a:t>
            </a:r>
          </a:p>
        </p:txBody>
      </p:sp>
    </p:spTree>
    <p:extLst>
      <p:ext uri="{BB962C8B-B14F-4D97-AF65-F5344CB8AC3E}">
        <p14:creationId xmlns:p14="http://schemas.microsoft.com/office/powerpoint/2010/main" val="4015481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learn from this Case?</a:t>
            </a:r>
          </a:p>
        </p:txBody>
      </p:sp>
      <p:sp>
        <p:nvSpPr>
          <p:cNvPr id="3" name="Content Placeholder 2"/>
          <p:cNvSpPr>
            <a:spLocks noGrp="1"/>
          </p:cNvSpPr>
          <p:nvPr>
            <p:ph idx="1"/>
          </p:nvPr>
        </p:nvSpPr>
        <p:spPr>
          <a:xfrm>
            <a:off x="838200" y="1825624"/>
            <a:ext cx="10515600" cy="4845763"/>
          </a:xfrm>
        </p:spPr>
        <p:txBody>
          <a:bodyPr>
            <a:normAutofit fontScale="92500" lnSpcReduction="20000"/>
          </a:bodyPr>
          <a:lstStyle/>
          <a:p>
            <a:pPr marL="0" indent="0">
              <a:buNone/>
            </a:pPr>
            <a:r>
              <a:rPr lang="en-US" dirty="0"/>
              <a:t>The difficulty of treating 2 conditions with competing treatment requirements.</a:t>
            </a:r>
          </a:p>
          <a:p>
            <a:pPr marL="0" indent="0">
              <a:buNone/>
            </a:pPr>
            <a:r>
              <a:rPr lang="en-US" dirty="0"/>
              <a:t>	- No steroids due to infection vs. steroids for chronic uveitis</a:t>
            </a:r>
          </a:p>
          <a:p>
            <a:pPr marL="0" indent="0">
              <a:buNone/>
            </a:pPr>
            <a:endParaRPr lang="en-US" dirty="0"/>
          </a:p>
          <a:p>
            <a:pPr marL="0" indent="0">
              <a:buNone/>
            </a:pPr>
            <a:r>
              <a:rPr lang="en-US" dirty="0"/>
              <a:t>Was the inflammation part of the infection, rebound inflammation, or recurrent sarcoid uveitis? What about the additional sequelae?</a:t>
            </a:r>
          </a:p>
          <a:p>
            <a:pPr marL="0" indent="0">
              <a:buNone/>
            </a:pPr>
            <a:endParaRPr lang="en-US" dirty="0"/>
          </a:p>
          <a:p>
            <a:pPr marL="0" indent="0">
              <a:buNone/>
            </a:pPr>
            <a:r>
              <a:rPr lang="en-US" dirty="0"/>
              <a:t>Could more steroids or starting a steroid-sparing agent have been helpful?</a:t>
            </a:r>
          </a:p>
          <a:p>
            <a:pPr marL="0" indent="0">
              <a:buNone/>
            </a:pPr>
            <a:endParaRPr lang="en-US" dirty="0"/>
          </a:p>
          <a:p>
            <a:pPr marL="0" indent="0">
              <a:buNone/>
            </a:pPr>
            <a:r>
              <a:rPr lang="en-US" dirty="0"/>
              <a:t>What could we have done differently to prevent this outcome?</a:t>
            </a:r>
          </a:p>
          <a:p>
            <a:pPr marL="0" indent="0">
              <a:buNone/>
            </a:pPr>
            <a:endParaRPr lang="en-US" dirty="0"/>
          </a:p>
          <a:p>
            <a:pPr marL="0" indent="0">
              <a:buNone/>
            </a:pPr>
            <a:r>
              <a:rPr lang="en-US" dirty="0"/>
              <a:t>How can we protect the other eye?</a:t>
            </a:r>
          </a:p>
          <a:p>
            <a:pPr marL="0" indent="0">
              <a:buNone/>
            </a:pPr>
            <a:endParaRPr lang="en-US" dirty="0"/>
          </a:p>
        </p:txBody>
      </p:sp>
    </p:spTree>
    <p:extLst>
      <p:ext uri="{BB962C8B-B14F-4D97-AF65-F5344CB8AC3E}">
        <p14:creationId xmlns:p14="http://schemas.microsoft.com/office/powerpoint/2010/main" val="3089151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Corneal drawing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863255"/>
            <a:ext cx="10058400" cy="4343400"/>
          </a:xfrm>
          <a:prstGeom prst="rect">
            <a:avLst/>
          </a:prstGeom>
          <a:noFill/>
          <a:ln>
            <a:noFill/>
          </a:ln>
        </p:spPr>
      </p:pic>
      <p:sp>
        <p:nvSpPr>
          <p:cNvPr id="3" name="Rectangle 2"/>
          <p:cNvSpPr/>
          <p:nvPr/>
        </p:nvSpPr>
        <p:spPr>
          <a:xfrm>
            <a:off x="1736650" y="1905419"/>
            <a:ext cx="4338084" cy="4216539"/>
          </a:xfrm>
          <a:prstGeom prst="rect">
            <a:avLst/>
          </a:prstGeom>
          <a:solidFill>
            <a:schemeClr val="tx1"/>
          </a:solidFill>
        </p:spPr>
        <p:txBody>
          <a:bodyPr wrap="square">
            <a:spAutoFit/>
          </a:bodyPr>
          <a:lstStyle/>
          <a:p>
            <a:pPr algn="ctr"/>
            <a:endParaRPr lang="en-US" sz="2400" dirty="0">
              <a:solidFill>
                <a:schemeClr val="dk1"/>
              </a:solidFill>
            </a:endParaRPr>
          </a:p>
          <a:p>
            <a:pPr algn="ctr"/>
            <a:r>
              <a:rPr lang="en-US" sz="2800" dirty="0">
                <a:solidFill>
                  <a:schemeClr val="dk1"/>
                </a:solidFill>
              </a:rPr>
              <a:t>5 x 2 mm epi defect with dense white infiltrate at 9 o'clock mid-periphery, 40% thinning along nasal limbus adjacent to the infiltrate, surrounding DM folds, band K, dense pigment on endothelium, no KPs</a:t>
            </a:r>
            <a:r>
              <a:rPr lang="en-US" sz="2000" dirty="0">
                <a:solidFill>
                  <a:schemeClr val="dk1"/>
                </a:solidFill>
              </a:rPr>
              <a:t> </a:t>
            </a:r>
          </a:p>
          <a:p>
            <a:pPr algn="ctr"/>
            <a:r>
              <a:rPr lang="en-US" sz="2000" dirty="0">
                <a:solidFill>
                  <a:schemeClr val="dk1"/>
                </a:solidFill>
              </a:rPr>
              <a:t> </a:t>
            </a:r>
          </a:p>
        </p:txBody>
      </p:sp>
    </p:spTree>
    <p:extLst>
      <p:ext uri="{BB962C8B-B14F-4D97-AF65-F5344CB8AC3E}">
        <p14:creationId xmlns:p14="http://schemas.microsoft.com/office/powerpoint/2010/main" val="2174629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normAutofit/>
          </a:bodyPr>
          <a:lstStyle/>
          <a:p>
            <a:r>
              <a:rPr lang="en-US" dirty="0"/>
              <a:t>Alex Mammen, MD (cornea)</a:t>
            </a:r>
          </a:p>
          <a:p>
            <a:r>
              <a:rPr lang="en-US" dirty="0"/>
              <a:t>Jake Waxman, MD, PhD (comprehensive)</a:t>
            </a:r>
          </a:p>
          <a:p>
            <a:r>
              <a:rPr lang="en-US" dirty="0"/>
              <a:t>Charleen Chu, MD, PhD (ophthalmic pathology)</a:t>
            </a:r>
          </a:p>
          <a:p>
            <a:r>
              <a:rPr lang="en-US" dirty="0"/>
              <a:t>Tonya Stefko, MD (oculoplastics)</a:t>
            </a:r>
          </a:p>
          <a:p>
            <a:r>
              <a:rPr lang="en-US" dirty="0"/>
              <a:t>Alexis Mancini, MD (oculoplastics)</a:t>
            </a:r>
          </a:p>
          <a:p>
            <a:r>
              <a:rPr lang="en-US" dirty="0"/>
              <a:t>Everyone else that helped to care for these 2 patients, thank you!</a:t>
            </a:r>
          </a:p>
        </p:txBody>
      </p:sp>
    </p:spTree>
    <p:extLst>
      <p:ext uri="{BB962C8B-B14F-4D97-AF65-F5344CB8AC3E}">
        <p14:creationId xmlns:p14="http://schemas.microsoft.com/office/powerpoint/2010/main" val="854599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Questions/Further Discussion</a:t>
            </a:r>
          </a:p>
        </p:txBody>
      </p:sp>
    </p:spTree>
    <p:extLst>
      <p:ext uri="{BB962C8B-B14F-4D97-AF65-F5344CB8AC3E}">
        <p14:creationId xmlns:p14="http://schemas.microsoft.com/office/powerpoint/2010/main" val="1545480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38199" y="1825624"/>
            <a:ext cx="10878879" cy="4948399"/>
          </a:xfrm>
        </p:spPr>
        <p:txBody>
          <a:bodyPr>
            <a:normAutofit fontScale="70000" lnSpcReduction="20000"/>
          </a:bodyPr>
          <a:lstStyle/>
          <a:p>
            <a:r>
              <a:rPr lang="en-US" dirty="0"/>
              <a:t>Infectious and inflammatory keratitis:</a:t>
            </a:r>
          </a:p>
          <a:p>
            <a:pPr lvl="1"/>
            <a:r>
              <a:rPr lang="en-US" dirty="0"/>
              <a:t>Bowling, Brad. “Chapter 6, Cornea.” </a:t>
            </a:r>
            <a:r>
              <a:rPr lang="en-US" u="sng" dirty="0"/>
              <a:t>Kanski’s Clinical Ophthalmology</a:t>
            </a:r>
            <a:r>
              <a:rPr lang="en-US" dirty="0"/>
              <a:t>, 8</a:t>
            </a:r>
            <a:r>
              <a:rPr lang="en-US" baseline="30000" dirty="0"/>
              <a:t>th</a:t>
            </a:r>
            <a:r>
              <a:rPr lang="en-US" dirty="0"/>
              <a:t> edition, 2016.</a:t>
            </a:r>
          </a:p>
          <a:p>
            <a:pPr lvl="1"/>
            <a:r>
              <a:rPr lang="en-US" dirty="0"/>
              <a:t>Bagheri and Wajda (editors). “Chapter 4, Cornea.” </a:t>
            </a:r>
            <a:r>
              <a:rPr lang="en-US" u="sng" dirty="0"/>
              <a:t>The Wills Eye Manual</a:t>
            </a:r>
            <a:r>
              <a:rPr lang="en-US" dirty="0"/>
              <a:t>, 7</a:t>
            </a:r>
            <a:r>
              <a:rPr lang="en-US" baseline="30000" dirty="0"/>
              <a:t>th</a:t>
            </a:r>
            <a:r>
              <a:rPr lang="en-US" dirty="0"/>
              <a:t> edition, 2017.</a:t>
            </a:r>
          </a:p>
          <a:p>
            <a:pPr lvl="1"/>
            <a:r>
              <a:rPr lang="en-US" dirty="0"/>
              <a:t>http://eyewiki.aao.org/Peripheral_Ulcerative_Keratitis</a:t>
            </a:r>
          </a:p>
          <a:p>
            <a:pPr lvl="1"/>
            <a:r>
              <a:rPr lang="en-US" dirty="0"/>
              <a:t>https://</a:t>
            </a:r>
            <a:r>
              <a:rPr lang="en-US"/>
              <a:t>www.ncbi.nlm.nih.gov/pmc/articles/PMC4216880/</a:t>
            </a:r>
            <a:endParaRPr lang="en-US" dirty="0"/>
          </a:p>
          <a:p>
            <a:r>
              <a:rPr lang="en-US" dirty="0"/>
              <a:t>Strep cultures:</a:t>
            </a:r>
          </a:p>
          <a:p>
            <a:pPr lvl="1"/>
            <a:r>
              <a:rPr lang="en-US" dirty="0"/>
              <a:t>https://microbiologyinfo.com/haemolysis-of-streptococci-and-its-types-with-examples/</a:t>
            </a:r>
          </a:p>
          <a:p>
            <a:r>
              <a:rPr lang="en-US" dirty="0"/>
              <a:t>DDx slide:</a:t>
            </a:r>
          </a:p>
          <a:p>
            <a:pPr lvl="1"/>
            <a:r>
              <a:rPr lang="en-US" dirty="0"/>
              <a:t>Bagheri and Wajda (editors). “Chapter 4, Cornea.” </a:t>
            </a:r>
            <a:r>
              <a:rPr lang="en-US" u="sng" dirty="0"/>
              <a:t>The Wills Eye Manual</a:t>
            </a:r>
            <a:r>
              <a:rPr lang="en-US" dirty="0"/>
              <a:t>, 7</a:t>
            </a:r>
            <a:r>
              <a:rPr lang="en-US" baseline="30000" dirty="0"/>
              <a:t>th</a:t>
            </a:r>
            <a:r>
              <a:rPr lang="en-US" dirty="0"/>
              <a:t> edition, 2017.</a:t>
            </a:r>
          </a:p>
          <a:p>
            <a:pPr lvl="1"/>
            <a:r>
              <a:rPr lang="en-US" dirty="0"/>
              <a:t>https://www.medicinenet.com/keratitis/article.htm# what_are_the_different_types_of_keratitis</a:t>
            </a:r>
          </a:p>
          <a:p>
            <a:r>
              <a:rPr lang="en-US" dirty="0"/>
              <a:t>Sarcoidosis:</a:t>
            </a:r>
          </a:p>
          <a:p>
            <a:pPr lvl="1"/>
            <a:r>
              <a:rPr lang="en-US" dirty="0"/>
              <a:t>Bowling, Brad. “Chapter 11, Uveitis.” </a:t>
            </a:r>
            <a:r>
              <a:rPr lang="en-US" u="sng" dirty="0"/>
              <a:t>Kanski’s Clinical Ophthalmology</a:t>
            </a:r>
            <a:r>
              <a:rPr lang="en-US" dirty="0"/>
              <a:t>, 8</a:t>
            </a:r>
            <a:r>
              <a:rPr lang="en-US" baseline="30000" dirty="0"/>
              <a:t>th</a:t>
            </a:r>
            <a:r>
              <a:rPr lang="en-US" dirty="0"/>
              <a:t> edition, 2016.</a:t>
            </a:r>
          </a:p>
          <a:p>
            <a:pPr lvl="1"/>
            <a:r>
              <a:rPr lang="en-US" dirty="0"/>
              <a:t>Bagheri and Wajda (editors). “Chapter 4, Cornea.” </a:t>
            </a:r>
            <a:r>
              <a:rPr lang="en-US" u="sng" dirty="0"/>
              <a:t>The Wills Eye Manual</a:t>
            </a:r>
            <a:r>
              <a:rPr lang="en-US" dirty="0"/>
              <a:t>, 7</a:t>
            </a:r>
            <a:r>
              <a:rPr lang="en-US" baseline="30000" dirty="0"/>
              <a:t>th</a:t>
            </a:r>
            <a:r>
              <a:rPr lang="en-US" dirty="0"/>
              <a:t> edition, 2017.</a:t>
            </a:r>
          </a:p>
          <a:p>
            <a:pPr lvl="1"/>
            <a:r>
              <a:rPr lang="en-US" dirty="0"/>
              <a:t>https://www.ncbi.nlm.nih.gov/pubmed/29593377</a:t>
            </a:r>
          </a:p>
          <a:p>
            <a:pPr lvl="1"/>
            <a:r>
              <a:rPr lang="en-US" dirty="0"/>
              <a:t>https://www.ncbi.nlm.nih.gov/pubmed/29023165</a:t>
            </a:r>
          </a:p>
          <a:p>
            <a:pPr lvl="1"/>
            <a:r>
              <a:rPr lang="en-US" dirty="0"/>
              <a:t>https://onlinelibrary.wiley.com/doi/abs/10.1111/j.1755-3768.2012.02483.x</a:t>
            </a:r>
          </a:p>
          <a:p>
            <a:pPr lvl="1"/>
            <a:r>
              <a:rPr lang="en-US" dirty="0"/>
              <a:t>https://www.ncbi.nlm.nih.gov/pubmed/28145942</a:t>
            </a:r>
          </a:p>
          <a:p>
            <a:pPr lvl="1"/>
            <a:r>
              <a:rPr lang="en-US" dirty="0"/>
              <a:t>https://www.ncbi.nlm.nih.gov/pmc/articles/PMC4060497/</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14760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Infectious keratitis epidemiology</a:t>
            </a:r>
          </a:p>
        </p:txBody>
      </p:sp>
      <p:sp>
        <p:nvSpPr>
          <p:cNvPr id="3" name="Content Placeholder 2"/>
          <p:cNvSpPr>
            <a:spLocks noGrp="1"/>
          </p:cNvSpPr>
          <p:nvPr>
            <p:ph idx="1"/>
          </p:nvPr>
        </p:nvSpPr>
        <p:spPr>
          <a:xfrm>
            <a:off x="838200" y="1825624"/>
            <a:ext cx="10515600" cy="5032375"/>
          </a:xfrm>
        </p:spPr>
        <p:txBody>
          <a:bodyPr>
            <a:normAutofit fontScale="92500" lnSpcReduction="20000"/>
          </a:bodyPr>
          <a:lstStyle/>
          <a:p>
            <a:r>
              <a:rPr lang="en-US" dirty="0"/>
              <a:t>Different incidence in developed vs. developing world</a:t>
            </a:r>
          </a:p>
          <a:p>
            <a:pPr lvl="1"/>
            <a:r>
              <a:rPr lang="en-US" dirty="0"/>
              <a:t>US:  11 per 100,000 persons</a:t>
            </a:r>
            <a:r>
              <a:rPr lang="en-US" baseline="30000" dirty="0">
                <a:hlinkClick r:id="rId2"/>
              </a:rPr>
              <a:t>5</a:t>
            </a:r>
            <a:endParaRPr lang="en-US" baseline="30000" dirty="0"/>
          </a:p>
          <a:p>
            <a:pPr lvl="1"/>
            <a:r>
              <a:rPr lang="en-US" dirty="0"/>
              <a:t>Madurai District in S. India: 113 per 100,000 persons</a:t>
            </a:r>
            <a:r>
              <a:rPr lang="en-US" baseline="30000" dirty="0">
                <a:hlinkClick r:id="rId3"/>
              </a:rPr>
              <a:t>10</a:t>
            </a:r>
            <a:endParaRPr lang="en-US" dirty="0"/>
          </a:p>
          <a:p>
            <a:pPr lvl="1"/>
            <a:r>
              <a:rPr lang="en-US" dirty="0"/>
              <a:t>Nepal:  799 per 100,000 persons</a:t>
            </a:r>
            <a:r>
              <a:rPr lang="en-US" baseline="30000" dirty="0">
                <a:hlinkClick r:id="rId4"/>
              </a:rPr>
              <a:t>6</a:t>
            </a:r>
            <a:endParaRPr lang="en-US" baseline="30000" dirty="0"/>
          </a:p>
          <a:p>
            <a:r>
              <a:rPr lang="en-US" dirty="0"/>
              <a:t>MC isolates in different parts of the world</a:t>
            </a:r>
          </a:p>
          <a:p>
            <a:pPr lvl="1"/>
            <a:r>
              <a:rPr lang="en-US" dirty="0"/>
              <a:t>MC isolates in N. America (per Ormerod </a:t>
            </a:r>
            <a:r>
              <a:rPr lang="en-US" i="1" dirty="0"/>
              <a:t>et al</a:t>
            </a:r>
            <a:r>
              <a:rPr lang="en-US" dirty="0"/>
              <a:t>.): </a:t>
            </a:r>
          </a:p>
          <a:p>
            <a:pPr lvl="2"/>
            <a:r>
              <a:rPr lang="en-US" dirty="0"/>
              <a:t>Staphylococcal species</a:t>
            </a:r>
          </a:p>
          <a:p>
            <a:pPr lvl="2"/>
            <a:r>
              <a:rPr lang="en-US" i="1" dirty="0"/>
              <a:t>Pseudomonas aeruginosa</a:t>
            </a:r>
            <a:endParaRPr lang="en-US" dirty="0"/>
          </a:p>
          <a:p>
            <a:pPr lvl="2"/>
            <a:r>
              <a:rPr lang="en-US" i="1" dirty="0"/>
              <a:t>Streptococcus pneumoniae</a:t>
            </a:r>
            <a:endParaRPr lang="en-US" dirty="0"/>
          </a:p>
          <a:p>
            <a:pPr lvl="1"/>
            <a:r>
              <a:rPr lang="en-US" dirty="0"/>
              <a:t>MC isolates in Sweden (per Neuman and Sjostrand):</a:t>
            </a:r>
          </a:p>
          <a:p>
            <a:pPr lvl="2"/>
            <a:r>
              <a:rPr lang="en-US" i="1" dirty="0"/>
              <a:t>Staphylococcus aureus</a:t>
            </a:r>
            <a:r>
              <a:rPr lang="en-US" dirty="0"/>
              <a:t> and </a:t>
            </a:r>
            <a:r>
              <a:rPr lang="en-US" i="1" dirty="0"/>
              <a:t>Staphylococcus epidermidis</a:t>
            </a:r>
            <a:endParaRPr lang="en-US" dirty="0"/>
          </a:p>
          <a:p>
            <a:pPr lvl="2"/>
            <a:r>
              <a:rPr lang="en-US" i="1" dirty="0"/>
              <a:t>Pseudomonas aeruginosa</a:t>
            </a:r>
            <a:endParaRPr lang="en-US" dirty="0"/>
          </a:p>
          <a:p>
            <a:pPr lvl="1"/>
            <a:r>
              <a:rPr lang="en-US" dirty="0"/>
              <a:t>Developing world has more fungal infections</a:t>
            </a:r>
          </a:p>
          <a:p>
            <a:pPr lvl="2"/>
            <a:r>
              <a:rPr lang="en-US" dirty="0"/>
              <a:t>In Madurai District of S. India, bacterial = fungal infections</a:t>
            </a:r>
          </a:p>
          <a:p>
            <a:pPr lvl="2"/>
            <a:r>
              <a:rPr lang="en-US" dirty="0"/>
              <a:t>MC bacteria = </a:t>
            </a:r>
            <a:r>
              <a:rPr lang="en-US" i="1" dirty="0"/>
              <a:t>Streptococcus pneumoniae</a:t>
            </a:r>
            <a:r>
              <a:rPr lang="en-US" dirty="0"/>
              <a:t>, followed by </a:t>
            </a:r>
            <a:r>
              <a:rPr lang="en-US" i="1" dirty="0"/>
              <a:t>Pseudomonas </a:t>
            </a:r>
            <a:r>
              <a:rPr lang="en-US" dirty="0"/>
              <a:t>spp</a:t>
            </a:r>
          </a:p>
          <a:p>
            <a:pPr lvl="2"/>
            <a:r>
              <a:rPr lang="en-US" dirty="0"/>
              <a:t>MC fungi = </a:t>
            </a:r>
            <a:r>
              <a:rPr lang="en-US" i="1" dirty="0"/>
              <a:t>Fusarium </a:t>
            </a:r>
            <a:r>
              <a:rPr lang="en-US" dirty="0"/>
              <a:t>spp, followed by </a:t>
            </a:r>
            <a:r>
              <a:rPr lang="en-US" i="1" dirty="0"/>
              <a:t>Aspergillus </a:t>
            </a:r>
            <a:r>
              <a:rPr lang="en-US" dirty="0"/>
              <a:t>spp</a:t>
            </a:r>
          </a:p>
        </p:txBody>
      </p:sp>
      <p:sp>
        <p:nvSpPr>
          <p:cNvPr id="4" name="Rectangle 3"/>
          <p:cNvSpPr/>
          <p:nvPr/>
        </p:nvSpPr>
        <p:spPr>
          <a:xfrm>
            <a:off x="7417982" y="3141482"/>
            <a:ext cx="4774018" cy="1200329"/>
          </a:xfrm>
          <a:prstGeom prst="rect">
            <a:avLst/>
          </a:prstGeom>
        </p:spPr>
        <p:txBody>
          <a:bodyPr wrap="square">
            <a:spAutoFit/>
          </a:bodyPr>
          <a:lstStyle/>
          <a:p>
            <a:r>
              <a:rPr lang="en-US" dirty="0"/>
              <a:t>Bacterial keratitis epidemiology:</a:t>
            </a:r>
          </a:p>
          <a:p>
            <a:pPr lvl="1"/>
            <a:r>
              <a:rPr lang="en-US" dirty="0"/>
              <a:t>https://www.ncbi.nlm.nih.gov/pmc/articles/PMC3074777/</a:t>
            </a:r>
          </a:p>
          <a:p>
            <a:pPr lvl="1"/>
            <a:r>
              <a:rPr lang="en-US" dirty="0"/>
              <a:t>https://bjo.bmj.com/content/81/8/622</a:t>
            </a:r>
          </a:p>
        </p:txBody>
      </p:sp>
    </p:spTree>
    <p:extLst>
      <p:ext uri="{BB962C8B-B14F-4D97-AF65-F5344CB8AC3E}">
        <p14:creationId xmlns:p14="http://schemas.microsoft.com/office/powerpoint/2010/main" val="3166761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Peripheral ulcerative keratitis</a:t>
            </a:r>
          </a:p>
        </p:txBody>
      </p:sp>
      <p:sp>
        <p:nvSpPr>
          <p:cNvPr id="3" name="Content Placeholder 2"/>
          <p:cNvSpPr>
            <a:spLocks noGrp="1"/>
          </p:cNvSpPr>
          <p:nvPr>
            <p:ph idx="1"/>
          </p:nvPr>
        </p:nvSpPr>
        <p:spPr>
          <a:xfrm>
            <a:off x="838200" y="1825625"/>
            <a:ext cx="10515600" cy="4351338"/>
          </a:xfrm>
        </p:spPr>
        <p:txBody>
          <a:bodyPr>
            <a:normAutofit fontScale="92500" lnSpcReduction="10000"/>
          </a:bodyPr>
          <a:lstStyle/>
          <a:p>
            <a:pPr fontAlgn="base"/>
            <a:r>
              <a:rPr lang="en-US" dirty="0"/>
              <a:t>Associated with systemic autoimmune disease</a:t>
            </a:r>
          </a:p>
          <a:p>
            <a:pPr fontAlgn="base"/>
            <a:r>
              <a:rPr lang="en-US" dirty="0"/>
              <a:t>May begin before or after systemic features</a:t>
            </a:r>
          </a:p>
          <a:p>
            <a:pPr fontAlgn="base"/>
            <a:r>
              <a:rPr lang="en-US" dirty="0"/>
              <a:t>Mechanism:</a:t>
            </a:r>
          </a:p>
          <a:p>
            <a:pPr lvl="1" fontAlgn="base"/>
            <a:r>
              <a:rPr lang="en-US" dirty="0"/>
              <a:t>immune complex deposition in peripheral cornea</a:t>
            </a:r>
          </a:p>
          <a:p>
            <a:pPr lvl="1" fontAlgn="base"/>
            <a:r>
              <a:rPr lang="en-US" dirty="0"/>
              <a:t>episcleral and conjunctival capillary occlusion -&gt; cytokine release and WBC recruitment</a:t>
            </a:r>
          </a:p>
          <a:p>
            <a:pPr lvl="1" fontAlgn="base"/>
            <a:r>
              <a:rPr lang="en-US" dirty="0"/>
              <a:t>upregulation of collagenases and reduced activity of inhibitors</a:t>
            </a:r>
          </a:p>
          <a:p>
            <a:pPr fontAlgn="base"/>
            <a:r>
              <a:rPr lang="en-US" dirty="0"/>
              <a:t>Systemic associations</a:t>
            </a:r>
          </a:p>
          <a:p>
            <a:pPr lvl="1" fontAlgn="base"/>
            <a:r>
              <a:rPr lang="en-US" dirty="0"/>
              <a:t>MC = RA</a:t>
            </a:r>
          </a:p>
          <a:p>
            <a:pPr lvl="1" fontAlgn="base"/>
            <a:r>
              <a:rPr lang="en-US" dirty="0"/>
              <a:t>Wegener granulomatosis</a:t>
            </a:r>
          </a:p>
          <a:p>
            <a:pPr lvl="1" fontAlgn="base"/>
            <a:r>
              <a:rPr lang="en-US" dirty="0"/>
              <a:t>Others (PAN, relapsing polychondritis, lupus)</a:t>
            </a:r>
          </a:p>
        </p:txBody>
      </p:sp>
    </p:spTree>
    <p:extLst>
      <p:ext uri="{BB962C8B-B14F-4D97-AF65-F5344CB8AC3E}">
        <p14:creationId xmlns:p14="http://schemas.microsoft.com/office/powerpoint/2010/main" val="115805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 of PUK</a:t>
            </a:r>
          </a:p>
        </p:txBody>
      </p:sp>
      <p:sp>
        <p:nvSpPr>
          <p:cNvPr id="3" name="Content Placeholder 2"/>
          <p:cNvSpPr>
            <a:spLocks noGrp="1"/>
          </p:cNvSpPr>
          <p:nvPr>
            <p:ph idx="1"/>
          </p:nvPr>
        </p:nvSpPr>
        <p:spPr/>
        <p:txBody>
          <a:bodyPr>
            <a:normAutofit fontScale="92500" lnSpcReduction="10000"/>
          </a:bodyPr>
          <a:lstStyle/>
          <a:p>
            <a:pPr fontAlgn="base"/>
            <a:r>
              <a:rPr lang="en-US" dirty="0"/>
              <a:t>Crescent ulcer with epi defect and thinning</a:t>
            </a:r>
          </a:p>
          <a:p>
            <a:pPr lvl="1" fontAlgn="base"/>
            <a:r>
              <a:rPr lang="en-US" dirty="0"/>
              <a:t>Spreads circumferentially</a:t>
            </a:r>
          </a:p>
          <a:p>
            <a:pPr lvl="1" fontAlgn="base"/>
            <a:r>
              <a:rPr lang="en-US" dirty="0"/>
              <a:t>Sometimes spreads centrally</a:t>
            </a:r>
          </a:p>
          <a:p>
            <a:pPr fontAlgn="base"/>
            <a:r>
              <a:rPr lang="en-US" dirty="0"/>
              <a:t>Involves limbus with no intervening space</a:t>
            </a:r>
          </a:p>
          <a:p>
            <a:pPr fontAlgn="base"/>
            <a:r>
              <a:rPr lang="en-US" dirty="0"/>
              <a:t>May extend into the sclera</a:t>
            </a:r>
          </a:p>
          <a:p>
            <a:pPr fontAlgn="base"/>
            <a:r>
              <a:rPr lang="en-US" dirty="0"/>
              <a:t>May extend full-circle (“contact-lens cornea”)</a:t>
            </a:r>
          </a:p>
          <a:p>
            <a:pPr fontAlgn="base"/>
            <a:r>
              <a:rPr lang="en-US" dirty="0"/>
              <a:t>Perforation can occur</a:t>
            </a:r>
          </a:p>
          <a:p>
            <a:pPr fontAlgn="base"/>
            <a:r>
              <a:rPr lang="en-US" dirty="0"/>
              <a:t>Rheumatoid paracentral ulcerative keratitis (PCUK) is unique</a:t>
            </a:r>
          </a:p>
          <a:p>
            <a:pPr lvl="1" fontAlgn="base"/>
            <a:r>
              <a:rPr lang="en-US" dirty="0"/>
              <a:t>More central, appears punched-out, has little infiltrate or injection</a:t>
            </a:r>
          </a:p>
          <a:p>
            <a:pPr lvl="1" fontAlgn="base"/>
            <a:r>
              <a:rPr lang="en-US" dirty="0"/>
              <a:t>Cornea may perforate quickly</a:t>
            </a:r>
          </a:p>
          <a:p>
            <a:pPr lvl="1" fontAlgn="base"/>
            <a:r>
              <a:rPr lang="en-US" dirty="0"/>
              <a:t>Tx with topical cyclosporine + BCL/glue is usu effective</a:t>
            </a:r>
          </a:p>
          <a:p>
            <a:endParaRPr lang="en-US" dirty="0"/>
          </a:p>
          <a:p>
            <a:endParaRPr lang="en-US" dirty="0"/>
          </a:p>
        </p:txBody>
      </p:sp>
      <p:pic>
        <p:nvPicPr>
          <p:cNvPr id="5" name="Picture 4"/>
          <p:cNvPicPr>
            <a:picLocks noChangeAspect="1"/>
          </p:cNvPicPr>
          <p:nvPr/>
        </p:nvPicPr>
        <p:blipFill>
          <a:blip r:embed="rId2"/>
          <a:stretch>
            <a:fillRect/>
          </a:stretch>
        </p:blipFill>
        <p:spPr>
          <a:xfrm>
            <a:off x="7641185" y="365125"/>
            <a:ext cx="4290328" cy="3968750"/>
          </a:xfrm>
          <a:prstGeom prst="rect">
            <a:avLst/>
          </a:prstGeom>
        </p:spPr>
      </p:pic>
      <p:sp>
        <p:nvSpPr>
          <p:cNvPr id="6" name="TextBox 5"/>
          <p:cNvSpPr txBox="1"/>
          <p:nvPr/>
        </p:nvSpPr>
        <p:spPr>
          <a:xfrm>
            <a:off x="10058400" y="4468812"/>
            <a:ext cx="1873113" cy="1200329"/>
          </a:xfrm>
          <a:prstGeom prst="rect">
            <a:avLst/>
          </a:prstGeom>
          <a:noFill/>
        </p:spPr>
        <p:txBody>
          <a:bodyPr wrap="square" rtlCol="0">
            <a:spAutoFit/>
          </a:bodyPr>
          <a:lstStyle/>
          <a:p>
            <a:r>
              <a:rPr lang="en-US" sz="1200" dirty="0"/>
              <a:t>Photo credit:</a:t>
            </a:r>
          </a:p>
          <a:p>
            <a:r>
              <a:rPr lang="en-US" sz="1200" dirty="0"/>
              <a:t>Bowling, Brad. “Chapter 6, Cornea.” </a:t>
            </a:r>
            <a:r>
              <a:rPr lang="en-US" sz="1200" u="sng" dirty="0"/>
              <a:t>Kanski’s Clinical Ophthalmology</a:t>
            </a:r>
            <a:r>
              <a:rPr lang="en-US" sz="1200" dirty="0"/>
              <a:t>, 8</a:t>
            </a:r>
            <a:r>
              <a:rPr lang="en-US" sz="1200" baseline="30000" dirty="0"/>
              <a:t>th</a:t>
            </a:r>
            <a:r>
              <a:rPr lang="en-US" sz="1200" dirty="0"/>
              <a:t> edition, 2016</a:t>
            </a:r>
          </a:p>
          <a:p>
            <a:endParaRPr lang="en-US" sz="1200" dirty="0"/>
          </a:p>
        </p:txBody>
      </p:sp>
    </p:spTree>
    <p:extLst>
      <p:ext uri="{BB962C8B-B14F-4D97-AF65-F5344CB8AC3E}">
        <p14:creationId xmlns:p14="http://schemas.microsoft.com/office/powerpoint/2010/main" val="853771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of corneal melt</a:t>
            </a:r>
          </a:p>
        </p:txBody>
      </p:sp>
      <p:sp>
        <p:nvSpPr>
          <p:cNvPr id="3" name="Content Placeholder 2"/>
          <p:cNvSpPr>
            <a:spLocks noGrp="1"/>
          </p:cNvSpPr>
          <p:nvPr>
            <p:ph idx="1"/>
          </p:nvPr>
        </p:nvSpPr>
        <p:spPr/>
        <p:txBody>
          <a:bodyPr>
            <a:normAutofit fontScale="92500" lnSpcReduction="10000"/>
          </a:bodyPr>
          <a:lstStyle/>
          <a:p>
            <a:pPr fontAlgn="base"/>
            <a:r>
              <a:rPr lang="en-US" dirty="0"/>
              <a:t>Medical (first)</a:t>
            </a:r>
          </a:p>
          <a:p>
            <a:pPr lvl="1" fontAlgn="base"/>
            <a:r>
              <a:rPr lang="en-US" dirty="0"/>
              <a:t>Treat underlying cause</a:t>
            </a:r>
          </a:p>
          <a:p>
            <a:pPr lvl="2" fontAlgn="base"/>
            <a:r>
              <a:rPr lang="en-US" dirty="0"/>
              <a:t>Abx for infectious</a:t>
            </a:r>
          </a:p>
          <a:p>
            <a:pPr lvl="2" fontAlgn="base"/>
            <a:r>
              <a:rPr lang="en-US" dirty="0"/>
              <a:t>Systemic steroids +/- immunosuppressants for inflammatory</a:t>
            </a:r>
          </a:p>
          <a:p>
            <a:pPr lvl="1" fontAlgn="base"/>
            <a:r>
              <a:rPr lang="en-US" dirty="0"/>
              <a:t>Avoid topical steroids or NSAIDs</a:t>
            </a:r>
          </a:p>
          <a:p>
            <a:pPr lvl="1" fontAlgn="base"/>
            <a:r>
              <a:rPr lang="en-US" dirty="0"/>
              <a:t>PPx Abx gtts (for epi defect)</a:t>
            </a:r>
          </a:p>
          <a:p>
            <a:pPr lvl="1" fontAlgn="base"/>
            <a:r>
              <a:rPr lang="en-US" dirty="0"/>
              <a:t>PFATs, punctal plugs</a:t>
            </a:r>
          </a:p>
          <a:p>
            <a:pPr lvl="1" fontAlgn="base"/>
            <a:r>
              <a:rPr lang="en-US" dirty="0"/>
              <a:t>PO doxycycline 50-100 mg BID daily and vit C 1 g daily</a:t>
            </a:r>
          </a:p>
          <a:p>
            <a:pPr fontAlgn="base"/>
            <a:r>
              <a:rPr lang="en-US" dirty="0"/>
              <a:t>Surgical (second)</a:t>
            </a:r>
          </a:p>
          <a:p>
            <a:pPr lvl="1" fontAlgn="base"/>
            <a:r>
              <a:rPr lang="en-US" dirty="0"/>
              <a:t>BCL</a:t>
            </a:r>
          </a:p>
          <a:p>
            <a:pPr lvl="1" fontAlgn="base"/>
            <a:r>
              <a:rPr lang="en-US" dirty="0"/>
              <a:t>Glue</a:t>
            </a:r>
          </a:p>
          <a:p>
            <a:pPr lvl="1" fontAlgn="base"/>
            <a:r>
              <a:rPr lang="en-US" dirty="0"/>
              <a:t>Conjunctival recession or excision (for inflammatory)</a:t>
            </a:r>
          </a:p>
        </p:txBody>
      </p:sp>
    </p:spTree>
    <p:extLst>
      <p:ext uri="{BB962C8B-B14F-4D97-AF65-F5344CB8AC3E}">
        <p14:creationId xmlns:p14="http://schemas.microsoft.com/office/powerpoint/2010/main" val="216918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0" y="838200"/>
            <a:ext cx="4191000" cy="1569660"/>
          </a:xfrm>
          <a:prstGeom prst="rect">
            <a:avLst/>
          </a:prstGeom>
          <a:noFill/>
        </p:spPr>
        <p:txBody>
          <a:bodyPr wrap="square" rtlCol="0">
            <a:spAutoFit/>
          </a:bodyPr>
          <a:lstStyle/>
          <a:p>
            <a:pPr marL="342900" indent="-342900"/>
            <a:endParaRPr lang="en-US" sz="2400" dirty="0"/>
          </a:p>
          <a:p>
            <a:pPr lvl="1"/>
            <a:r>
              <a:rPr lang="en-US" sz="2400" dirty="0"/>
              <a:t>	</a:t>
            </a:r>
          </a:p>
          <a:p>
            <a:pPr lvl="1"/>
            <a:endParaRPr lang="en-US" sz="2400" dirty="0"/>
          </a:p>
          <a:p>
            <a:pPr lvl="1"/>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3516906821"/>
              </p:ext>
            </p:extLst>
          </p:nvPr>
        </p:nvGraphicFramePr>
        <p:xfrm>
          <a:off x="838200" y="1113791"/>
          <a:ext cx="10041294" cy="5531747"/>
        </p:xfrm>
        <a:graphic>
          <a:graphicData uri="http://schemas.openxmlformats.org/drawingml/2006/table">
            <a:tbl>
              <a:tblPr firstRow="1" bandRow="1">
                <a:tableStyleId>{793D81CF-94F2-401A-BA57-92F5A7B2D0C5}</a:tableStyleId>
              </a:tblPr>
              <a:tblGrid>
                <a:gridCol w="3065206">
                  <a:extLst>
                    <a:ext uri="{9D8B030D-6E8A-4147-A177-3AD203B41FA5}">
                      <a16:colId xmlns:a16="http://schemas.microsoft.com/office/drawing/2014/main" val="20000"/>
                    </a:ext>
                  </a:extLst>
                </a:gridCol>
                <a:gridCol w="2711998">
                  <a:extLst>
                    <a:ext uri="{9D8B030D-6E8A-4147-A177-3AD203B41FA5}">
                      <a16:colId xmlns:a16="http://schemas.microsoft.com/office/drawing/2014/main" val="20001"/>
                    </a:ext>
                  </a:extLst>
                </a:gridCol>
                <a:gridCol w="4264090">
                  <a:extLst>
                    <a:ext uri="{9D8B030D-6E8A-4147-A177-3AD203B41FA5}">
                      <a16:colId xmlns:a16="http://schemas.microsoft.com/office/drawing/2014/main" val="20002"/>
                    </a:ext>
                  </a:extLst>
                </a:gridCol>
              </a:tblGrid>
              <a:tr h="644037">
                <a:tc>
                  <a:txBody>
                    <a:bodyPr/>
                    <a:lstStyle/>
                    <a:p>
                      <a:endParaRPr lang="en-US" sz="2800" dirty="0"/>
                    </a:p>
                  </a:txBody>
                  <a:tcPr/>
                </a:tc>
                <a:tc>
                  <a:txBody>
                    <a:bodyPr/>
                    <a:lstStyle/>
                    <a:p>
                      <a:r>
                        <a:rPr lang="en-US" sz="2800" dirty="0"/>
                        <a:t>Right Eye</a:t>
                      </a:r>
                    </a:p>
                  </a:txBody>
                  <a:tcPr/>
                </a:tc>
                <a:tc>
                  <a:txBody>
                    <a:bodyPr/>
                    <a:lstStyle/>
                    <a:p>
                      <a:r>
                        <a:rPr lang="en-US" sz="2800" dirty="0"/>
                        <a:t>Left Eye</a:t>
                      </a:r>
                    </a:p>
                  </a:txBody>
                  <a:tcPr/>
                </a:tc>
                <a:extLst>
                  <a:ext uri="{0D108BD9-81ED-4DB2-BD59-A6C34878D82A}">
                    <a16:rowId xmlns:a16="http://schemas.microsoft.com/office/drawing/2014/main" val="10000"/>
                  </a:ext>
                </a:extLst>
              </a:tr>
              <a:tr h="673556">
                <a:tc>
                  <a:txBody>
                    <a:bodyPr/>
                    <a:lstStyle/>
                    <a:p>
                      <a:r>
                        <a:rPr lang="en-US" sz="2800" dirty="0"/>
                        <a:t>Lids/Lashes</a:t>
                      </a:r>
                    </a:p>
                  </a:txBody>
                  <a:tcPr/>
                </a:tc>
                <a:tc>
                  <a:txBody>
                    <a:bodyPr/>
                    <a:lstStyle/>
                    <a:p>
                      <a:r>
                        <a:rPr lang="en-US" sz="2800" dirty="0"/>
                        <a:t>normal</a:t>
                      </a:r>
                    </a:p>
                  </a:txBody>
                  <a:tcPr/>
                </a:tc>
                <a:tc>
                  <a:txBody>
                    <a:bodyPr/>
                    <a:lstStyle/>
                    <a:p>
                      <a:r>
                        <a:rPr lang="en-US" sz="2800" dirty="0"/>
                        <a:t>edematous, matting</a:t>
                      </a:r>
                    </a:p>
                  </a:txBody>
                  <a:tcPr/>
                </a:tc>
                <a:extLst>
                  <a:ext uri="{0D108BD9-81ED-4DB2-BD59-A6C34878D82A}">
                    <a16:rowId xmlns:a16="http://schemas.microsoft.com/office/drawing/2014/main" val="10001"/>
                  </a:ext>
                </a:extLst>
              </a:tr>
              <a:tr h="644037">
                <a:tc>
                  <a:txBody>
                    <a:bodyPr/>
                    <a:lstStyle/>
                    <a:p>
                      <a:r>
                        <a:rPr lang="en-US" sz="2800" dirty="0"/>
                        <a:t>Conj/Sclera</a:t>
                      </a:r>
                    </a:p>
                  </a:txBody>
                  <a:tcPr/>
                </a:tc>
                <a:tc>
                  <a:txBody>
                    <a:bodyPr/>
                    <a:lstStyle/>
                    <a:p>
                      <a:r>
                        <a:rPr lang="en-US" sz="2800" dirty="0"/>
                        <a:t>white and quiet</a:t>
                      </a:r>
                    </a:p>
                  </a:txBody>
                  <a:tcPr/>
                </a:tc>
                <a:tc>
                  <a:txBody>
                    <a:bodyPr/>
                    <a:lstStyle/>
                    <a:p>
                      <a:r>
                        <a:rPr lang="en-US" sz="2800" dirty="0"/>
                        <a:t>2+ inje</a:t>
                      </a:r>
                      <a:r>
                        <a:rPr lang="en-US" sz="2800" baseline="0" dirty="0"/>
                        <a:t>ction, discharge</a:t>
                      </a:r>
                      <a:endParaRPr lang="en-US" sz="2800" dirty="0"/>
                    </a:p>
                  </a:txBody>
                  <a:tcPr/>
                </a:tc>
                <a:extLst>
                  <a:ext uri="{0D108BD9-81ED-4DB2-BD59-A6C34878D82A}">
                    <a16:rowId xmlns:a16="http://schemas.microsoft.com/office/drawing/2014/main" val="10002"/>
                  </a:ext>
                </a:extLst>
              </a:tr>
              <a:tr h="644037">
                <a:tc>
                  <a:txBody>
                    <a:bodyPr/>
                    <a:lstStyle/>
                    <a:p>
                      <a:r>
                        <a:rPr lang="en-US" sz="2800" dirty="0"/>
                        <a:t>Cornea</a:t>
                      </a:r>
                    </a:p>
                  </a:txBody>
                  <a:tcPr/>
                </a:tc>
                <a:tc>
                  <a:txBody>
                    <a:bodyPr/>
                    <a:lstStyle/>
                    <a:p>
                      <a:r>
                        <a:rPr lang="en-US" sz="2400" dirty="0"/>
                        <a:t>band K,</a:t>
                      </a:r>
                      <a:r>
                        <a:rPr lang="en-US" sz="2400" baseline="0" dirty="0"/>
                        <a:t> pigment on endothelium</a:t>
                      </a:r>
                      <a:endParaRPr lang="en-US" sz="2400" dirty="0"/>
                    </a:p>
                  </a:txBody>
                  <a:tcPr/>
                </a:tc>
                <a:tc>
                  <a:txBody>
                    <a:bodyPr/>
                    <a:lstStyle/>
                    <a:p>
                      <a:r>
                        <a:rPr lang="en-US" sz="1800" b="0" i="0" u="none" strike="noStrike" kern="1200" baseline="0" dirty="0">
                          <a:solidFill>
                            <a:schemeClr val="dk1"/>
                          </a:solidFill>
                          <a:latin typeface="+mn-lt"/>
                          <a:ea typeface="+mn-ea"/>
                          <a:cs typeface="+mn-cs"/>
                        </a:rPr>
                        <a:t>5 x 2 mm epi defect with dense white infiltrate at 9 o'clock mid-periphery, 40% thinning along nasal limbus adjacent to the infiltrate, surrounding DM folds, band K, dense pigment on endothelium, no KPs</a:t>
                      </a:r>
                    </a:p>
                  </a:txBody>
                  <a:tcPr/>
                </a:tc>
                <a:extLst>
                  <a:ext uri="{0D108BD9-81ED-4DB2-BD59-A6C34878D82A}">
                    <a16:rowId xmlns:a16="http://schemas.microsoft.com/office/drawing/2014/main" val="10003"/>
                  </a:ext>
                </a:extLst>
              </a:tr>
              <a:tr h="644037">
                <a:tc>
                  <a:txBody>
                    <a:bodyPr/>
                    <a:lstStyle/>
                    <a:p>
                      <a:r>
                        <a:rPr lang="en-US" sz="2800" dirty="0"/>
                        <a:t>Anterior</a:t>
                      </a:r>
                      <a:r>
                        <a:rPr lang="en-US" sz="2800" baseline="0" dirty="0"/>
                        <a:t> Chamber</a:t>
                      </a:r>
                      <a:endParaRPr lang="en-US" sz="2800" dirty="0"/>
                    </a:p>
                  </a:txBody>
                  <a:tcPr/>
                </a:tc>
                <a:tc>
                  <a:txBody>
                    <a:bodyPr/>
                    <a:lstStyle/>
                    <a:p>
                      <a:r>
                        <a:rPr lang="en-US" sz="2800" dirty="0"/>
                        <a:t>deep and quiet</a:t>
                      </a:r>
                    </a:p>
                  </a:txBody>
                  <a:tcPr/>
                </a:tc>
                <a:tc>
                  <a:txBody>
                    <a:bodyPr/>
                    <a:lstStyle/>
                    <a:p>
                      <a:r>
                        <a:rPr lang="en-US" sz="2800" dirty="0"/>
                        <a:t>1 mm hypopyon</a:t>
                      </a:r>
                    </a:p>
                  </a:txBody>
                  <a:tcPr/>
                </a:tc>
                <a:extLst>
                  <a:ext uri="{0D108BD9-81ED-4DB2-BD59-A6C34878D82A}">
                    <a16:rowId xmlns:a16="http://schemas.microsoft.com/office/drawing/2014/main" val="10004"/>
                  </a:ext>
                </a:extLst>
              </a:tr>
              <a:tr h="620258">
                <a:tc>
                  <a:txBody>
                    <a:bodyPr/>
                    <a:lstStyle/>
                    <a:p>
                      <a:r>
                        <a:rPr lang="en-US" sz="2800" dirty="0"/>
                        <a:t>Iris</a:t>
                      </a:r>
                    </a:p>
                  </a:txBody>
                  <a:tcPr/>
                </a:tc>
                <a:tc>
                  <a:txBody>
                    <a:bodyPr/>
                    <a:lstStyle/>
                    <a:p>
                      <a:r>
                        <a:rPr lang="en-US" sz="2800" dirty="0"/>
                        <a:t>fixed</a:t>
                      </a:r>
                      <a:r>
                        <a:rPr lang="en-US" sz="2800" baseline="0" dirty="0"/>
                        <a:t> and dilated, irregular</a:t>
                      </a:r>
                      <a:endParaRPr lang="en-US" sz="2800" dirty="0"/>
                    </a:p>
                  </a:txBody>
                  <a:tcPr/>
                </a:tc>
                <a:tc>
                  <a:txBody>
                    <a:bodyPr/>
                    <a:lstStyle/>
                    <a:p>
                      <a:r>
                        <a:rPr lang="en-US" sz="2800" dirty="0"/>
                        <a:t>fixed</a:t>
                      </a:r>
                      <a:r>
                        <a:rPr lang="en-US" sz="2800" baseline="0" dirty="0"/>
                        <a:t> and dilated, </a:t>
                      </a:r>
                      <a:br>
                        <a:rPr lang="en-US" sz="2800" baseline="0" dirty="0"/>
                      </a:br>
                      <a:r>
                        <a:rPr lang="en-US" sz="2800" baseline="0" dirty="0"/>
                        <a:t>irregular, iris atrophy</a:t>
                      </a:r>
                      <a:endParaRPr lang="en-US" sz="2800" dirty="0"/>
                    </a:p>
                  </a:txBody>
                  <a:tcPr/>
                </a:tc>
                <a:extLst>
                  <a:ext uri="{0D108BD9-81ED-4DB2-BD59-A6C34878D82A}">
                    <a16:rowId xmlns:a16="http://schemas.microsoft.com/office/drawing/2014/main" val="10005"/>
                  </a:ext>
                </a:extLst>
              </a:tr>
              <a:tr h="506808">
                <a:tc>
                  <a:txBody>
                    <a:bodyPr/>
                    <a:lstStyle/>
                    <a:p>
                      <a:r>
                        <a:rPr lang="en-US" sz="2800" dirty="0"/>
                        <a:t>Lens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PCIOL</a:t>
                      </a:r>
                    </a:p>
                  </a:txBody>
                  <a:tcPr/>
                </a:tc>
                <a:tc>
                  <a:txBody>
                    <a:bodyPr/>
                    <a:lstStyle/>
                    <a:p>
                      <a:r>
                        <a:rPr lang="en-US" sz="2800" dirty="0"/>
                        <a:t>PCIOL</a:t>
                      </a:r>
                    </a:p>
                  </a:txBody>
                  <a:tcP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a:xfrm>
            <a:off x="838200" y="38540"/>
            <a:ext cx="10515600" cy="1325563"/>
          </a:xfrm>
        </p:spPr>
        <p:txBody>
          <a:bodyPr/>
          <a:lstStyle/>
          <a:p>
            <a:r>
              <a:rPr lang="en-US" dirty="0"/>
              <a:t>Slit lamp exam</a:t>
            </a:r>
          </a:p>
        </p:txBody>
      </p:sp>
    </p:spTree>
    <p:extLst>
      <p:ext uri="{BB962C8B-B14F-4D97-AF65-F5344CB8AC3E}">
        <p14:creationId xmlns:p14="http://schemas.microsoft.com/office/powerpoint/2010/main" val="1328736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DFE</a:t>
            </a:r>
          </a:p>
        </p:txBody>
      </p:sp>
      <p:graphicFrame>
        <p:nvGraphicFramePr>
          <p:cNvPr id="4" name="Table 3"/>
          <p:cNvGraphicFramePr>
            <a:graphicFrameLocks noGrp="1"/>
          </p:cNvGraphicFramePr>
          <p:nvPr>
            <p:extLst>
              <p:ext uri="{D42A27DB-BD31-4B8C-83A1-F6EECF244321}">
                <p14:modId xmlns:p14="http://schemas.microsoft.com/office/powerpoint/2010/main" val="429153396"/>
              </p:ext>
            </p:extLst>
          </p:nvPr>
        </p:nvGraphicFramePr>
        <p:xfrm>
          <a:off x="750610" y="1359724"/>
          <a:ext cx="10072900" cy="4928709"/>
        </p:xfrm>
        <a:graphic>
          <a:graphicData uri="http://schemas.openxmlformats.org/drawingml/2006/table">
            <a:tbl>
              <a:tblPr firstRow="1" bandRow="1">
                <a:tableStyleId>{793D81CF-94F2-401A-BA57-92F5A7B2D0C5}</a:tableStyleId>
              </a:tblPr>
              <a:tblGrid>
                <a:gridCol w="2150686">
                  <a:extLst>
                    <a:ext uri="{9D8B030D-6E8A-4147-A177-3AD203B41FA5}">
                      <a16:colId xmlns:a16="http://schemas.microsoft.com/office/drawing/2014/main" val="20000"/>
                    </a:ext>
                  </a:extLst>
                </a:gridCol>
                <a:gridCol w="3882059">
                  <a:extLst>
                    <a:ext uri="{9D8B030D-6E8A-4147-A177-3AD203B41FA5}">
                      <a16:colId xmlns:a16="http://schemas.microsoft.com/office/drawing/2014/main" val="20001"/>
                    </a:ext>
                  </a:extLst>
                </a:gridCol>
                <a:gridCol w="4040155">
                  <a:extLst>
                    <a:ext uri="{9D8B030D-6E8A-4147-A177-3AD203B41FA5}">
                      <a16:colId xmlns:a16="http://schemas.microsoft.com/office/drawing/2014/main" val="20002"/>
                    </a:ext>
                  </a:extLst>
                </a:gridCol>
              </a:tblGrid>
              <a:tr h="714994">
                <a:tc>
                  <a:txBody>
                    <a:bodyPr/>
                    <a:lstStyle/>
                    <a:p>
                      <a:endParaRPr lang="en-US" sz="2800" dirty="0"/>
                    </a:p>
                  </a:txBody>
                  <a:tcPr/>
                </a:tc>
                <a:tc>
                  <a:txBody>
                    <a:bodyPr/>
                    <a:lstStyle/>
                    <a:p>
                      <a:r>
                        <a:rPr lang="en-US" sz="2800" dirty="0"/>
                        <a:t>Right Eye</a:t>
                      </a:r>
                    </a:p>
                  </a:txBody>
                  <a:tcPr/>
                </a:tc>
                <a:tc>
                  <a:txBody>
                    <a:bodyPr/>
                    <a:lstStyle/>
                    <a:p>
                      <a:r>
                        <a:rPr lang="en-US" sz="2800" dirty="0"/>
                        <a:t>Left Eye</a:t>
                      </a:r>
                    </a:p>
                  </a:txBody>
                  <a:tcPr/>
                </a:tc>
                <a:extLst>
                  <a:ext uri="{0D108BD9-81ED-4DB2-BD59-A6C34878D82A}">
                    <a16:rowId xmlns:a16="http://schemas.microsoft.com/office/drawing/2014/main" val="10000"/>
                  </a:ext>
                </a:extLst>
              </a:tr>
              <a:tr h="613891">
                <a:tc>
                  <a:txBody>
                    <a:bodyPr/>
                    <a:lstStyle/>
                    <a:p>
                      <a:r>
                        <a:rPr lang="en-US" sz="2800" dirty="0"/>
                        <a:t>Vitreous</a:t>
                      </a:r>
                    </a:p>
                  </a:txBody>
                  <a:tcPr/>
                </a:tc>
                <a:tc>
                  <a:txBody>
                    <a:bodyPr/>
                    <a:lstStyle/>
                    <a:p>
                      <a:r>
                        <a:rPr lang="en-US" sz="2800" baseline="0" dirty="0"/>
                        <a:t>clear</a:t>
                      </a:r>
                      <a:endParaRPr lang="en-US" sz="2800" dirty="0"/>
                    </a:p>
                  </a:txBody>
                  <a:tcPr/>
                </a:tc>
                <a:tc>
                  <a:txBody>
                    <a:bodyPr/>
                    <a:lstStyle/>
                    <a:p>
                      <a:r>
                        <a:rPr lang="en-US" sz="2800" dirty="0"/>
                        <a:t>clear</a:t>
                      </a:r>
                    </a:p>
                  </a:txBody>
                  <a:tcPr/>
                </a:tc>
                <a:extLst>
                  <a:ext uri="{0D108BD9-81ED-4DB2-BD59-A6C34878D82A}">
                    <a16:rowId xmlns:a16="http://schemas.microsoft.com/office/drawing/2014/main" val="10001"/>
                  </a:ext>
                </a:extLst>
              </a:tr>
              <a:tr h="600501">
                <a:tc>
                  <a:txBody>
                    <a:bodyPr/>
                    <a:lstStyle/>
                    <a:p>
                      <a:r>
                        <a:rPr lang="en-US" sz="2800" dirty="0"/>
                        <a:t>Optic</a:t>
                      </a:r>
                      <a:r>
                        <a:rPr lang="en-US" sz="2800" baseline="0" dirty="0"/>
                        <a:t> Nerve</a:t>
                      </a:r>
                      <a:endParaRPr 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pale</a:t>
                      </a:r>
                      <a:r>
                        <a:rPr lang="en-US" sz="2800" baseline="0" dirty="0"/>
                        <a:t>, no cup</a:t>
                      </a:r>
                      <a:endParaRPr lang="en-US" sz="2800" dirty="0"/>
                    </a:p>
                  </a:txBody>
                  <a:tcPr/>
                </a:tc>
                <a:tc>
                  <a:txBody>
                    <a:bodyPr/>
                    <a:lstStyle/>
                    <a:p>
                      <a:r>
                        <a:rPr lang="en-US" sz="2800" dirty="0"/>
                        <a:t>hazy view</a:t>
                      </a:r>
                    </a:p>
                  </a:txBody>
                  <a:tcPr/>
                </a:tc>
                <a:extLst>
                  <a:ext uri="{0D108BD9-81ED-4DB2-BD59-A6C34878D82A}">
                    <a16:rowId xmlns:a16="http://schemas.microsoft.com/office/drawing/2014/main" val="10002"/>
                  </a:ext>
                </a:extLst>
              </a:tr>
              <a:tr h="586854">
                <a:tc>
                  <a:txBody>
                    <a:bodyPr/>
                    <a:lstStyle/>
                    <a:p>
                      <a:r>
                        <a:rPr lang="en-US" sz="2800" dirty="0"/>
                        <a:t>Macula</a:t>
                      </a:r>
                    </a:p>
                  </a:txBody>
                  <a:tcPr/>
                </a:tc>
                <a:tc>
                  <a:txBody>
                    <a:bodyPr/>
                    <a:lstStyle/>
                    <a:p>
                      <a:r>
                        <a:rPr lang="en-US" sz="2800" baseline="0" dirty="0"/>
                        <a:t>normal</a:t>
                      </a:r>
                      <a:endParaRPr 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hazy view</a:t>
                      </a:r>
                    </a:p>
                  </a:txBody>
                  <a:tcPr/>
                </a:tc>
                <a:extLst>
                  <a:ext uri="{0D108BD9-81ED-4DB2-BD59-A6C34878D82A}">
                    <a16:rowId xmlns:a16="http://schemas.microsoft.com/office/drawing/2014/main" val="10003"/>
                  </a:ext>
                </a:extLst>
              </a:tr>
              <a:tr h="614149">
                <a:tc>
                  <a:txBody>
                    <a:bodyPr/>
                    <a:lstStyle/>
                    <a:p>
                      <a:r>
                        <a:rPr lang="en-US" sz="2800" dirty="0"/>
                        <a:t>Vessels</a:t>
                      </a:r>
                    </a:p>
                  </a:txBody>
                  <a:tcPr/>
                </a:tc>
                <a:tc>
                  <a:txBody>
                    <a:bodyPr/>
                    <a:lstStyle/>
                    <a:p>
                      <a:r>
                        <a:rPr lang="en-US" sz="2800" dirty="0"/>
                        <a:t>normal</a:t>
                      </a:r>
                    </a:p>
                  </a:txBody>
                  <a:tcPr/>
                </a:tc>
                <a:tc>
                  <a:txBody>
                    <a:bodyPr/>
                    <a:lstStyle/>
                    <a:p>
                      <a:r>
                        <a:rPr lang="en-US" sz="2800" dirty="0"/>
                        <a:t>hazy view</a:t>
                      </a:r>
                    </a:p>
                  </a:txBody>
                  <a:tcPr/>
                </a:tc>
                <a:extLst>
                  <a:ext uri="{0D108BD9-81ED-4DB2-BD59-A6C34878D82A}">
                    <a16:rowId xmlns:a16="http://schemas.microsoft.com/office/drawing/2014/main" val="10004"/>
                  </a:ext>
                </a:extLst>
              </a:tr>
              <a:tr h="1621298">
                <a:tc>
                  <a:txBody>
                    <a:bodyPr/>
                    <a:lstStyle/>
                    <a:p>
                      <a:r>
                        <a:rPr lang="en-US" sz="2800" dirty="0"/>
                        <a:t>Periphery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attached</a:t>
                      </a:r>
                      <a:endParaRPr lang="en-US" sz="2800" b="0" i="0" u="none" strike="noStrike" kern="1200" baseline="0" dirty="0">
                        <a:solidFill>
                          <a:schemeClr val="dk1"/>
                        </a:solidFill>
                        <a:latin typeface="+mn-lt"/>
                        <a:ea typeface="+mn-ea"/>
                        <a:cs typeface="+mn-cs"/>
                      </a:endParaRPr>
                    </a:p>
                  </a:txBody>
                  <a:tcPr/>
                </a:tc>
                <a:tc>
                  <a:txBody>
                    <a:bodyPr/>
                    <a:lstStyle/>
                    <a:p>
                      <a:r>
                        <a:rPr lang="en-US" sz="2800" kern="1200" dirty="0">
                          <a:solidFill>
                            <a:schemeClr val="dk1"/>
                          </a:solidFill>
                          <a:effectLst/>
                          <a:latin typeface="+mn-lt"/>
                          <a:ea typeface="+mn-ea"/>
                          <a:cs typeface="+mn-cs"/>
                        </a:rPr>
                        <a:t>attached, multiple small yellow well-defined retinal spots (likely sequela of old posterior uveitis)</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58142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Impression</a:t>
            </a:r>
          </a:p>
        </p:txBody>
      </p:sp>
      <p:sp>
        <p:nvSpPr>
          <p:cNvPr id="3" name="Content Placeholder 2"/>
          <p:cNvSpPr>
            <a:spLocks noGrp="1"/>
          </p:cNvSpPr>
          <p:nvPr>
            <p:ph idx="1"/>
          </p:nvPr>
        </p:nvSpPr>
        <p:spPr/>
        <p:txBody>
          <a:bodyPr>
            <a:normAutofit/>
          </a:bodyPr>
          <a:lstStyle/>
          <a:p>
            <a:r>
              <a:rPr lang="en-US" dirty="0"/>
              <a:t>Impression: </a:t>
            </a:r>
          </a:p>
          <a:p>
            <a:r>
              <a:rPr lang="en-US" dirty="0"/>
              <a:t>1. Corneal ulcer with adjacent thinning OS</a:t>
            </a:r>
          </a:p>
          <a:p>
            <a:r>
              <a:rPr lang="en-US" dirty="0"/>
              <a:t>2. Hx Chronic anterior / posterior uveitis OU</a:t>
            </a:r>
          </a:p>
          <a:p>
            <a:pPr lvl="1"/>
            <a:r>
              <a:rPr lang="en-US" dirty="0"/>
              <a:t>Sequelae</a:t>
            </a:r>
          </a:p>
          <a:p>
            <a:pPr lvl="1"/>
            <a:r>
              <a:rPr lang="en-US" dirty="0"/>
              <a:t>Quiet for the past 2 years</a:t>
            </a:r>
          </a:p>
          <a:p>
            <a:r>
              <a:rPr lang="en-US" dirty="0"/>
              <a:t>3. Pseudophakia OU</a:t>
            </a:r>
          </a:p>
        </p:txBody>
      </p:sp>
    </p:spTree>
    <p:extLst>
      <p:ext uri="{BB962C8B-B14F-4D97-AF65-F5344CB8AC3E}">
        <p14:creationId xmlns:p14="http://schemas.microsoft.com/office/powerpoint/2010/main" val="348351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35" y="365125"/>
            <a:ext cx="10515600" cy="1325563"/>
          </a:xfrm>
        </p:spPr>
        <p:txBody>
          <a:bodyPr/>
          <a:lstStyle/>
          <a:p>
            <a:r>
              <a:rPr lang="en-US" dirty="0"/>
              <a:t>DDx for peripheral corneal ulcer</a:t>
            </a:r>
          </a:p>
        </p:txBody>
      </p:sp>
      <p:sp>
        <p:nvSpPr>
          <p:cNvPr id="3" name="Content Placeholder 2"/>
          <p:cNvSpPr>
            <a:spLocks noGrp="1"/>
          </p:cNvSpPr>
          <p:nvPr>
            <p:ph idx="1"/>
          </p:nvPr>
        </p:nvSpPr>
        <p:spPr>
          <a:xfrm>
            <a:off x="885335" y="1862948"/>
            <a:ext cx="9706465" cy="4644531"/>
          </a:xfrm>
        </p:spPr>
        <p:txBody>
          <a:bodyPr>
            <a:normAutofit/>
          </a:bodyPr>
          <a:lstStyle/>
          <a:p>
            <a:r>
              <a:rPr lang="en-US" dirty="0"/>
              <a:t>Infectious</a:t>
            </a:r>
          </a:p>
          <a:p>
            <a:pPr lvl="1"/>
            <a:r>
              <a:rPr lang="en-US" dirty="0"/>
              <a:t>Bacterial keratitis (staph, pseudomonas, strep, moraxella, serratia, </a:t>
            </a:r>
            <a:r>
              <a:rPr lang="en-US" dirty="0" err="1"/>
              <a:t>haemophilus</a:t>
            </a:r>
            <a:r>
              <a:rPr lang="en-US" dirty="0"/>
              <a:t>)</a:t>
            </a:r>
          </a:p>
          <a:p>
            <a:pPr lvl="1"/>
            <a:r>
              <a:rPr lang="en-US" dirty="0"/>
              <a:t>Fungal keratitis (candida, aspergillus, nocardia, fusarium)</a:t>
            </a:r>
          </a:p>
          <a:p>
            <a:pPr lvl="1"/>
            <a:r>
              <a:rPr lang="en-US" dirty="0"/>
              <a:t>Viral keratitis (HSV) with superinfection</a:t>
            </a:r>
          </a:p>
          <a:p>
            <a:r>
              <a:rPr lang="en-US" dirty="0"/>
              <a:t>Autoimmune</a:t>
            </a:r>
          </a:p>
          <a:p>
            <a:pPr lvl="1"/>
            <a:r>
              <a:rPr lang="en-US" dirty="0"/>
              <a:t>Peripheral ulcerative keratitis</a:t>
            </a:r>
          </a:p>
          <a:p>
            <a:pPr lvl="1"/>
            <a:r>
              <a:rPr lang="en-US" dirty="0"/>
              <a:t>Mooren ulcer</a:t>
            </a:r>
          </a:p>
        </p:txBody>
      </p:sp>
    </p:spTree>
    <p:extLst>
      <p:ext uri="{BB962C8B-B14F-4D97-AF65-F5344CB8AC3E}">
        <p14:creationId xmlns:p14="http://schemas.microsoft.com/office/powerpoint/2010/main" val="29604766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10122</TotalTime>
  <Words>3231</Words>
  <Application>Microsoft Macintosh PowerPoint</Application>
  <PresentationFormat>Widescreen</PresentationFormat>
  <Paragraphs>619</Paragraphs>
  <Slides>56</Slides>
  <Notes>24</Notes>
  <HiddenSlides>9</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Complicated</vt:lpstr>
      <vt:lpstr>Ophthalmology Consult</vt:lpstr>
      <vt:lpstr>Histories</vt:lpstr>
      <vt:lpstr>Basic exam</vt:lpstr>
      <vt:lpstr>Corneal drawing</vt:lpstr>
      <vt:lpstr>Slit lamp exam</vt:lpstr>
      <vt:lpstr>DFE</vt:lpstr>
      <vt:lpstr>Impression</vt:lpstr>
      <vt:lpstr>DDx for peripheral corneal ulcer</vt:lpstr>
      <vt:lpstr>PowerPoint Presentation</vt:lpstr>
      <vt:lpstr>Recommendations</vt:lpstr>
      <vt:lpstr>Pt seen in Cornea Clinic 6/5/17</vt:lpstr>
      <vt:lpstr>Corneal cultures</vt:lpstr>
      <vt:lpstr>What kind of Strep is this?</vt:lpstr>
      <vt:lpstr>What kind of Strep is this?</vt:lpstr>
      <vt:lpstr>Risk factors for bacterial keratitis</vt:lpstr>
      <vt:lpstr>Etiologies of bacterial keratitis</vt:lpstr>
      <vt:lpstr>Corneal cultures and sensitivities</vt:lpstr>
      <vt:lpstr>Corneal cultures and sensitivities</vt:lpstr>
      <vt:lpstr>Pt seen in Cornea Clinic 6/5/17</vt:lpstr>
      <vt:lpstr>Recommendations</vt:lpstr>
      <vt:lpstr>Prevention of corneal melt</vt:lpstr>
      <vt:lpstr>Steroids and corneal ulcers</vt:lpstr>
      <vt:lpstr>Rheumatology Recommendations 6/6/17</vt:lpstr>
      <vt:lpstr>Discharge summary 6/8/17</vt:lpstr>
      <vt:lpstr>Simplified problem list</vt:lpstr>
      <vt:lpstr>Recurrent uveitis and corneal ulcers</vt:lpstr>
      <vt:lpstr>More of our patient’s story…</vt:lpstr>
      <vt:lpstr>Sarcoidosis</vt:lpstr>
      <vt:lpstr>Clinical findings</vt:lpstr>
      <vt:lpstr>Ocular features in sarcoidosis</vt:lpstr>
      <vt:lpstr>7 key signs of sarcoidosis (per IWOS 2009)</vt:lpstr>
      <vt:lpstr>Dx and Tx of sarcoidosis</vt:lpstr>
      <vt:lpstr>5/2018:  Pt sees Dr Mammen</vt:lpstr>
      <vt:lpstr>7/11/18:  Enucleation OS</vt:lpstr>
      <vt:lpstr>Our patient’s eyeball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Case</vt:lpstr>
      <vt:lpstr>What can we learn from this Case?</vt:lpstr>
      <vt:lpstr>Acknowledgements</vt:lpstr>
      <vt:lpstr>Questions/Further Discussion</vt:lpstr>
      <vt:lpstr>References</vt:lpstr>
      <vt:lpstr>Infectious keratitis epidemiology</vt:lpstr>
      <vt:lpstr>Peripheral ulcerative keratitis</vt:lpstr>
      <vt:lpstr>Clinical features of PUK</vt:lpstr>
      <vt:lpstr>Treatment of corneal melt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Rounds</dc:title>
  <dc:creator>Rikki Enzor</dc:creator>
  <cp:lastModifiedBy>Chu, Charleen T</cp:lastModifiedBy>
  <cp:revision>386</cp:revision>
  <dcterms:created xsi:type="dcterms:W3CDTF">2017-10-14T16:42:20Z</dcterms:created>
  <dcterms:modified xsi:type="dcterms:W3CDTF">2018-09-21T17:14:00Z</dcterms:modified>
</cp:coreProperties>
</file>