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4" r:id="rId4"/>
    <p:sldId id="265" r:id="rId5"/>
    <p:sldId id="259" r:id="rId6"/>
    <p:sldId id="266" r:id="rId7"/>
    <p:sldId id="267" r:id="rId8"/>
    <p:sldId id="268" r:id="rId9"/>
    <p:sldId id="260" r:id="rId10"/>
    <p:sldId id="261" r:id="rId11"/>
    <p:sldId id="269" r:id="rId12"/>
    <p:sldId id="270" r:id="rId13"/>
    <p:sldId id="271" r:id="rId14"/>
    <p:sldId id="272" r:id="rId15"/>
    <p:sldId id="273" r:id="rId16"/>
    <p:sldId id="262" r:id="rId17"/>
    <p:sldId id="263" r:id="rId18"/>
    <p:sldId id="2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48"/>
  </p:normalViewPr>
  <p:slideViewPr>
    <p:cSldViewPr snapToGrid="0" snapToObjects="1">
      <p:cViewPr varScale="1">
        <p:scale>
          <a:sx n="86" d="100"/>
          <a:sy n="86" d="100"/>
        </p:scale>
        <p:origin x="-11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5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8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6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8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1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6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9886-6C6A-A745-AB92-F3E739E32186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6D4D3-A7FB-3645-8D46-32C9C8762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3"/>
          <p:cNvSpPr>
            <a:spLocks noGrp="1"/>
          </p:cNvSpPr>
          <p:nvPr>
            <p:ph type="ctrTitle"/>
          </p:nvPr>
        </p:nvSpPr>
        <p:spPr>
          <a:xfrm>
            <a:off x="1524000" y="1832800"/>
            <a:ext cx="9144000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" charset="0"/>
              </a:rPr>
              <a:t>Infectious Conjunctival Granuloma following a Penetrating Ocular Injury by a Thorn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4452730"/>
            <a:ext cx="7772400" cy="20780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Ann Barker-Griffith, MD, FRCRC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Professor </a:t>
            </a:r>
            <a:r>
              <a:rPr lang="en-US" dirty="0"/>
              <a:t>Emeritus </a:t>
            </a:r>
            <a:r>
              <a:rPr lang="en-US" dirty="0">
                <a:ea typeface="+mn-ea"/>
                <a:cs typeface="+mn-cs"/>
              </a:rPr>
              <a:t>of Ophthalmology and Pathology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SUNY Upstate Medical University, Syracuse, NY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The Eastern Ophthalmic Pathology Society, 2018</a:t>
            </a:r>
          </a:p>
        </p:txBody>
      </p:sp>
      <p:pic>
        <p:nvPicPr>
          <p:cNvPr id="2" name="Picture 1" descr="umu_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4" y="39757"/>
            <a:ext cx="3810000" cy="26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9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Discussion: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latin typeface="Arial" charset="0"/>
              </a:rPr>
              <a:t>Dermatiaceous</a:t>
            </a:r>
            <a:r>
              <a:rPr lang="en-US" dirty="0">
                <a:latin typeface="Arial" charset="0"/>
              </a:rPr>
              <a:t> fungi have dark </a:t>
            </a:r>
            <a:r>
              <a:rPr lang="en-US" dirty="0" err="1">
                <a:latin typeface="Arial" charset="0"/>
              </a:rPr>
              <a:t>melanized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hyphe</a:t>
            </a:r>
            <a:endParaRPr lang="en-US" dirty="0">
              <a:latin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</a:rPr>
              <a:t>Found in soil and plants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Many different species cause skin infections</a:t>
            </a:r>
          </a:p>
          <a:p>
            <a:pPr>
              <a:defRPr/>
            </a:pPr>
            <a:r>
              <a:rPr lang="en-US" dirty="0" err="1">
                <a:latin typeface="Arial" charset="0"/>
              </a:rPr>
              <a:t>Phaeohyphomycosis</a:t>
            </a:r>
            <a:r>
              <a:rPr lang="en-US" dirty="0">
                <a:latin typeface="Arial" charset="0"/>
              </a:rPr>
              <a:t> is a group of diseases caused by saprophytic pigmented fungi that are dark brown in culture.</a:t>
            </a:r>
          </a:p>
          <a:p>
            <a:pPr>
              <a:defRPr/>
            </a:pPr>
            <a:r>
              <a:rPr lang="en-US" dirty="0" err="1">
                <a:latin typeface="Arial" charset="0"/>
              </a:rPr>
              <a:t>Hyalohyphomycosis</a:t>
            </a:r>
            <a:r>
              <a:rPr lang="en-US" dirty="0">
                <a:latin typeface="Arial" charset="0"/>
              </a:rPr>
              <a:t> group have colorless, transparent 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(hyaline) hyphae in culture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Species can be identified by mycology reference laboratories by nucleic acid sequencing</a:t>
            </a:r>
          </a:p>
          <a:p>
            <a:pPr marL="0" indent="0">
              <a:buNone/>
              <a:defRPr/>
            </a:pPr>
            <a:endParaRPr lang="en-US" dirty="0">
              <a:latin typeface="Arial" charset="0"/>
            </a:endParaRPr>
          </a:p>
          <a:p>
            <a:pPr marL="0" indent="0">
              <a:buNone/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Chromoblastomycosis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cutaneous or subcutaneous fungal infection from implantation of certain dematiaceous fungi</a:t>
            </a:r>
          </a:p>
          <a:p>
            <a:r>
              <a:rPr lang="en-US" dirty="0"/>
              <a:t>First studied by Alexandre </a:t>
            </a:r>
            <a:r>
              <a:rPr lang="en-US" dirty="0" err="1"/>
              <a:t>Pedroso</a:t>
            </a:r>
            <a:r>
              <a:rPr lang="en-US" dirty="0"/>
              <a:t> in Sao Paulo, </a:t>
            </a:r>
            <a:r>
              <a:rPr lang="en-US" dirty="0" err="1"/>
              <a:t>Brasil</a:t>
            </a:r>
            <a:r>
              <a:rPr lang="en-US" dirty="0"/>
              <a:t> in 1911 and often called </a:t>
            </a:r>
            <a:r>
              <a:rPr lang="en-US" dirty="0" err="1"/>
              <a:t>Pedroso’s</a:t>
            </a:r>
            <a:r>
              <a:rPr lang="en-US" dirty="0"/>
              <a:t> Disease or Fonseca’s Disease </a:t>
            </a:r>
            <a:r>
              <a:rPr lang="en-US" dirty="0" err="1"/>
              <a:t>occuring</a:t>
            </a:r>
            <a:r>
              <a:rPr lang="en-US" dirty="0"/>
              <a:t> in barefoot rural workers in humid tropical and subtropical climates</a:t>
            </a:r>
          </a:p>
          <a:p>
            <a:r>
              <a:rPr lang="en-US" dirty="0"/>
              <a:t>International Society for Human and Animal Mycology (ISHAM) in 1992 decided that </a:t>
            </a:r>
            <a:r>
              <a:rPr lang="en-US" dirty="0" err="1"/>
              <a:t>Chromoblastomycosis</a:t>
            </a:r>
            <a:r>
              <a:rPr lang="en-US" dirty="0"/>
              <a:t> is the proper name</a:t>
            </a:r>
          </a:p>
          <a:p>
            <a:r>
              <a:rPr lang="en-US" dirty="0"/>
              <a:t>It occurs worldwide with lesions found in the cornea, neck, face, and ears but only becomes disseminated in immunocompromised patients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Cutaneous Lesions in CBM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717FE-D32F-7E44-906A-466BD0E3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1500"/>
            <a:ext cx="4953000" cy="317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4144B-400B-3D40-B4A4-1B3B22F0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622" y="1841500"/>
            <a:ext cx="3646101" cy="3087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625D57-8351-4142-8965-41ADADC1EE0B}"/>
              </a:ext>
            </a:extLst>
          </p:cNvPr>
          <p:cNvSpPr txBox="1"/>
          <p:nvPr/>
        </p:nvSpPr>
        <p:spPr>
          <a:xfrm>
            <a:off x="7462622" y="5016500"/>
            <a:ext cx="421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(Courtesy of </a:t>
            </a:r>
            <a:r>
              <a:rPr lang="en-US" dirty="0" err="1"/>
              <a:t>Dr</a:t>
            </a:r>
            <a:r>
              <a:rPr lang="en-US" dirty="0"/>
              <a:t> Flavio, Brazil) http://</a:t>
            </a:r>
            <a:r>
              <a:rPr lang="en-US" dirty="0" err="1"/>
              <a:t>www.life-worldwide.org</a:t>
            </a:r>
            <a:r>
              <a:rPr lang="en-US" dirty="0"/>
              <a:t>/fungal-diseases/</a:t>
            </a:r>
            <a:r>
              <a:rPr lang="en-US" dirty="0" err="1"/>
              <a:t>chromoblastomycosis</a:t>
            </a:r>
            <a:r>
              <a:rPr lang="en-US" dirty="0"/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B1931D-595A-F24D-BB51-D2692E4CFD03}"/>
              </a:ext>
            </a:extLst>
          </p:cNvPr>
          <p:cNvSpPr txBox="1"/>
          <p:nvPr/>
        </p:nvSpPr>
        <p:spPr>
          <a:xfrm>
            <a:off x="838200" y="5128054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www.medindia.net</a:t>
            </a:r>
            <a:r>
              <a:rPr lang="en-US" dirty="0"/>
              <a:t>/patients/</a:t>
            </a:r>
            <a:r>
              <a:rPr lang="en-US" dirty="0" err="1"/>
              <a:t>patientinfo</a:t>
            </a:r>
            <a:r>
              <a:rPr lang="en-US" dirty="0"/>
              <a:t>/</a:t>
            </a:r>
            <a:r>
              <a:rPr lang="en-US" dirty="0" err="1"/>
              <a:t>chromoblastomycosis.htm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6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2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50" b="1" dirty="0"/>
              <a:t>Key Fungal Structures Observed in Microscopic Examinations of Clinical Specimens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78AFCA89-E243-6943-8D21-E53BA8465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1993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6752C1B-6370-4B40-8BF8-084ED228C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107089"/>
              </p:ext>
            </p:extLst>
          </p:nvPr>
        </p:nvGraphicFramePr>
        <p:xfrm>
          <a:off x="838200" y="1480104"/>
          <a:ext cx="10515600" cy="4832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63941052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3567570994"/>
                    </a:ext>
                  </a:extLst>
                </a:gridCol>
              </a:tblGrid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Predominant Morphology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Mycoses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05509960"/>
                  </a:ext>
                </a:extLst>
              </a:tr>
              <a:tr h="52479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Yeasts—single or multiple buds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Blastomycosis, Histoplasmosis, Paracoccidioidomycosis, Penicilliosis, Sporotrichosis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350600554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Yeasts with capsules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Cryptococcosis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54875021"/>
                  </a:ext>
                </a:extLst>
              </a:tr>
              <a:tr h="52479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Hyphae—septate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Hyalohyphomycosis—species of Aspergillus, Fusarium, Geotrichum, Trichosporon, et al.)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03643221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Hyphae—septate in skin or nail specimens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Dermatophytosis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170141469"/>
                  </a:ext>
                </a:extLst>
              </a:tr>
              <a:tr h="52479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Hyphae—nonseptate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Mucormycosis—species of Rhizopus, Lichtheimia, Cunninghamella, et al.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74097209"/>
                  </a:ext>
                </a:extLst>
              </a:tr>
              <a:tr h="52479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Hyphae—septate; brownish cell walls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Phaeohyphomycosis—species of Bipolaris, Cladosporium, Curvularia, Exserohilum, et al.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783501631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Yeasts and Pseudohyphae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Candidiasis—species of Candida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460580315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Yeasts and Hyphae in skin scrapings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Pityriasis versicolor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135336407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Spherules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Coccidioidomycosis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118093224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Sclerotic cells—brownish cell walls</a:t>
                      </a:r>
                      <a:endParaRPr lang="en-US" sz="1500" baseline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highlight>
                            <a:srgbClr val="FFFF00"/>
                          </a:highlight>
                        </a:rPr>
                        <a:t>Chromoblastomycosis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55612598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Sulfur granules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Mycetoma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214745895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Arthroconidia in hair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Dermatophytosis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5606965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Conidia in pulmonary cavity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Hyalohyphomycosis—species of Aspergillus, Fusarium, et al.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72636537"/>
                  </a:ext>
                </a:extLst>
              </a:tr>
              <a:tr h="248504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Cysts (asci) in pulmonary specimens</a:t>
                      </a:r>
                      <a:endParaRPr lang="en-US" sz="15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Pneumocystis</a:t>
                      </a:r>
                      <a:endParaRPr lang="en-US" sz="15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443823005"/>
                  </a:ext>
                </a:extLst>
              </a:tr>
            </a:tbl>
          </a:graphicData>
        </a:graphic>
      </p:graphicFrame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94067CB7-5B79-3B42-B524-C1710AEA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1993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B6A41A-A474-E841-8A5B-4EF02B7E5748}"/>
              </a:ext>
            </a:extLst>
          </p:cNvPr>
          <p:cNvSpPr txBox="1"/>
          <p:nvPr/>
        </p:nvSpPr>
        <p:spPr>
          <a:xfrm>
            <a:off x="838200" y="6391072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/>
              <a:t>Jawetz</a:t>
            </a:r>
            <a:r>
              <a:rPr lang="en-US" sz="1000" i="1" dirty="0"/>
              <a:t>, Melnick, &amp; </a:t>
            </a:r>
            <a:r>
              <a:rPr lang="en-US" sz="1000" i="1" dirty="0" err="1"/>
              <a:t>Adelberg’s</a:t>
            </a:r>
            <a:r>
              <a:rPr lang="en-US" sz="1000" i="1" dirty="0"/>
              <a:t> Medical Microbiology, 27e &gt; Medical Mycology Karen C. Carroll, Jeffery A. </a:t>
            </a:r>
            <a:r>
              <a:rPr lang="en-US" sz="1000" i="1" dirty="0" err="1"/>
              <a:t>Hobden</a:t>
            </a:r>
            <a:r>
              <a:rPr lang="en-US" sz="1000" i="1" dirty="0"/>
              <a:t>, Steve Miller, Stephen A. Morse, Timothy A. </a:t>
            </a:r>
            <a:r>
              <a:rPr lang="en-US" sz="1000" i="1" dirty="0" err="1"/>
              <a:t>Mietzner</a:t>
            </a:r>
            <a:r>
              <a:rPr lang="en-US" sz="1000" i="1" dirty="0"/>
              <a:t>, Barbara Detrick, Thomas G. Mitchell, James H. </a:t>
            </a:r>
            <a:r>
              <a:rPr lang="en-US" sz="1000" i="1" dirty="0" err="1"/>
              <a:t>McKerrow</a:t>
            </a:r>
            <a:r>
              <a:rPr lang="en-US" sz="1000" i="1" dirty="0"/>
              <a:t>, Judy A. </a:t>
            </a:r>
            <a:r>
              <a:rPr lang="en-US" sz="1000" i="1" dirty="0" err="1"/>
              <a:t>Sakanari</a:t>
            </a:r>
            <a:r>
              <a:rPr lang="en-US" sz="1000" i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2435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CBM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Biopsy showing </a:t>
            </a:r>
            <a:r>
              <a:rPr lang="en-US" dirty="0" err="1"/>
              <a:t>tuberculoid</a:t>
            </a:r>
            <a:r>
              <a:rPr lang="en-US" dirty="0"/>
              <a:t> type granuloma with sclerotic bodies</a:t>
            </a:r>
          </a:p>
          <a:p>
            <a:r>
              <a:rPr lang="en-US" dirty="0"/>
              <a:t>4-12 </a:t>
            </a:r>
            <a:r>
              <a:rPr lang="en-US" dirty="0" err="1"/>
              <a:t>micra</a:t>
            </a:r>
            <a:r>
              <a:rPr lang="en-US" dirty="0"/>
              <a:t> in diameter &amp; also called Medlar bodies</a:t>
            </a:r>
          </a:p>
          <a:p>
            <a:r>
              <a:rPr lang="en-US" dirty="0"/>
              <a:t>Clusters of 4-8 cells look like copper pennies</a:t>
            </a:r>
          </a:p>
          <a:p>
            <a:r>
              <a:rPr lang="en-US" dirty="0"/>
              <a:t>Divide by transverse </a:t>
            </a:r>
            <a:r>
              <a:rPr lang="en-US" dirty="0" err="1"/>
              <a:t>septation</a:t>
            </a:r>
            <a:r>
              <a:rPr lang="en-US" dirty="0"/>
              <a:t>, never by budding</a:t>
            </a:r>
          </a:p>
          <a:p>
            <a:r>
              <a:rPr lang="en-US" dirty="0"/>
              <a:t>Sclerotic bodies are diagnostic of CBM regardless of etiologic agent</a:t>
            </a:r>
          </a:p>
          <a:p>
            <a:r>
              <a:rPr lang="en-US" dirty="0"/>
              <a:t>Slow growing is culture forming black colonies</a:t>
            </a:r>
          </a:p>
          <a:p>
            <a:r>
              <a:rPr lang="en-US" dirty="0"/>
              <a:t>Molecular diagnostics by PCR for species identification when appropriate</a:t>
            </a:r>
          </a:p>
        </p:txBody>
      </p:sp>
    </p:spTree>
    <p:extLst>
      <p:ext uri="{BB962C8B-B14F-4D97-AF65-F5344CB8AC3E}">
        <p14:creationId xmlns:p14="http://schemas.microsoft.com/office/powerpoint/2010/main" val="26084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 resection for small lesions is curative as in our case</a:t>
            </a:r>
          </a:p>
          <a:p>
            <a:r>
              <a:rPr lang="en-US" dirty="0"/>
              <a:t>Large lesions of chronic cases are difficult and recurrence is usual</a:t>
            </a:r>
          </a:p>
          <a:p>
            <a:r>
              <a:rPr lang="en-US" dirty="0"/>
              <a:t>Antifungals and adjuvant (heat, </a:t>
            </a:r>
            <a:r>
              <a:rPr lang="en-US" dirty="0" err="1"/>
              <a:t>cryo</a:t>
            </a:r>
            <a:r>
              <a:rPr lang="en-US" dirty="0"/>
              <a:t>, laser) therapy for chronic cases</a:t>
            </a:r>
          </a:p>
          <a:p>
            <a:r>
              <a:rPr lang="en-US" dirty="0"/>
              <a:t>Persistence of infection may be due to:</a:t>
            </a:r>
          </a:p>
          <a:p>
            <a:pPr lvl="1"/>
            <a:r>
              <a:rPr lang="en-US" dirty="0"/>
              <a:t> dormant sclerotic bodies or </a:t>
            </a:r>
          </a:p>
          <a:p>
            <a:pPr lvl="1"/>
            <a:r>
              <a:rPr lang="en-US" dirty="0"/>
              <a:t>melanin in cell walls may protect against free radicals or </a:t>
            </a:r>
          </a:p>
          <a:p>
            <a:pPr lvl="1"/>
            <a:r>
              <a:rPr lang="en-US" dirty="0"/>
              <a:t>there may be genetic factors</a:t>
            </a:r>
          </a:p>
        </p:txBody>
      </p:sp>
    </p:spTree>
    <p:extLst>
      <p:ext uri="{BB962C8B-B14F-4D97-AF65-F5344CB8AC3E}">
        <p14:creationId xmlns:p14="http://schemas.microsoft.com/office/powerpoint/2010/main" val="127558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Summary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077200" cy="3284706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Although the exact causative organism in our case is unknown, the likely pathogen is from the group of </a:t>
            </a:r>
            <a:r>
              <a:rPr lang="en-US" sz="2400" dirty="0" err="1"/>
              <a:t>Chromoblastomycosis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The sclerotic bodies are diagnostic of the CBM group</a:t>
            </a:r>
          </a:p>
          <a:p>
            <a:pPr>
              <a:defRPr/>
            </a:pPr>
            <a:r>
              <a:rPr lang="en-US" sz="2400" dirty="0"/>
              <a:t>If our patient had developed </a:t>
            </a:r>
            <a:r>
              <a:rPr lang="en-US" sz="2400" dirty="0" err="1"/>
              <a:t>endophthalmitis</a:t>
            </a:r>
            <a:r>
              <a:rPr lang="en-US" sz="2400" dirty="0"/>
              <a:t> or had not been lost to follow up, then species identification by a mycology reference laboratory might have been appropriate</a:t>
            </a:r>
          </a:p>
          <a:p>
            <a:pPr>
              <a:defRPr/>
            </a:pPr>
            <a:endParaRPr lang="en-US" sz="2000" dirty="0">
              <a:latin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5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Acknowlegments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Robert Swan, MD, Assistant Professor of Ophthalmology </a:t>
            </a:r>
            <a:r>
              <a:rPr lang="en-US" dirty="0" smtClean="0">
                <a:latin typeface="Arial" charset="0"/>
              </a:rPr>
              <a:t>Director of Uveitis </a:t>
            </a:r>
            <a:r>
              <a:rPr lang="en-US" smtClean="0">
                <a:latin typeface="Arial" charset="0"/>
              </a:rPr>
              <a:t>Clinic, Upstate </a:t>
            </a:r>
            <a:r>
              <a:rPr lang="en-US" dirty="0">
                <a:latin typeface="Arial" charset="0"/>
              </a:rPr>
              <a:t>Medical University</a:t>
            </a:r>
          </a:p>
          <a:p>
            <a:pPr eaLnBrk="1" hangingPunct="1"/>
            <a:r>
              <a:rPr lang="en-US" dirty="0">
                <a:latin typeface="Arial" charset="0"/>
              </a:rPr>
              <a:t>Soma </a:t>
            </a:r>
            <a:r>
              <a:rPr lang="en-US" dirty="0" err="1">
                <a:latin typeface="Arial" charset="0"/>
              </a:rPr>
              <a:t>Sanyal</a:t>
            </a:r>
            <a:r>
              <a:rPr lang="en-US" dirty="0">
                <a:latin typeface="Arial" charset="0"/>
              </a:rPr>
              <a:t>, MD, Assistant Professor of Pathology, </a:t>
            </a:r>
            <a:r>
              <a:rPr lang="en-US" dirty="0" smtClean="0">
                <a:latin typeface="Arial" charset="0"/>
              </a:rPr>
              <a:t>Assistant Director of Clinica</a:t>
            </a:r>
            <a:r>
              <a:rPr lang="en-US" dirty="0" smtClean="0">
                <a:latin typeface="Arial" charset="0"/>
              </a:rPr>
              <a:t>l </a:t>
            </a:r>
            <a:r>
              <a:rPr lang="en-US" dirty="0" smtClean="0">
                <a:latin typeface="Arial" charset="0"/>
              </a:rPr>
              <a:t>Microbiology Upstate </a:t>
            </a:r>
            <a:r>
              <a:rPr lang="en-US" dirty="0">
                <a:latin typeface="Arial" charset="0"/>
              </a:rPr>
              <a:t>Medical University</a:t>
            </a:r>
          </a:p>
          <a:p>
            <a:pPr eaLnBrk="1" hangingPunct="1"/>
            <a:r>
              <a:rPr lang="en-US" dirty="0">
                <a:latin typeface="Arial" charset="0"/>
              </a:rPr>
              <a:t>William Mueller, Medical Photographer, Upstate Medical University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9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D4B289-7065-8D47-AE3E-B2CFE872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03" y="63824"/>
            <a:ext cx="8649729" cy="66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838200" y="5197"/>
            <a:ext cx="10515600" cy="13255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Clinical Presentation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933855" y="1027906"/>
            <a:ext cx="10807430" cy="499061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History of present illness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47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male presented with chief complaint “I was clearing brush when a branch hit my left eye” 4 days ago.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Local urgent care facility  did not find a foreign body immediately following injury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Past Ophthalmic History	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A thorn, one centimeter long,  was removed from the left lower lid at Upstate emergency room, 4 days after injury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	Patient still had red eye and floaters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Eye exam next day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Vision 20/40, conjunctival mass inferior temporally, shallow anterior chamber, pressure 9, retinal tear and hemorrhage extending into vitreous at site of injury </a:t>
            </a:r>
          </a:p>
          <a:p>
            <a:pPr marL="0" indent="0">
              <a:buNone/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 Scan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Choroidal thickening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Surgery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Remove mass and repair ruptured globe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Pars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plana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victrectomy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endolaser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of retinal tear, injection of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Amphoterican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B, Vancomycin and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Ceftazidine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Post operative vision 20/70, improving to 20/30 with rare floaters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All cultures negative at one month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Lost to follow up.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0615613" y="1250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184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499496"/>
            <a:ext cx="5801784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54" y="1499496"/>
            <a:ext cx="5439559" cy="40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Conjunctival mass thick, firm, 5x4.5x3mm, ulcerated surface 1.5mm across</a:t>
            </a:r>
          </a:p>
          <a:p>
            <a:r>
              <a:rPr lang="en-US" dirty="0"/>
              <a:t>Conjunctivae surfaced by ulcerated non keratinizing </a:t>
            </a:r>
            <a:r>
              <a:rPr lang="en-US" dirty="0" err="1"/>
              <a:t>ss</a:t>
            </a:r>
            <a:r>
              <a:rPr lang="en-US" dirty="0"/>
              <a:t> epithelium</a:t>
            </a:r>
          </a:p>
          <a:p>
            <a:r>
              <a:rPr lang="en-US" dirty="0" err="1"/>
              <a:t>Subepithelial</a:t>
            </a:r>
            <a:r>
              <a:rPr lang="en-US" dirty="0"/>
              <a:t> large granuloma showing central necrosis, </a:t>
            </a:r>
            <a:r>
              <a:rPr lang="en-US" dirty="0" err="1"/>
              <a:t>histiocytes</a:t>
            </a:r>
            <a:r>
              <a:rPr lang="en-US" dirty="0"/>
              <a:t>, multinucleated giant cells, birefringent foreign material and brown-bronze colored spores, 3-6 </a:t>
            </a:r>
            <a:r>
              <a:rPr lang="en-US" dirty="0" err="1"/>
              <a:t>micra</a:t>
            </a:r>
            <a:r>
              <a:rPr lang="en-US" dirty="0"/>
              <a:t> across in clusters or chains. No hyphae. Sclerotic bodies or “copper pennies” positive with GMS, PAS,  and PASF.</a:t>
            </a:r>
          </a:p>
          <a:p>
            <a:r>
              <a:rPr lang="en-US" dirty="0"/>
              <a:t>Vitreous Cytology: rare monocytes and superficial epithelial cells, one lymphocyte and basal epithelial cell.  No organisms.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7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Histopathology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0" y="1371600"/>
            <a:ext cx="4903304" cy="3677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70" y="1371600"/>
            <a:ext cx="4903304" cy="36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3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1" y="1690688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23" y="1763092"/>
            <a:ext cx="5608705" cy="42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3" y="1690688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86" y="1828800"/>
            <a:ext cx="5495235" cy="41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08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4" y="2055813"/>
            <a:ext cx="3728654" cy="27964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6" y="2055813"/>
            <a:ext cx="3728654" cy="279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56" y="2055813"/>
            <a:ext cx="3728655" cy="27964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07856" y="232605"/>
            <a:ext cx="9074285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Birefringence: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Chain of “copper pennies” inside a cellulose particle</a:t>
            </a:r>
          </a:p>
        </p:txBody>
      </p:sp>
    </p:spTree>
    <p:extLst>
      <p:ext uri="{BB962C8B-B14F-4D97-AF65-F5344CB8AC3E}">
        <p14:creationId xmlns:p14="http://schemas.microsoft.com/office/powerpoint/2010/main" val="52338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Diagnoses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Conjunctival Granulomatous inflammation associated with </a:t>
            </a:r>
            <a:r>
              <a:rPr lang="en-US" dirty="0" err="1">
                <a:latin typeface="Arial" charset="0"/>
              </a:rPr>
              <a:t>Chromoblastomycosis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Vitreous consistent with traumatic </a:t>
            </a:r>
            <a:r>
              <a:rPr lang="en-US" dirty="0" err="1">
                <a:latin typeface="Arial" charset="0"/>
              </a:rPr>
              <a:t>vitritis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No evidence of fungal </a:t>
            </a:r>
            <a:r>
              <a:rPr lang="en-US" dirty="0" err="1">
                <a:latin typeface="Arial" charset="0"/>
              </a:rPr>
              <a:t>endophthalmitis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57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725</Words>
  <Application>Microsoft Macintosh PowerPoint</Application>
  <PresentationFormat>Custom</PresentationFormat>
  <Paragraphs>109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Infectious Conjunctival Granuloma following a Penetrating Ocular Injury by a Thorn</vt:lpstr>
      <vt:lpstr>Clinical Presentation</vt:lpstr>
      <vt:lpstr>PowerPoint Presentation</vt:lpstr>
      <vt:lpstr>Histopathology</vt:lpstr>
      <vt:lpstr>Histopathology</vt:lpstr>
      <vt:lpstr>GMS</vt:lpstr>
      <vt:lpstr>PAS</vt:lpstr>
      <vt:lpstr>Birefringence:  Chain of “copper pennies” inside a cellulose particle</vt:lpstr>
      <vt:lpstr>Diagnoses</vt:lpstr>
      <vt:lpstr>Discussion:</vt:lpstr>
      <vt:lpstr>Chromoblastomycosis</vt:lpstr>
      <vt:lpstr>Various Cutaneous Lesions in CBM</vt:lpstr>
      <vt:lpstr>Key Fungal Structures Observed in Microscopic Examinations of Clinical Specimens</vt:lpstr>
      <vt:lpstr>Diagnosis of CBM</vt:lpstr>
      <vt:lpstr>Treatment</vt:lpstr>
      <vt:lpstr>Summary</vt:lpstr>
      <vt:lpstr>Acknowlegments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E. Barker-Griffith</dc:creator>
  <cp:lastModifiedBy>Eye Lab</cp:lastModifiedBy>
  <cp:revision>26</cp:revision>
  <dcterms:created xsi:type="dcterms:W3CDTF">2018-09-09T16:03:29Z</dcterms:created>
  <dcterms:modified xsi:type="dcterms:W3CDTF">2018-09-10T15:00:44Z</dcterms:modified>
</cp:coreProperties>
</file>