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04" r:id="rId3"/>
    <p:sldId id="303" r:id="rId4"/>
    <p:sldId id="305" r:id="rId5"/>
    <p:sldId id="301" r:id="rId6"/>
    <p:sldId id="306" r:id="rId7"/>
    <p:sldId id="266" r:id="rId8"/>
    <p:sldId id="275" r:id="rId9"/>
    <p:sldId id="299" r:id="rId10"/>
    <p:sldId id="267" r:id="rId11"/>
    <p:sldId id="268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277" r:id="rId30"/>
    <p:sldId id="278" r:id="rId31"/>
    <p:sldId id="279" r:id="rId32"/>
    <p:sldId id="280" r:id="rId33"/>
    <p:sldId id="288" r:id="rId34"/>
    <p:sldId id="287" r:id="rId35"/>
    <p:sldId id="302" r:id="rId36"/>
    <p:sldId id="289" r:id="rId37"/>
    <p:sldId id="30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5179" autoAdjust="0"/>
  </p:normalViewPr>
  <p:slideViewPr>
    <p:cSldViewPr snapToGrid="0">
      <p:cViewPr varScale="1">
        <p:scale>
          <a:sx n="74" d="100"/>
          <a:sy n="74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2CA6CA-BA3C-48A5-A6BD-5BB4C8B41C93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55A9B-8508-4B51-8AEF-246C225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صورة الشريحة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عنصر نائب للملاحظات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r>
              <a:rPr lang="en-US" altLang="ar-SA" smtClean="0"/>
              <a:t>BCV Best corrected vision</a:t>
            </a:r>
            <a:endParaRPr lang="ar-SA" altLang="ar-SA" smtClean="0"/>
          </a:p>
        </p:txBody>
      </p:sp>
      <p:sp>
        <p:nvSpPr>
          <p:cNvPr id="26628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0ACE540-C425-4125-8655-111A340935AB}" type="slidenum">
              <a:rPr lang="ar-SA" altLang="ar-SA" smtClean="0"/>
              <a:pPr/>
              <a:t>23</a:t>
            </a:fld>
            <a:endParaRPr lang="ar-SA" altLang="ar-SA" smtClean="0"/>
          </a:p>
        </p:txBody>
      </p:sp>
    </p:spTree>
    <p:extLst>
      <p:ext uri="{BB962C8B-B14F-4D97-AF65-F5344CB8AC3E}">
        <p14:creationId xmlns:p14="http://schemas.microsoft.com/office/powerpoint/2010/main" val="1615441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4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4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1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8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45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2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31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7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405B0-25D6-4C57-8289-29822928659D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C7DA4-3925-4F07-84C9-616DE7F56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1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1515"/>
            <a:ext cx="9144000" cy="2387600"/>
          </a:xfrm>
        </p:spPr>
        <p:txBody>
          <a:bodyPr/>
          <a:lstStyle/>
          <a:p>
            <a:r>
              <a:rPr lang="en-US" dirty="0" smtClean="0"/>
              <a:t>An old man has decrease in 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1190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Presented by: </a:t>
            </a:r>
            <a:r>
              <a:rPr lang="en-US" b="1" dirty="0" smtClean="0"/>
              <a:t>Khalid Bedaiwi</a:t>
            </a:r>
            <a:r>
              <a:rPr lang="en-US" dirty="0" smtClean="0"/>
              <a:t>, MD R1</a:t>
            </a:r>
          </a:p>
          <a:p>
            <a:r>
              <a:rPr lang="en-US" dirty="0" smtClean="0"/>
              <a:t>Supervised by: </a:t>
            </a:r>
            <a:r>
              <a:rPr lang="en-US" b="1" dirty="0" smtClean="0"/>
              <a:t>Abdullah </a:t>
            </a:r>
            <a:r>
              <a:rPr lang="en-US" b="1" dirty="0" err="1" smtClean="0"/>
              <a:t>Alfawaz</a:t>
            </a:r>
            <a:r>
              <a:rPr lang="en-US" dirty="0" smtClean="0"/>
              <a:t>, MD, FRCS</a:t>
            </a:r>
          </a:p>
          <a:p>
            <a:r>
              <a:rPr lang="en-US" dirty="0" smtClean="0"/>
              <a:t>Anterior segment and uveitis consultant, King Saud University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00" y="3417750"/>
            <a:ext cx="54000" cy="2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00" y="3417750"/>
            <a:ext cx="54000" cy="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00" y="3417750"/>
            <a:ext cx="54000" cy="2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00" y="3417750"/>
            <a:ext cx="54000" cy="2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34" y="88135"/>
            <a:ext cx="3800819" cy="201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US of left eye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3/18/2018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4" y="1703566"/>
            <a:ext cx="5816538" cy="434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4" y="1703586"/>
            <a:ext cx="5799340" cy="43495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94" y="1703586"/>
            <a:ext cx="1219201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89732" y="1703586"/>
            <a:ext cx="1219201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59805" y="1722508"/>
            <a:ext cx="2129927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81058" y="1703586"/>
            <a:ext cx="2129927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98034" y="546831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Flat retina, </a:t>
            </a:r>
            <a:r>
              <a:rPr lang="en-US" sz="3200" b="1" u="sng" dirty="0">
                <a:solidFill>
                  <a:schemeClr val="bg1"/>
                </a:solidFill>
              </a:rPr>
              <a:t>N</a:t>
            </a:r>
            <a:r>
              <a:rPr lang="en-US" sz="3200" b="1" u="sng" dirty="0" smtClean="0">
                <a:solidFill>
                  <a:schemeClr val="bg1"/>
                </a:solidFill>
              </a:rPr>
              <a:t>o</a:t>
            </a:r>
            <a:r>
              <a:rPr lang="en-US" sz="3200" dirty="0" smtClean="0">
                <a:solidFill>
                  <a:schemeClr val="bg1"/>
                </a:solidFill>
              </a:rPr>
              <a:t> evidence of </a:t>
            </a:r>
            <a:r>
              <a:rPr lang="en-US" sz="3200" b="1" u="sng" dirty="0" smtClean="0">
                <a:solidFill>
                  <a:schemeClr val="bg1"/>
                </a:solidFill>
              </a:rPr>
              <a:t>Vitritis 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UBM </a:t>
            </a:r>
            <a:r>
              <a:rPr lang="en-US" dirty="0" smtClean="0"/>
              <a:t>of left eye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3/18/2018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42" y="1690687"/>
            <a:ext cx="5639431" cy="422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7" y="1687520"/>
            <a:ext cx="5643653" cy="4232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209" y="1690686"/>
            <a:ext cx="1219201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3217" y="1690686"/>
            <a:ext cx="2086615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46275" y="1690686"/>
            <a:ext cx="2043919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63641" y="1690686"/>
            <a:ext cx="1290195" cy="4686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41813" y="533548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Hypopyon</a:t>
            </a:r>
            <a:r>
              <a:rPr lang="en-US" sz="3200" dirty="0" smtClean="0">
                <a:solidFill>
                  <a:schemeClr val="bg1"/>
                </a:solidFill>
              </a:rPr>
              <a:t> , floating cells in the AC 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b="1" smtClean="0"/>
              <a:t>Laboratory</a:t>
            </a:r>
            <a:r>
              <a:rPr lang="en-US" altLang="ar-SA" smtClean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315D27-6586-4DFC-9ED7-601997191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dirty="0"/>
              <a:t>We have contacted his primary team for further investigation.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3200" dirty="0"/>
              <a:t>Extensive investigations were done: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3200" dirty="0"/>
              <a:t>3 sets of Blood, sputum and urine culture were </a:t>
            </a:r>
            <a:r>
              <a:rPr lang="en-US" sz="3200" dirty="0">
                <a:solidFill>
                  <a:srgbClr val="FF0000"/>
                </a:solidFill>
              </a:rPr>
              <a:t>all negative.</a:t>
            </a:r>
            <a:r>
              <a:rPr lang="en-US" sz="3200" dirty="0"/>
              <a:t>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3200" dirty="0"/>
              <a:t>3 sets of AFP culture were </a:t>
            </a:r>
            <a:r>
              <a:rPr lang="en-US" sz="3200" dirty="0">
                <a:solidFill>
                  <a:srgbClr val="FF0000"/>
                </a:solidFill>
              </a:rPr>
              <a:t>negative.</a:t>
            </a:r>
            <a:endParaRPr lang="en-US" sz="3200" dirty="0"/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3200" dirty="0"/>
              <a:t>Brucella titer was </a:t>
            </a:r>
            <a:r>
              <a:rPr lang="en-US" sz="3200" dirty="0">
                <a:solidFill>
                  <a:srgbClr val="FF0000"/>
                </a:solidFill>
              </a:rPr>
              <a:t>negative </a:t>
            </a:r>
            <a:r>
              <a:rPr lang="en-US" sz="3200" dirty="0"/>
              <a:t>for brucellosis infection.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16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b="1" smtClean="0"/>
              <a:t>Radiology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D5E7D-18A1-4854-A12A-1CB888903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32375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Chest x ray: signs of pulmonary edema otherwise unremarkable for TB or sarcoidosis.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Liver US: heterogeneous liver with no definite mass lesion noted.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CT CAP shows: 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Large heterogeneous left adrenal mass,</a:t>
            </a:r>
            <a:r>
              <a:rPr lang="en-US" sz="2800" dirty="0"/>
              <a:t> with finding that is suspicious for invasion </a:t>
            </a:r>
            <a:r>
              <a:rPr lang="en-US" sz="2800" dirty="0">
                <a:solidFill>
                  <a:srgbClr val="FF0000"/>
                </a:solidFill>
              </a:rPr>
              <a:t>consistent with malignancy.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4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725488" y="23495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ar-SA" b="1" smtClean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CA9CF-1342-416A-B3E7-7CDB579BD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3582988"/>
            <a:ext cx="6265862" cy="779462"/>
          </a:xfrm>
        </p:spPr>
        <p:txBody>
          <a:bodyPr rtlCol="0">
            <a:normAutofit fontScale="25000" lnSpcReduction="20000"/>
          </a:bodyPr>
          <a:lstStyle/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1200" dirty="0"/>
              <a:t>Prednisolone Acetate drops QID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28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0D5AB452-210B-43F7-9CDC-977128293363}"/>
              </a:ext>
            </a:extLst>
          </p:cNvPr>
          <p:cNvSpPr txBox="1">
            <a:spLocks/>
          </p:cNvSpPr>
          <p:nvPr/>
        </p:nvSpPr>
        <p:spPr bwMode="auto">
          <a:xfrm>
            <a:off x="542925" y="1760538"/>
            <a:ext cx="112553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US guided biopsy was taken from the adrenal mass and waiting for pathology report: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5EB3C24-2FA7-48BB-90D4-1A4939C3B5DE}"/>
              </a:ext>
            </a:extLst>
          </p:cNvPr>
          <p:cNvSpPr txBox="1">
            <a:spLocks/>
          </p:cNvSpPr>
          <p:nvPr/>
        </p:nvSpPr>
        <p:spPr bwMode="auto">
          <a:xfrm>
            <a:off x="407988" y="4325938"/>
            <a:ext cx="75057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55000" lnSpcReduction="20000"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5100" dirty="0"/>
              <a:t>Cyclopentolate drops TID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8004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>
          <a:xfrm>
            <a:off x="725488" y="17463"/>
            <a:ext cx="2981325" cy="1325562"/>
          </a:xfrm>
        </p:spPr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  <p:sp>
        <p:nvSpPr>
          <p:cNvPr id="1741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07988" y="1236663"/>
            <a:ext cx="10156825" cy="1952625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altLang="ar-SA" sz="3200" dirty="0" smtClean="0"/>
              <a:t>Follow on 3/27/2018.                                   </a:t>
            </a:r>
          </a:p>
        </p:txBody>
      </p:sp>
      <p:grpSp>
        <p:nvGrpSpPr>
          <p:cNvPr id="17412" name="مجموعة 1"/>
          <p:cNvGrpSpPr>
            <a:grpSpLocks/>
          </p:cNvGrpSpPr>
          <p:nvPr/>
        </p:nvGrpSpPr>
        <p:grpSpPr bwMode="auto">
          <a:xfrm>
            <a:off x="1417638" y="2332038"/>
            <a:ext cx="9356725" cy="3430587"/>
            <a:chOff x="1417700" y="2331319"/>
            <a:chExt cx="9356603" cy="3431928"/>
          </a:xfrm>
        </p:grpSpPr>
        <p:pic>
          <p:nvPicPr>
            <p:cNvPr id="174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700" y="2331319"/>
              <a:ext cx="4549644" cy="343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4658" y="2331319"/>
              <a:ext cx="4549645" cy="3431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59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25487" y="1667367"/>
            <a:ext cx="10672315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ar-SA" dirty="0" smtClean="0"/>
              <a:t>On  15</a:t>
            </a:r>
            <a:r>
              <a:rPr lang="en-US" altLang="ar-SA" baseline="30000" dirty="0" smtClean="0"/>
              <a:t>th</a:t>
            </a:r>
            <a:r>
              <a:rPr lang="en-US" altLang="ar-SA" dirty="0" smtClean="0"/>
              <a:t> of April 2018, The patient was managed with cataract surgery of the left eye.</a:t>
            </a:r>
          </a:p>
          <a:p>
            <a:pPr eaLnBrk="1" hangingPunct="1"/>
            <a:endParaRPr lang="en-US" altLang="ar-SA" dirty="0" smtClean="0"/>
          </a:p>
          <a:p>
            <a:pPr eaLnBrk="1" hangingPunct="1"/>
            <a:r>
              <a:rPr lang="en-US" altLang="ar-SA" dirty="0" smtClean="0"/>
              <a:t>Intraoperative diagnostic</a:t>
            </a:r>
            <a:r>
              <a:rPr lang="en-US" altLang="ar-SA" b="1" dirty="0" smtClean="0"/>
              <a:t> </a:t>
            </a:r>
            <a:r>
              <a:rPr lang="en-US" altLang="ar-SA" dirty="0" err="1" smtClean="0"/>
              <a:t>paracentesis</a:t>
            </a:r>
            <a:r>
              <a:rPr lang="en-US" altLang="ar-SA" dirty="0" smtClean="0"/>
              <a:t> was done.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n-US" altLang="ar-SA" sz="2000" dirty="0" smtClean="0"/>
          </a:p>
        </p:txBody>
      </p:sp>
      <p:sp>
        <p:nvSpPr>
          <p:cNvPr id="18435" name="Title 1"/>
          <p:cNvSpPr txBox="1">
            <a:spLocks noChangeArrowheads="1"/>
          </p:cNvSpPr>
          <p:nvPr/>
        </p:nvSpPr>
        <p:spPr bwMode="auto">
          <a:xfrm>
            <a:off x="725488" y="17463"/>
            <a:ext cx="29813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ar-SA" sz="1800" b="1">
                <a:latin typeface="Calibri Light" panose="020F0302020204030204" pitchFamily="34" charset="0"/>
                <a:cs typeface="Times New Roman" panose="02020603050405020304" pitchFamily="18" charset="0"/>
              </a:rPr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35067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ar-SA" dirty="0" smtClean="0"/>
              <a:t>Patient was given follow up next day and he was stable, AC was deep, IOL in place, good red reflex and poor view to fundus. </a:t>
            </a:r>
          </a:p>
          <a:p>
            <a:pPr eaLnBrk="1" hangingPunct="1"/>
            <a:endParaRPr lang="en-US" altLang="ar-SA" dirty="0" smtClean="0"/>
          </a:p>
          <a:p>
            <a:pPr eaLnBrk="1" hangingPunct="1"/>
            <a:r>
              <a:rPr lang="en-US" altLang="ar-SA" dirty="0" smtClean="0"/>
              <a:t>Started on perforate tapering and </a:t>
            </a:r>
            <a:r>
              <a:rPr lang="en-US" altLang="ar-SA" dirty="0" err="1" smtClean="0"/>
              <a:t>vigamox</a:t>
            </a:r>
            <a:r>
              <a:rPr lang="en-US" altLang="ar-SA" dirty="0" smtClean="0"/>
              <a:t>. </a:t>
            </a:r>
          </a:p>
        </p:txBody>
      </p:sp>
      <p:sp>
        <p:nvSpPr>
          <p:cNvPr id="1945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2775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598D74-C1D4-4308-86F2-605054849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5837238" cy="4351338"/>
          </a:xfrm>
        </p:spPr>
        <p:txBody>
          <a:bodyPr rtlCol="0">
            <a:normAutofit/>
          </a:bodyPr>
          <a:lstStyle/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2800" dirty="0"/>
              <a:t>Microscopic examination showed atypical lymphocytes in a necrotic background.</a:t>
            </a:r>
          </a:p>
          <a:p>
            <a:pPr lvl="1" algn="just"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lvl="1" algn="just" eaLnBrk="1" fontAlgn="auto" hangingPunct="1">
              <a:spcAft>
                <a:spcPts val="0"/>
              </a:spcAft>
              <a:defRPr/>
            </a:pPr>
            <a:r>
              <a:rPr lang="en-US" sz="2800" dirty="0"/>
              <a:t>Flowcytometry analysis of the left aqueous fluid showed :</a:t>
            </a:r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 smtClean="0"/>
              <a:t>Atypical </a:t>
            </a:r>
            <a:r>
              <a:rPr lang="en-US" sz="2800" dirty="0"/>
              <a:t>lymphoid cells with </a:t>
            </a:r>
            <a:r>
              <a:rPr lang="en-US" sz="2800" dirty="0"/>
              <a:t>blastoid morphology consistent with </a:t>
            </a:r>
            <a:r>
              <a:rPr lang="en-US" sz="2800" b="1" dirty="0">
                <a:solidFill>
                  <a:srgbClr val="FF0000"/>
                </a:solidFill>
              </a:rPr>
              <a:t>T cell lymphoma.</a:t>
            </a:r>
            <a:endParaRPr lang="en-US" sz="2800" dirty="0"/>
          </a:p>
          <a:p>
            <a:pPr marL="457200" lvl="1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1609725"/>
            <a:ext cx="4832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 txBox="1">
            <a:spLocks noChangeArrowheads="1"/>
          </p:cNvSpPr>
          <p:nvPr/>
        </p:nvSpPr>
        <p:spPr bwMode="auto">
          <a:xfrm>
            <a:off x="725488" y="17463"/>
            <a:ext cx="29813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ar-SA" sz="1800" b="1">
                <a:latin typeface="Calibri Light" panose="020F0302020204030204" pitchFamily="34" charset="0"/>
                <a:cs typeface="Times New Roman" panose="02020603050405020304" pitchFamily="18" charset="0"/>
              </a:rPr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314546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عنوان 1"/>
          <p:cNvSpPr>
            <a:spLocks noGrp="1"/>
          </p:cNvSpPr>
          <p:nvPr>
            <p:ph type="title"/>
          </p:nvPr>
        </p:nvSpPr>
        <p:spPr>
          <a:xfrm>
            <a:off x="2576513" y="2765425"/>
            <a:ext cx="6326187" cy="1325563"/>
          </a:xfrm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ar-SA" b="1" smtClean="0"/>
              <a:t>ADRENAL BIOBSY</a:t>
            </a:r>
            <a:endParaRPr lang="ar-SA" altLang="ar-SA" b="1" smtClean="0"/>
          </a:p>
        </p:txBody>
      </p:sp>
    </p:spTree>
    <p:extLst>
      <p:ext uri="{BB962C8B-B14F-4D97-AF65-F5344CB8AC3E}">
        <p14:creationId xmlns:p14="http://schemas.microsoft.com/office/powerpoint/2010/main" val="48620009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z="4800" b="1" smtClean="0"/>
              <a:t>History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CD2F46-E1C6-4997-9290-233DC1EE7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923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71 year old Saudi gentle man.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K/C of RHD, HTN and CKD.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Admitted for workup of anemia and weight loss.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E1CBAAB-77D5-4AB1-8E8C-4DB3B5937DC5}"/>
              </a:ext>
            </a:extLst>
          </p:cNvPr>
          <p:cNvSpPr txBox="1">
            <a:spLocks/>
          </p:cNvSpPr>
          <p:nvPr/>
        </p:nvSpPr>
        <p:spPr bwMode="auto">
          <a:xfrm>
            <a:off x="915988" y="3771900"/>
            <a:ext cx="10515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 dirty="0"/>
              <a:t>On 3/18/2018.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/>
              <a:t>Referred from internal medicine to ophthalmology clinic.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</a:rPr>
              <a:t>Gradual painless decrease in vision  OU for 3-4 months.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52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828B92-4E3B-4D58-83E7-DCCED21FC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347663"/>
            <a:ext cx="11085512" cy="9636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Biopsy from from adrenal gland showed adrenal tissue infiltrated with atypical small to medium lymphoid cells with blastoid features.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/>
          </a:p>
        </p:txBody>
      </p:sp>
      <p:grpSp>
        <p:nvGrpSpPr>
          <p:cNvPr id="22531" name="مجموعة 15"/>
          <p:cNvGrpSpPr>
            <a:grpSpLocks/>
          </p:cNvGrpSpPr>
          <p:nvPr/>
        </p:nvGrpSpPr>
        <p:grpSpPr bwMode="auto">
          <a:xfrm>
            <a:off x="585788" y="1611313"/>
            <a:ext cx="11187112" cy="4110037"/>
            <a:chOff x="502803" y="1805492"/>
            <a:chExt cx="11186393" cy="4110398"/>
          </a:xfrm>
        </p:grpSpPr>
        <p:grpSp>
          <p:nvGrpSpPr>
            <p:cNvPr id="22532" name="مجموعة 12"/>
            <p:cNvGrpSpPr>
              <a:grpSpLocks/>
            </p:cNvGrpSpPr>
            <p:nvPr/>
          </p:nvGrpSpPr>
          <p:grpSpPr bwMode="auto">
            <a:xfrm>
              <a:off x="502803" y="1805492"/>
              <a:ext cx="11186393" cy="4110398"/>
              <a:chOff x="504633" y="1768546"/>
              <a:chExt cx="11186393" cy="4110398"/>
            </a:xfrm>
          </p:grpSpPr>
          <p:pic>
            <p:nvPicPr>
              <p:cNvPr id="22535" name="صورة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633" y="1768546"/>
                <a:ext cx="5480531" cy="411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36" name="صورة 1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5164" y="1768546"/>
                <a:ext cx="5705862" cy="4110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533" name="مربع نص 13"/>
            <p:cNvSpPr txBox="1">
              <a:spLocks noChangeArrowheads="1"/>
            </p:cNvSpPr>
            <p:nvPr/>
          </p:nvSpPr>
          <p:spPr bwMode="auto">
            <a:xfrm>
              <a:off x="6096000" y="5477401"/>
              <a:ext cx="53398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H&amp;E</a:t>
              </a:r>
              <a:endParaRPr lang="ar-SA" altLang="ar-SA" sz="1400"/>
            </a:p>
          </p:txBody>
        </p:sp>
        <p:sp>
          <p:nvSpPr>
            <p:cNvPr id="22534" name="مربع نص 14"/>
            <p:cNvSpPr txBox="1">
              <a:spLocks noChangeArrowheads="1"/>
            </p:cNvSpPr>
            <p:nvPr/>
          </p:nvSpPr>
          <p:spPr bwMode="auto">
            <a:xfrm>
              <a:off x="882166" y="5477402"/>
              <a:ext cx="53398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H&amp;E</a:t>
              </a:r>
              <a:endParaRPr lang="ar-SA" altLang="ar-SA" sz="1400"/>
            </a:p>
          </p:txBody>
        </p:sp>
      </p:grpSp>
    </p:spTree>
    <p:extLst>
      <p:ext uri="{BB962C8B-B14F-4D97-AF65-F5344CB8AC3E}">
        <p14:creationId xmlns:p14="http://schemas.microsoft.com/office/powerpoint/2010/main" val="241628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5D180A-45F3-4BFC-9FAC-50996DB40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625"/>
            <a:ext cx="10515600" cy="15922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T cell lymphoma confirmed by extensive battery of immunohistochemical stains.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Tumor cells were positive to CD 3,CD 34 and negative to CD 20.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grpSp>
        <p:nvGrpSpPr>
          <p:cNvPr id="16387" name="مجموعة 19"/>
          <p:cNvGrpSpPr>
            <a:grpSpLocks/>
          </p:cNvGrpSpPr>
          <p:nvPr/>
        </p:nvGrpSpPr>
        <p:grpSpPr bwMode="auto">
          <a:xfrm>
            <a:off x="2443163" y="1206500"/>
            <a:ext cx="7305675" cy="5499100"/>
            <a:chOff x="2233273" y="1280101"/>
            <a:chExt cx="7306162" cy="5499387"/>
          </a:xfrm>
        </p:grpSpPr>
        <p:pic>
          <p:nvPicPr>
            <p:cNvPr id="23556" name="صورة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273" y="1280101"/>
              <a:ext cx="3613344" cy="271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7" name="صورة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091" y="1280101"/>
              <a:ext cx="3613344" cy="2710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8" name="صورة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273" y="4069481"/>
              <a:ext cx="3613344" cy="2710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59" name="صورة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091" y="4069481"/>
              <a:ext cx="3613344" cy="2710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0" name="مربع نص 15"/>
            <p:cNvSpPr txBox="1">
              <a:spLocks noChangeArrowheads="1"/>
            </p:cNvSpPr>
            <p:nvPr/>
          </p:nvSpPr>
          <p:spPr bwMode="auto">
            <a:xfrm>
              <a:off x="2358156" y="3533148"/>
              <a:ext cx="53398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H&amp;E</a:t>
              </a:r>
              <a:endParaRPr lang="ar-SA" altLang="ar-SA" sz="1400"/>
            </a:p>
          </p:txBody>
        </p:sp>
        <p:sp>
          <p:nvSpPr>
            <p:cNvPr id="23561" name="مربع نص 16"/>
            <p:cNvSpPr txBox="1">
              <a:spLocks noChangeArrowheads="1"/>
            </p:cNvSpPr>
            <p:nvPr/>
          </p:nvSpPr>
          <p:spPr bwMode="auto">
            <a:xfrm>
              <a:off x="6011327" y="3533147"/>
              <a:ext cx="53302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CD3</a:t>
              </a:r>
              <a:endParaRPr lang="ar-SA" altLang="ar-SA" sz="1400"/>
            </a:p>
          </p:txBody>
        </p:sp>
        <p:sp>
          <p:nvSpPr>
            <p:cNvPr id="23562" name="مربع نص 17"/>
            <p:cNvSpPr txBox="1">
              <a:spLocks noChangeArrowheads="1"/>
            </p:cNvSpPr>
            <p:nvPr/>
          </p:nvSpPr>
          <p:spPr bwMode="auto">
            <a:xfrm>
              <a:off x="2358156" y="6402486"/>
              <a:ext cx="615953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CD34</a:t>
              </a:r>
              <a:endParaRPr lang="ar-SA" altLang="ar-SA" sz="1400"/>
            </a:p>
          </p:txBody>
        </p:sp>
        <p:sp>
          <p:nvSpPr>
            <p:cNvPr id="23563" name="مربع نص 18"/>
            <p:cNvSpPr txBox="1">
              <a:spLocks noChangeArrowheads="1"/>
            </p:cNvSpPr>
            <p:nvPr/>
          </p:nvSpPr>
          <p:spPr bwMode="auto">
            <a:xfrm>
              <a:off x="6011327" y="6402485"/>
              <a:ext cx="60190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ar-SA" sz="1400"/>
                <a:t>CD20</a:t>
              </a:r>
              <a:endParaRPr lang="ar-SA" altLang="ar-SA" sz="1400"/>
            </a:p>
          </p:txBody>
        </p:sp>
      </p:grpSp>
    </p:spTree>
    <p:extLst>
      <p:ext uri="{BB962C8B-B14F-4D97-AF65-F5344CB8AC3E}">
        <p14:creationId xmlns:p14="http://schemas.microsoft.com/office/powerpoint/2010/main" val="22737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mtClean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756C50-FBE1-4564-A856-47AA2FC31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00" y="1343025"/>
            <a:ext cx="10641013" cy="4351338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PET scan done and showed high uptake in scrotum and testicles.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US of scrotum and testicles showed picture of testicular lymphoma.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dirty="0"/>
              <a:t>Bone marrow biopsy showed no evidence of metastasis.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</p:txBody>
      </p:sp>
      <p:sp>
        <p:nvSpPr>
          <p:cNvPr id="24580" name="Title 1"/>
          <p:cNvSpPr txBox="1">
            <a:spLocks noChangeArrowheads="1"/>
          </p:cNvSpPr>
          <p:nvPr/>
        </p:nvSpPr>
        <p:spPr bwMode="auto">
          <a:xfrm>
            <a:off x="725488" y="17463"/>
            <a:ext cx="29813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ar-SA" sz="1800" b="1">
                <a:latin typeface="Calibri Light" panose="020F0302020204030204" pitchFamily="34" charset="0"/>
                <a:cs typeface="Times New Roman" panose="02020603050405020304" pitchFamily="18" charset="0"/>
              </a:rPr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14617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A65DB3-FA04-4CB3-B99D-4A2D2EAAE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025"/>
            <a:ext cx="10515600" cy="43513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>On follow </a:t>
            </a:r>
            <a:r>
              <a:rPr lang="en-US" sz="3200" dirty="0"/>
              <a:t>up: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dirty="0"/>
              <a:t>BCV: CF OU at 3 feet.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dirty="0"/>
              <a:t>IOP : </a:t>
            </a:r>
            <a:r>
              <a:rPr lang="en-US" sz="2800" dirty="0" smtClean="0"/>
              <a:t>WNL.</a:t>
            </a:r>
            <a:endParaRPr lang="en-US" sz="28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dirty="0"/>
              <a:t>Anterior segment: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400" dirty="0"/>
              <a:t>OD: Quite, dense NS cataract.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400" dirty="0"/>
              <a:t>OS: corneal epithelial edema, pink hypopyon 3mm, IOL is in </a:t>
            </a:r>
            <a:r>
              <a:rPr lang="en-US" sz="2400" dirty="0" smtClean="0"/>
              <a:t>place.</a:t>
            </a:r>
            <a:endParaRPr lang="en-US" sz="24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800" dirty="0"/>
              <a:t>Fundus exam: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400" dirty="0"/>
              <a:t>OD: hazy view due to cataract, mild vitritis ?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sz="2400" dirty="0"/>
              <a:t>OS: hazy view, </a:t>
            </a:r>
            <a:r>
              <a:rPr lang="en-US" sz="2400" dirty="0">
                <a:solidFill>
                  <a:srgbClr val="FF0000"/>
                </a:solidFill>
              </a:rPr>
              <a:t>whitish retinal infiltrate in multiple areas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603" name="Title 1"/>
          <p:cNvSpPr>
            <a:spLocks noGrp="1" noChangeArrowheads="1"/>
          </p:cNvSpPr>
          <p:nvPr>
            <p:ph type="title"/>
          </p:nvPr>
        </p:nvSpPr>
        <p:spPr>
          <a:xfrm>
            <a:off x="696913" y="17463"/>
            <a:ext cx="10515600" cy="1325562"/>
          </a:xfrm>
        </p:spPr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4305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0641013" cy="435133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ar-SA" dirty="0" err="1" smtClean="0"/>
              <a:t>Hemato</a:t>
            </a:r>
            <a:r>
              <a:rPr lang="en-US" altLang="ar-SA" dirty="0" smtClean="0"/>
              <a:t>-oncology team were consulted to start treatment. They recommend to do lumber puncture and PET scan of the brain to rule out CNS involvement since there is intraocular infiltrates.</a:t>
            </a:r>
          </a:p>
          <a:p>
            <a:pPr algn="just" eaLnBrk="1" hangingPunct="1"/>
            <a:r>
              <a:rPr lang="en-US" altLang="ar-SA" dirty="0" smtClean="0"/>
              <a:t>PET </a:t>
            </a:r>
            <a:r>
              <a:rPr lang="en-US" altLang="ar-SA" dirty="0" smtClean="0"/>
              <a:t>scan of the brain showed increase uptake in right nasal and </a:t>
            </a:r>
            <a:r>
              <a:rPr lang="en-US" altLang="ar-SA" dirty="0" err="1" smtClean="0"/>
              <a:t>eithmoid</a:t>
            </a:r>
            <a:r>
              <a:rPr lang="en-US" altLang="ar-SA" dirty="0" smtClean="0"/>
              <a:t> sinus, most likely lymphoma related.</a:t>
            </a:r>
          </a:p>
          <a:p>
            <a:pPr algn="just" eaLnBrk="1" hangingPunct="1"/>
            <a:r>
              <a:rPr lang="en-US" altLang="ar-SA" dirty="0" smtClean="0"/>
              <a:t>LP was done. CSF was negative</a:t>
            </a:r>
            <a:r>
              <a:rPr lang="en-US" altLang="ar-SA" dirty="0" smtClean="0"/>
              <a:t>.</a:t>
            </a:r>
          </a:p>
          <a:p>
            <a:pPr algn="just"/>
            <a:r>
              <a:rPr lang="en-US" altLang="ar-SA" dirty="0"/>
              <a:t>CVP protocol started</a:t>
            </a:r>
            <a:r>
              <a:rPr lang="en-US" altLang="ar-SA" dirty="0" smtClean="0"/>
              <a:t>.</a:t>
            </a:r>
            <a:endParaRPr lang="en-US" altLang="ar-SA" dirty="0" smtClean="0"/>
          </a:p>
          <a:p>
            <a:pPr algn="just" eaLnBrk="1" hangingPunct="1"/>
            <a:r>
              <a:rPr lang="en-US" altLang="ar-SA" dirty="0" smtClean="0"/>
              <a:t> </a:t>
            </a:r>
            <a:r>
              <a:rPr lang="en-US" altLang="ar-SA" dirty="0" err="1" smtClean="0"/>
              <a:t>Intrathecal</a:t>
            </a:r>
            <a:r>
              <a:rPr lang="en-US" altLang="ar-SA" dirty="0" smtClean="0"/>
              <a:t> treatment was given with </a:t>
            </a:r>
            <a:r>
              <a:rPr lang="en-US" altLang="ar-SA" dirty="0" err="1" smtClean="0"/>
              <a:t>cytarabine</a:t>
            </a:r>
            <a:r>
              <a:rPr lang="en-US" altLang="ar-SA" dirty="0" smtClean="0"/>
              <a:t> and hydrocortisone. </a:t>
            </a:r>
          </a:p>
          <a:p>
            <a:pPr algn="just" eaLnBrk="1" hangingPunct="1"/>
            <a:r>
              <a:rPr lang="en-US" altLang="ar-SA" dirty="0" smtClean="0"/>
              <a:t>Local radiation treatment was given to orbits and testicles. </a:t>
            </a:r>
          </a:p>
          <a:p>
            <a:pPr algn="just" eaLnBrk="1" hangingPunct="1"/>
            <a:endParaRPr lang="en-US" altLang="ar-SA" dirty="0" smtClean="0"/>
          </a:p>
        </p:txBody>
      </p:sp>
      <p:sp>
        <p:nvSpPr>
          <p:cNvPr id="27651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103188"/>
            <a:ext cx="10515600" cy="1325562"/>
          </a:xfrm>
        </p:spPr>
        <p:txBody>
          <a:bodyPr/>
          <a:lstStyle/>
          <a:p>
            <a:pPr eaLnBrk="1" hangingPunct="1"/>
            <a:r>
              <a:rPr lang="en-US" altLang="ar-SA" sz="1800" b="1" dirty="0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34271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51025"/>
            <a:ext cx="10641013" cy="435133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ar-SA" dirty="0" smtClean="0"/>
              <a:t>Unfortunately patient condition was deteriorating, he had rapid </a:t>
            </a:r>
            <a:r>
              <a:rPr lang="en-US" altLang="ar-SA" dirty="0" err="1" smtClean="0"/>
              <a:t>venticular</a:t>
            </a:r>
            <a:r>
              <a:rPr lang="en-US" altLang="ar-SA" dirty="0" smtClean="0"/>
              <a:t> response and atrial fibrillation. </a:t>
            </a:r>
          </a:p>
          <a:p>
            <a:pPr algn="just" eaLnBrk="1" hangingPunct="1"/>
            <a:r>
              <a:rPr lang="en-US" altLang="ar-SA" dirty="0" smtClean="0"/>
              <a:t>Patient was stabilized and transferred to </a:t>
            </a:r>
            <a:r>
              <a:rPr lang="en-US" altLang="ar-SA" dirty="0" smtClean="0"/>
              <a:t>ICU.  </a:t>
            </a:r>
            <a:endParaRPr lang="en-US" altLang="ar-SA" dirty="0" smtClean="0"/>
          </a:p>
        </p:txBody>
      </p:sp>
      <p:sp>
        <p:nvSpPr>
          <p:cNvPr id="28675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382588"/>
            <a:ext cx="10515600" cy="1325562"/>
          </a:xfrm>
        </p:spPr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3039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ar-SA" dirty="0" smtClean="0"/>
              <a:t>Because the patient were in MICU, ophthalmic bedside follow up were continued.</a:t>
            </a:r>
          </a:p>
          <a:p>
            <a:pPr eaLnBrk="1" hangingPunct="1"/>
            <a:r>
              <a:rPr lang="en-US" altLang="ar-SA" dirty="0" smtClean="0"/>
              <a:t>The patient suddenly collapsed, unresponsive and </a:t>
            </a:r>
            <a:r>
              <a:rPr lang="en-US" altLang="ar-SA" dirty="0" err="1" smtClean="0"/>
              <a:t>unpalpable</a:t>
            </a:r>
            <a:r>
              <a:rPr lang="en-US" altLang="ar-SA" dirty="0" smtClean="0"/>
              <a:t> pulse.</a:t>
            </a:r>
          </a:p>
          <a:p>
            <a:pPr eaLnBrk="1" hangingPunct="1"/>
            <a:r>
              <a:rPr lang="en-US" altLang="ar-SA" dirty="0" smtClean="0"/>
              <a:t>CPR and ATLS protocol started.</a:t>
            </a:r>
          </a:p>
          <a:p>
            <a:pPr eaLnBrk="1" hangingPunct="1"/>
            <a:r>
              <a:rPr lang="en-US" altLang="ar-SA" dirty="0" smtClean="0"/>
              <a:t>Patient intubated, deeply </a:t>
            </a:r>
            <a:r>
              <a:rPr lang="en-US" altLang="ar-SA" dirty="0" err="1" smtClean="0"/>
              <a:t>comatosed</a:t>
            </a:r>
            <a:r>
              <a:rPr lang="en-US" altLang="ar-SA" dirty="0" smtClean="0"/>
              <a:t>, GCS </a:t>
            </a:r>
            <a:r>
              <a:rPr lang="en-US" altLang="ar-SA" dirty="0" smtClean="0"/>
              <a:t>6/15.</a:t>
            </a:r>
            <a:endParaRPr lang="en-US" altLang="ar-SA" dirty="0" smtClean="0"/>
          </a:p>
          <a:p>
            <a:pPr eaLnBrk="1" hangingPunct="1"/>
            <a:r>
              <a:rPr lang="en-US" altLang="ar-SA" dirty="0" smtClean="0"/>
              <a:t>Developed </a:t>
            </a:r>
            <a:r>
              <a:rPr lang="en-US" altLang="ar-SA" dirty="0" smtClean="0"/>
              <a:t>sepsis.</a:t>
            </a:r>
            <a:endParaRPr lang="en-US" altLang="ar-SA" dirty="0" smtClean="0"/>
          </a:p>
          <a:p>
            <a:pPr eaLnBrk="1" hangingPunct="1"/>
            <a:r>
              <a:rPr lang="en-US" altLang="ar-SA" dirty="0" smtClean="0"/>
              <a:t>Because of his clinical condition, chemotherapy and radiation were on </a:t>
            </a:r>
            <a:r>
              <a:rPr lang="en-US" altLang="ar-SA" dirty="0" smtClean="0"/>
              <a:t>hold.</a:t>
            </a:r>
            <a:endParaRPr lang="en-US" altLang="ar-SA" dirty="0" smtClean="0"/>
          </a:p>
        </p:txBody>
      </p:sp>
      <p:sp>
        <p:nvSpPr>
          <p:cNvPr id="29699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583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ar-SA" dirty="0" smtClean="0"/>
              <a:t>Patient continue to deteriorate, GCS </a:t>
            </a:r>
            <a:r>
              <a:rPr lang="en-US" altLang="ar-SA" dirty="0" smtClean="0"/>
              <a:t>3/15. </a:t>
            </a:r>
            <a:endParaRPr lang="en-US" altLang="ar-SA" dirty="0" smtClean="0"/>
          </a:p>
          <a:p>
            <a:pPr eaLnBrk="1" hangingPunct="1"/>
            <a:r>
              <a:rPr lang="en-US" altLang="ar-SA" dirty="0" smtClean="0"/>
              <a:t>Put on full </a:t>
            </a:r>
            <a:r>
              <a:rPr lang="en-US" altLang="ar-SA" dirty="0" smtClean="0"/>
              <a:t>DNAR.</a:t>
            </a:r>
            <a:endParaRPr lang="en-US" altLang="ar-SA" dirty="0" smtClean="0"/>
          </a:p>
          <a:p>
            <a:pPr eaLnBrk="1" hangingPunct="1"/>
            <a:r>
              <a:rPr lang="en-US" altLang="ar-SA" dirty="0" smtClean="0"/>
              <a:t>Unfortunately on 1</a:t>
            </a:r>
            <a:r>
              <a:rPr lang="en-US" altLang="ar-SA" baseline="30000" dirty="0" smtClean="0"/>
              <a:t>st</a:t>
            </a:r>
            <a:r>
              <a:rPr lang="en-US" altLang="ar-SA" dirty="0" smtClean="0"/>
              <a:t> of </a:t>
            </a:r>
            <a:r>
              <a:rPr lang="en-US" altLang="ar-SA" dirty="0" err="1" smtClean="0"/>
              <a:t>july</a:t>
            </a:r>
            <a:r>
              <a:rPr lang="en-US" altLang="ar-SA" dirty="0" smtClean="0"/>
              <a:t> patient died in the hospital.</a:t>
            </a:r>
          </a:p>
          <a:p>
            <a:pPr eaLnBrk="1" hangingPunct="1"/>
            <a:endParaRPr lang="en-US" altLang="ar-SA" dirty="0" smtClean="0"/>
          </a:p>
        </p:txBody>
      </p:sp>
      <p:sp>
        <p:nvSpPr>
          <p:cNvPr id="30723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z="1800" b="1" smtClean="0"/>
              <a:t>Management cont’d</a:t>
            </a:r>
          </a:p>
        </p:txBody>
      </p:sp>
    </p:spTree>
    <p:extLst>
      <p:ext uri="{BB962C8B-B14F-4D97-AF65-F5344CB8AC3E}">
        <p14:creationId xmlns:p14="http://schemas.microsoft.com/office/powerpoint/2010/main" val="29098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smtClean="0"/>
              <a:t>Final diagnosis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657BB-71E5-44EC-8D60-D525E920E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Most likely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FF0000"/>
                </a:solidFill>
              </a:rPr>
              <a:t>MASQUERADE SYNDROME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Due To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0070C0"/>
                </a:solidFill>
              </a:rPr>
              <a:t>Adrenal T cell Lymphoma </a:t>
            </a:r>
            <a:endParaRPr lang="en-US" dirty="0">
              <a:solidFill>
                <a:srgbClr val="0070C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3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Masquerade Syndrome</a:t>
            </a:r>
            <a:r>
              <a:rPr lang="en-US" sz="2800" dirty="0"/>
              <a:t>[1]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It is group of disorders that can mimic immune-mediated uveitis.</a:t>
            </a:r>
          </a:p>
          <a:p>
            <a:pPr algn="just"/>
            <a:r>
              <a:rPr lang="en-US" dirty="0" smtClean="0"/>
              <a:t>Difficult to diagnose. </a:t>
            </a:r>
          </a:p>
          <a:p>
            <a:pPr algn="just"/>
            <a:r>
              <a:rPr lang="en-US" dirty="0" smtClean="0"/>
              <a:t>Neoplastic VS Non-neoplastic. </a:t>
            </a:r>
          </a:p>
          <a:p>
            <a:pPr algn="just"/>
            <a:r>
              <a:rPr lang="en-US" dirty="0" smtClean="0"/>
              <a:t>5% of uveitis patients.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4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 noChangeArrowheads="1"/>
          </p:cNvSpPr>
          <p:nvPr>
            <p:ph type="title"/>
          </p:nvPr>
        </p:nvSpPr>
        <p:spPr>
          <a:xfrm>
            <a:off x="838200" y="79375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ar-SA" sz="2400" smtClean="0"/>
              <a:t>History Cont.</a:t>
            </a:r>
          </a:p>
        </p:txBody>
      </p:sp>
      <p:sp>
        <p:nvSpPr>
          <p:cNvPr id="512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838200" y="1844675"/>
            <a:ext cx="10515600" cy="402113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ar-SA" sz="3200" dirty="0" smtClean="0"/>
              <a:t>No ocular pain, redness or </a:t>
            </a:r>
            <a:r>
              <a:rPr lang="en-US" altLang="ar-SA" sz="3200" dirty="0" err="1" smtClean="0"/>
              <a:t>epiphora</a:t>
            </a:r>
            <a:r>
              <a:rPr lang="en-US" altLang="ar-SA" sz="3200" dirty="0" smtClean="0"/>
              <a:t>. </a:t>
            </a:r>
          </a:p>
          <a:p>
            <a:pPr algn="just" eaLnBrk="1" hangingPunct="1"/>
            <a:r>
              <a:rPr lang="en-US" altLang="ar-SA" sz="3200" dirty="0" smtClean="0"/>
              <a:t>No photophobia, floaters, or </a:t>
            </a:r>
            <a:r>
              <a:rPr lang="en-US" altLang="ar-SA" sz="3200" dirty="0" err="1" smtClean="0"/>
              <a:t>scotoma</a:t>
            </a:r>
            <a:r>
              <a:rPr lang="en-US" altLang="ar-SA" sz="3200" dirty="0" smtClean="0"/>
              <a:t>. </a:t>
            </a:r>
          </a:p>
          <a:p>
            <a:pPr algn="just" eaLnBrk="1" hangingPunct="1"/>
            <a:r>
              <a:rPr lang="en-US" altLang="ar-SA" sz="3200" dirty="0" smtClean="0"/>
              <a:t>No </a:t>
            </a:r>
            <a:r>
              <a:rPr lang="en-US" altLang="ar-SA" sz="3200" dirty="0" err="1" smtClean="0"/>
              <a:t>Hx</a:t>
            </a:r>
            <a:r>
              <a:rPr lang="en-US" altLang="ar-SA" sz="3200" dirty="0" smtClean="0"/>
              <a:t> of trauma to the eyes. </a:t>
            </a:r>
          </a:p>
          <a:p>
            <a:pPr algn="just" eaLnBrk="1" hangingPunct="1"/>
            <a:r>
              <a:rPr lang="en-US" altLang="ar-SA" sz="3200" dirty="0" smtClean="0"/>
              <a:t>No </a:t>
            </a:r>
            <a:r>
              <a:rPr lang="en-US" altLang="ar-SA" sz="3200" dirty="0" err="1" smtClean="0"/>
              <a:t>Hx</a:t>
            </a:r>
            <a:r>
              <a:rPr lang="en-US" altLang="ar-SA" sz="3200" dirty="0" smtClean="0"/>
              <a:t> of ocular surgeries or diseases. </a:t>
            </a:r>
          </a:p>
          <a:p>
            <a:pPr algn="just" eaLnBrk="1" hangingPunct="1"/>
            <a:endParaRPr lang="en-US" altLang="ar-SA" sz="1600" dirty="0" smtClean="0"/>
          </a:p>
        </p:txBody>
      </p:sp>
    </p:spTree>
    <p:extLst>
      <p:ext uri="{BB962C8B-B14F-4D97-AF65-F5344CB8AC3E}">
        <p14:creationId xmlns:p14="http://schemas.microsoft.com/office/powerpoint/2010/main" val="5250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Masquerade </a:t>
            </a:r>
            <a:r>
              <a:rPr lang="en-US" dirty="0"/>
              <a:t>Syndrome</a:t>
            </a:r>
            <a:r>
              <a:rPr lang="en-US" sz="2800" dirty="0"/>
              <a:t>[1]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75313" cy="435133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600" b="1" dirty="0"/>
              <a:t>Neoplastic </a:t>
            </a:r>
            <a:r>
              <a:rPr lang="en-US" sz="2600" b="1" dirty="0" smtClean="0"/>
              <a:t>:</a:t>
            </a:r>
          </a:p>
          <a:p>
            <a:pPr algn="just"/>
            <a:r>
              <a:rPr lang="en-US" sz="2400" dirty="0" smtClean="0"/>
              <a:t>It accounts up to 2-3% of all uveitis patients in tertiary hospital. </a:t>
            </a:r>
          </a:p>
          <a:p>
            <a:pPr algn="just"/>
            <a:r>
              <a:rPr lang="en-US" sz="2400" dirty="0" smtClean="0"/>
              <a:t>Primary central nervous system lymphoma (PCNSL) – </a:t>
            </a:r>
            <a:r>
              <a:rPr lang="en-US" sz="2400" b="1" dirty="0" smtClean="0"/>
              <a:t>Most common. 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Systemic lymphoma. </a:t>
            </a:r>
          </a:p>
          <a:p>
            <a:pPr algn="just"/>
            <a:r>
              <a:rPr lang="en-US" sz="2400" dirty="0" smtClean="0"/>
              <a:t>Leukemia. </a:t>
            </a:r>
          </a:p>
          <a:p>
            <a:pPr algn="just"/>
            <a:r>
              <a:rPr lang="en-US" sz="2400" dirty="0" smtClean="0"/>
              <a:t>Uveal lymphoid proliferation.</a:t>
            </a:r>
          </a:p>
          <a:p>
            <a:pPr algn="just"/>
            <a:r>
              <a:rPr lang="en-US" sz="2400" dirty="0" smtClean="0"/>
              <a:t>Retinoblastoma.</a:t>
            </a:r>
          </a:p>
          <a:p>
            <a:pPr algn="just"/>
            <a:r>
              <a:rPr lang="en-US" sz="2400" dirty="0" smtClean="0"/>
              <a:t>Juvenile </a:t>
            </a:r>
            <a:r>
              <a:rPr lang="en-US" sz="2400" dirty="0" err="1" smtClean="0"/>
              <a:t>xanthogranuloma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Metastatic tumors.  </a:t>
            </a:r>
          </a:p>
          <a:p>
            <a:pPr algn="just"/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45718" y="1781557"/>
            <a:ext cx="50016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b="1" dirty="0" smtClean="0"/>
              <a:t>Non-neoplastic :</a:t>
            </a:r>
          </a:p>
          <a:p>
            <a:pPr algn="just"/>
            <a:r>
              <a:rPr lang="en-US" sz="2200" dirty="0"/>
              <a:t>Retinitis </a:t>
            </a:r>
            <a:r>
              <a:rPr lang="en-US" sz="2200" dirty="0" err="1"/>
              <a:t>Pigmentosa</a:t>
            </a:r>
            <a:r>
              <a:rPr lang="en-US" sz="2200" dirty="0"/>
              <a:t>.</a:t>
            </a:r>
          </a:p>
          <a:p>
            <a:pPr algn="just"/>
            <a:r>
              <a:rPr lang="en-US" sz="2200" dirty="0"/>
              <a:t>Ocular Ischemic Syndrome. </a:t>
            </a:r>
            <a:endParaRPr lang="en-US" sz="2200" dirty="0" smtClean="0"/>
          </a:p>
          <a:p>
            <a:pPr algn="just"/>
            <a:r>
              <a:rPr lang="en-US" sz="2200" dirty="0" smtClean="0"/>
              <a:t>Chronic Peripheral </a:t>
            </a:r>
            <a:r>
              <a:rPr lang="en-US" sz="2200" dirty="0" err="1" smtClean="0"/>
              <a:t>Rhegmatogenous</a:t>
            </a:r>
            <a:r>
              <a:rPr lang="en-US" sz="2200" dirty="0" smtClean="0"/>
              <a:t> Retinal Detachment.</a:t>
            </a:r>
          </a:p>
          <a:p>
            <a:pPr algn="just"/>
            <a:r>
              <a:rPr lang="en-US" sz="2200" dirty="0" smtClean="0"/>
              <a:t>Intraocular Foreign Body. </a:t>
            </a:r>
          </a:p>
          <a:p>
            <a:pPr algn="just"/>
            <a:r>
              <a:rPr lang="en-US" sz="2200" dirty="0" smtClean="0"/>
              <a:t>Pigment </a:t>
            </a:r>
            <a:r>
              <a:rPr lang="en-US" sz="2200" dirty="0"/>
              <a:t>Dispersion Syndrome. </a:t>
            </a:r>
          </a:p>
          <a:p>
            <a:pPr algn="just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814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Primary central nervous system </a:t>
            </a:r>
            <a:r>
              <a:rPr lang="en-US" dirty="0" smtClean="0"/>
              <a:t>lymphoma</a:t>
            </a:r>
            <a:r>
              <a:rPr lang="en-US" sz="2800" dirty="0" smtClean="0"/>
              <a:t>[1</a:t>
            </a:r>
            <a:r>
              <a:rPr lang="en-US" sz="2800" dirty="0"/>
              <a:t>]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 smtClean="0">
                <a:latin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</a:rPr>
              <a:t/>
            </a:r>
            <a:br>
              <a:rPr lang="en-US" sz="4000" dirty="0">
                <a:latin typeface="Arial" panose="020B0604020202020204" pitchFamily="34" charset="0"/>
              </a:rPr>
            </a:br>
            <a:r>
              <a:rPr lang="en-US" sz="2800" dirty="0" smtClean="0"/>
              <a:t>(including primary intraocular lymphoma)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400" dirty="0" smtClean="0"/>
              <a:t>Most common neoplastic </a:t>
            </a:r>
            <a:r>
              <a:rPr lang="en-US" sz="2400" dirty="0"/>
              <a:t>m</a:t>
            </a:r>
            <a:r>
              <a:rPr lang="en-US" sz="2400" dirty="0" smtClean="0"/>
              <a:t>asquerade syndrome. </a:t>
            </a:r>
          </a:p>
          <a:p>
            <a:pPr algn="just"/>
            <a:r>
              <a:rPr lang="en-US" sz="2400" dirty="0" smtClean="0"/>
              <a:t>98% is non Hodgkin B cell and  2% is T cell. </a:t>
            </a:r>
          </a:p>
          <a:p>
            <a:pPr algn="just"/>
            <a:r>
              <a:rPr lang="en-US" sz="2400" dirty="0" smtClean="0"/>
              <a:t>Sixth to seventh decade.</a:t>
            </a:r>
          </a:p>
          <a:p>
            <a:pPr algn="just"/>
            <a:r>
              <a:rPr lang="en-US" sz="2400" dirty="0" smtClean="0"/>
              <a:t>1 every 100,000 </a:t>
            </a:r>
            <a:r>
              <a:rPr lang="en-US" sz="2400" dirty="0" err="1"/>
              <a:t>immunocompetent</a:t>
            </a:r>
            <a:r>
              <a:rPr lang="en-US" sz="2400" dirty="0"/>
              <a:t> </a:t>
            </a:r>
            <a:r>
              <a:rPr lang="en-US" sz="2400" dirty="0" smtClean="0"/>
              <a:t>patient.</a:t>
            </a:r>
          </a:p>
          <a:p>
            <a:pPr algn="just"/>
            <a:r>
              <a:rPr lang="en-US" sz="2400" dirty="0" smtClean="0"/>
              <a:t>25% of PCNSL have an ocular involvement.</a:t>
            </a:r>
          </a:p>
          <a:p>
            <a:pPr algn="just"/>
            <a:r>
              <a:rPr lang="en-US" sz="2400" dirty="0" smtClean="0"/>
              <a:t>Two-third of patients with primary intraocular lymphoma will develop CNS disease.  </a:t>
            </a:r>
          </a:p>
          <a:p>
            <a:pPr algn="just"/>
            <a:r>
              <a:rPr lang="en-US" sz="2400" dirty="0" smtClean="0"/>
              <a:t>Presentation: </a:t>
            </a:r>
          </a:p>
          <a:p>
            <a:pPr lvl="1" algn="just"/>
            <a:r>
              <a:rPr lang="en-US" sz="2000" dirty="0"/>
              <a:t>Mostly </a:t>
            </a:r>
            <a:r>
              <a:rPr lang="en-US" sz="2000" dirty="0" err="1" smtClean="0"/>
              <a:t>vitreoretinal</a:t>
            </a:r>
            <a:r>
              <a:rPr lang="en-US" sz="2000" dirty="0" smtClean="0"/>
              <a:t> involvement</a:t>
            </a:r>
            <a:r>
              <a:rPr lang="en-US" sz="2000" dirty="0"/>
              <a:t>.</a:t>
            </a:r>
          </a:p>
          <a:p>
            <a:pPr lvl="1" algn="just"/>
            <a:r>
              <a:rPr lang="en-US" sz="2000" dirty="0" smtClean="0"/>
              <a:t>Decreased vision and Floaters - Most common. </a:t>
            </a:r>
          </a:p>
          <a:p>
            <a:pPr lvl="1" algn="just"/>
            <a:r>
              <a:rPr lang="en-US" sz="2000" dirty="0" smtClean="0"/>
              <a:t>Vitritis, creamy yellowish sub-retinal infiltrate overlying RPE </a:t>
            </a:r>
            <a:r>
              <a:rPr lang="en-US" sz="2000" dirty="0"/>
              <a:t>detachments and AC </a:t>
            </a:r>
            <a:r>
              <a:rPr lang="en-US" sz="2000" dirty="0" smtClean="0"/>
              <a:t>cells.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64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Systemic lymphoma</a:t>
            </a:r>
            <a:r>
              <a:rPr lang="en-US" sz="2400" dirty="0" smtClean="0"/>
              <a:t>[1]</a:t>
            </a:r>
            <a:r>
              <a:rPr lang="en-US" sz="4000" dirty="0" smtClean="0"/>
              <a:t>.</a:t>
            </a:r>
            <a:r>
              <a:rPr lang="en-US" sz="24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Rare.</a:t>
            </a:r>
            <a:endParaRPr lang="en-US" dirty="0" smtClean="0"/>
          </a:p>
          <a:p>
            <a:pPr algn="just"/>
            <a:r>
              <a:rPr lang="en-US" dirty="0" smtClean="0"/>
              <a:t>Hematogenous </a:t>
            </a:r>
            <a:r>
              <a:rPr lang="en-US" dirty="0" smtClean="0"/>
              <a:t>spread: </a:t>
            </a:r>
            <a:endParaRPr lang="en-US" dirty="0" smtClean="0"/>
          </a:p>
          <a:p>
            <a:pPr marL="685800" lvl="2" algn="just">
              <a:spcBef>
                <a:spcPts val="1000"/>
              </a:spcBef>
            </a:pPr>
            <a:r>
              <a:rPr lang="en-US" sz="2400" dirty="0"/>
              <a:t>Mostly </a:t>
            </a:r>
            <a:r>
              <a:rPr lang="en-US" sz="2400" dirty="0" smtClean="0"/>
              <a:t>uveal involvement.</a:t>
            </a:r>
            <a:endParaRPr lang="en-US" sz="3200" dirty="0"/>
          </a:p>
          <a:p>
            <a:pPr lvl="1" algn="just"/>
            <a:r>
              <a:rPr lang="en-US" dirty="0"/>
              <a:t>choroid, sub-retinal space, vitreous and </a:t>
            </a:r>
            <a:r>
              <a:rPr lang="en-US" dirty="0" smtClean="0"/>
              <a:t>AC.</a:t>
            </a:r>
            <a:endParaRPr lang="en-US" dirty="0"/>
          </a:p>
          <a:p>
            <a:pPr algn="just"/>
            <a:r>
              <a:rPr lang="en-US" dirty="0" smtClean="0"/>
              <a:t>Presentation: </a:t>
            </a:r>
            <a:endParaRPr lang="en-US" dirty="0"/>
          </a:p>
          <a:p>
            <a:pPr lvl="1" algn="just"/>
            <a:r>
              <a:rPr lang="en-US" dirty="0" smtClean="0">
                <a:solidFill>
                  <a:srgbClr val="FF0000"/>
                </a:solidFill>
              </a:rPr>
              <a:t>Pseudohypopyon</a:t>
            </a:r>
            <a:r>
              <a:rPr lang="en-US" dirty="0" smtClean="0"/>
              <a:t>, </a:t>
            </a:r>
            <a:r>
              <a:rPr lang="en-US" dirty="0"/>
              <a:t>vitritis, creamy sub-retinal infiltrate. </a:t>
            </a:r>
          </a:p>
          <a:p>
            <a:pPr lvl="1" algn="just"/>
            <a:r>
              <a:rPr lang="en-US" dirty="0"/>
              <a:t>Retinal vasculitis, necrotizing retinitis, diffuse choroditis or uveal masses</a:t>
            </a:r>
            <a:r>
              <a:rPr lang="en-US" dirty="0" smtClean="0"/>
              <a:t>.</a:t>
            </a:r>
          </a:p>
          <a:p>
            <a:pPr marL="457200" lvl="1" indent="0" algn="just">
              <a:buNone/>
            </a:pPr>
            <a:r>
              <a:rPr lang="en-US" dirty="0" smtClean="0"/>
              <a:t>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6166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Ocular involvement is much less prevalent in lymphoma arising outside CNS </a:t>
            </a:r>
            <a:r>
              <a:rPr lang="en-US" dirty="0" smtClean="0"/>
              <a:t>[2].</a:t>
            </a:r>
          </a:p>
          <a:p>
            <a:pPr algn="just"/>
            <a:r>
              <a:rPr lang="en-US" dirty="0" smtClean="0"/>
              <a:t>Only few reports of patients in whom psudohypopon was among the presenting signs of systemic </a:t>
            </a:r>
            <a:r>
              <a:rPr lang="en-US" dirty="0"/>
              <a:t>lymphoma </a:t>
            </a:r>
            <a:r>
              <a:rPr lang="en-US" dirty="0" smtClean="0"/>
              <a:t>[3, 4].</a:t>
            </a:r>
          </a:p>
          <a:p>
            <a:pPr algn="just"/>
            <a:r>
              <a:rPr lang="en-US" dirty="0" smtClean="0"/>
              <a:t>Pseudohypopyon has been reported as a relapse among </a:t>
            </a:r>
            <a:r>
              <a:rPr lang="en-US" dirty="0"/>
              <a:t>patients with systemic lymphoma in </a:t>
            </a:r>
            <a:r>
              <a:rPr lang="en-US" dirty="0" smtClean="0"/>
              <a:t>remission state but it is rare[4-5].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Systemic lymphoma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62634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Majority of metastatic intraocular lymphomas are of B-cell </a:t>
            </a:r>
            <a:r>
              <a:rPr lang="en-US" sz="2400" dirty="0" smtClean="0"/>
              <a:t>origin [8].</a:t>
            </a:r>
            <a:endParaRPr lang="en-US" sz="2400" dirty="0"/>
          </a:p>
          <a:p>
            <a:pPr algn="just"/>
            <a:r>
              <a:rPr lang="en-US" sz="2400" dirty="0"/>
              <a:t>Metastatic intraocular T-cell lymphomas are very rare and often secondary to cutaneous or adult T-cell </a:t>
            </a:r>
            <a:r>
              <a:rPr lang="en-US" sz="2400" dirty="0" smtClean="0"/>
              <a:t>lymphoma [8].</a:t>
            </a:r>
            <a:endParaRPr lang="en-US" sz="2400" dirty="0"/>
          </a:p>
          <a:p>
            <a:pPr algn="just"/>
            <a:r>
              <a:rPr lang="en-US" sz="2400" dirty="0" smtClean="0"/>
              <a:t>Primary </a:t>
            </a:r>
            <a:r>
              <a:rPr lang="en-US" sz="2400" dirty="0"/>
              <a:t>adrenal lymphoma (PAL) is </a:t>
            </a:r>
            <a:r>
              <a:rPr lang="en-US" sz="2400" dirty="0" smtClean="0"/>
              <a:t>rare </a:t>
            </a:r>
            <a:r>
              <a:rPr lang="en-US" sz="2400" dirty="0"/>
              <a:t>and aggressive </a:t>
            </a:r>
            <a:r>
              <a:rPr lang="en-US" sz="2400" dirty="0" smtClean="0"/>
              <a:t>[6, 7].</a:t>
            </a:r>
            <a:endParaRPr lang="en-US" sz="2400" dirty="0"/>
          </a:p>
          <a:p>
            <a:pPr algn="just"/>
            <a:r>
              <a:rPr lang="en-US" sz="2400" dirty="0"/>
              <a:t>60-75% of cases are </a:t>
            </a:r>
            <a:r>
              <a:rPr lang="en-US" sz="2400" dirty="0" smtClean="0"/>
              <a:t>bilateral [</a:t>
            </a:r>
            <a:r>
              <a:rPr lang="en-US" sz="2400" dirty="0"/>
              <a:t>6, 7</a:t>
            </a:r>
            <a:r>
              <a:rPr lang="en-US" sz="2400" dirty="0" smtClean="0"/>
              <a:t>].</a:t>
            </a:r>
            <a:endParaRPr lang="en-US" sz="2400" dirty="0"/>
          </a:p>
          <a:p>
            <a:pPr algn="just"/>
            <a:r>
              <a:rPr lang="en-US" sz="2400" dirty="0"/>
              <a:t>80% of PAL are </a:t>
            </a:r>
            <a:r>
              <a:rPr lang="en-US" sz="2400" dirty="0" smtClean="0"/>
              <a:t>large B-cell, where is 7% are peripheral </a:t>
            </a:r>
            <a:r>
              <a:rPr lang="en-US" sz="2400" dirty="0"/>
              <a:t>T </a:t>
            </a:r>
            <a:r>
              <a:rPr lang="en-US" sz="2400" dirty="0" smtClean="0"/>
              <a:t>cell [7, 8]. </a:t>
            </a:r>
            <a:endParaRPr lang="en-US" sz="2400" dirty="0"/>
          </a:p>
          <a:p>
            <a:pPr algn="just"/>
            <a:r>
              <a:rPr lang="en-US" sz="2400" dirty="0" smtClean="0"/>
              <a:t>Intraocular metastasis secondary to PAL is extremely rare [9].</a:t>
            </a:r>
          </a:p>
          <a:p>
            <a:pPr algn="just"/>
            <a:r>
              <a:rPr lang="en-US" sz="2400" dirty="0" smtClean="0"/>
              <a:t>Up to our knowledge, literature reports only 5 cases of PAL. Two of them had eye metastasis: one with AC involvement and the other with rectus sheath involvement OU.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9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58999"/>
              </p:ext>
            </p:extLst>
          </p:nvPr>
        </p:nvGraphicFramePr>
        <p:xfrm>
          <a:off x="722289" y="299299"/>
          <a:ext cx="10778544" cy="634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092"/>
                <a:gridCol w="1869936"/>
                <a:gridCol w="1947691"/>
                <a:gridCol w="2125015"/>
                <a:gridCol w="1842467"/>
                <a:gridCol w="1686343"/>
              </a:tblGrid>
              <a:tr h="71715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Karthik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Bommannan</a:t>
                      </a: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Sampath et al . [8]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Pimentel et al . [10]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May et al . [11]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 smtClean="0"/>
                        <a:t>Sfaxi et al . [12] </a:t>
                      </a:r>
                      <a:endParaRPr lang="en-US" dirty="0"/>
                    </a:p>
                  </a:txBody>
                  <a:tcPr/>
                </a:tc>
              </a:tr>
              <a:tr h="7171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Age and gender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 YO</a:t>
                      </a:r>
                      <a:r>
                        <a:rPr lang="en-US" baseline="0" dirty="0" smtClean="0"/>
                        <a:t> male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 YO</a:t>
                      </a:r>
                      <a:r>
                        <a:rPr lang="en-US" baseline="0" dirty="0" smtClean="0"/>
                        <a:t> male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 YO</a:t>
                      </a:r>
                      <a:r>
                        <a:rPr lang="en-US" baseline="0" dirty="0" smtClean="0"/>
                        <a:t> male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 YO</a:t>
                      </a:r>
                      <a:r>
                        <a:rPr lang="en-US" baseline="0" dirty="0" smtClean="0"/>
                        <a:t> male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 YO</a:t>
                      </a:r>
                      <a:r>
                        <a:rPr lang="en-US" baseline="0" dirty="0" smtClean="0"/>
                        <a:t> male</a:t>
                      </a:r>
                      <a:endParaRPr lang="en-US" dirty="0"/>
                    </a:p>
                  </a:txBody>
                  <a:tcPr/>
                </a:tc>
              </a:tr>
              <a:tr h="7171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Side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Bilateral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Bilateral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Bilateral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Right adrenal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Bilateral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995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Symptoms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 loss,   blurred vision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 loss, fever, abdominal pain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 loss, fever,   vomiting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Asymptomatic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Weight loss, fever 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12938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Metastasis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Anterior chamber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smtClean="0"/>
                        <a:t>and bone marrow infiltration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distant</a:t>
                      </a:r>
                      <a:r>
                        <a:rPr lang="en-US" baseline="0" dirty="0" smtClean="0"/>
                        <a:t> metastasis 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CNS (CSF positive) and rectus sheath   of both eyes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 distant</a:t>
                      </a:r>
                      <a:r>
                        <a:rPr lang="en-US" baseline="0" dirty="0" smtClean="0"/>
                        <a:t> metastasis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distant</a:t>
                      </a:r>
                      <a:r>
                        <a:rPr lang="en-US" baseline="0" dirty="0" smtClean="0"/>
                        <a:t> metastasis </a:t>
                      </a:r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995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Treatment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Conservative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CHOP with </a:t>
                      </a:r>
                      <a:r>
                        <a:rPr lang="en-US" dirty="0" err="1" smtClean="0"/>
                        <a:t>intrathecal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methotrexate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Surgery and radiation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Surgery and   chemotherapy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7171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Outcome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Expired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Treated and was asymptomatic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Expired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Remission</a:t>
                      </a:r>
                      <a:r>
                        <a:rPr lang="en-US" baseline="0" dirty="0" smtClean="0"/>
                        <a:t> for 8 years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Expired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1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messages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High level of suspicion should accompany any patient who is presented with anterior uveitis and hypopyon mixed with blood. </a:t>
            </a:r>
            <a:endParaRPr lang="en-US" dirty="0"/>
          </a:p>
          <a:p>
            <a:pPr algn="just"/>
            <a:r>
              <a:rPr lang="en-US" dirty="0" smtClean="0"/>
              <a:t>Risk factors include: old age, </a:t>
            </a:r>
            <a:r>
              <a:rPr lang="en-US" dirty="0" err="1"/>
              <a:t>H</a:t>
            </a:r>
            <a:r>
              <a:rPr lang="en-US" dirty="0" err="1" smtClean="0"/>
              <a:t>x</a:t>
            </a:r>
            <a:r>
              <a:rPr lang="en-US" dirty="0" smtClean="0"/>
              <a:t> of malignancy, </a:t>
            </a:r>
            <a:r>
              <a:rPr lang="en-US" dirty="0" err="1" smtClean="0"/>
              <a:t>immunocompromised</a:t>
            </a:r>
            <a:r>
              <a:rPr lang="en-US" dirty="0" smtClean="0"/>
              <a:t> patients.</a:t>
            </a:r>
          </a:p>
          <a:p>
            <a:pPr algn="just"/>
            <a:r>
              <a:rPr lang="en-US" dirty="0" smtClean="0"/>
              <a:t>Possibility of endogenous endopthalmitis should be ruled out. </a:t>
            </a:r>
          </a:p>
          <a:p>
            <a:pPr algn="just"/>
            <a:r>
              <a:rPr lang="en-US" dirty="0" smtClean="0"/>
              <a:t>Close ophthalmic and hematological observation is mandatory as systemic relapse can occur following ocular relapse.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Many and special thanks to: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Azza</a:t>
            </a:r>
            <a:r>
              <a:rPr lang="en-US" dirty="0" smtClean="0"/>
              <a:t> </a:t>
            </a:r>
            <a:r>
              <a:rPr lang="en-US" dirty="0" err="1" smtClean="0"/>
              <a:t>Maktabi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Dr. hind </a:t>
            </a:r>
            <a:r>
              <a:rPr lang="en-US" dirty="0" err="1" smtClean="0"/>
              <a:t>alKhtan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Dr. </a:t>
            </a:r>
            <a:r>
              <a:rPr lang="en-US" dirty="0" err="1" smtClean="0"/>
              <a:t>Shamayel</a:t>
            </a:r>
            <a:r>
              <a:rPr lang="en-US" dirty="0" smtClean="0"/>
              <a:t> </a:t>
            </a:r>
            <a:r>
              <a:rPr lang="en-US" dirty="0" smtClean="0"/>
              <a:t>Mohammed.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86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6380"/>
            <a:ext cx="10515600" cy="43513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American Academy of Ophthalmology.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Chan </a:t>
            </a:r>
            <a:r>
              <a:rPr lang="en-US" sz="1400" dirty="0"/>
              <a:t>CC, </a:t>
            </a:r>
            <a:r>
              <a:rPr lang="en-US" sz="1400" dirty="0" err="1"/>
              <a:t>Buggage</a:t>
            </a:r>
            <a:r>
              <a:rPr lang="en-US" sz="1400" dirty="0"/>
              <a:t> RR, </a:t>
            </a:r>
            <a:r>
              <a:rPr lang="en-US" sz="1400" dirty="0" err="1"/>
              <a:t>Nussenblatt</a:t>
            </a:r>
            <a:r>
              <a:rPr lang="en-US" sz="1400" dirty="0"/>
              <a:t> RB. Intraocular lymphoma. </a:t>
            </a:r>
            <a:r>
              <a:rPr lang="en-US" sz="1400" dirty="0" err="1"/>
              <a:t>Curr</a:t>
            </a:r>
            <a:r>
              <a:rPr lang="en-US" sz="1400" dirty="0"/>
              <a:t> </a:t>
            </a:r>
            <a:r>
              <a:rPr lang="en-US" sz="1400" dirty="0" err="1"/>
              <a:t>Opin</a:t>
            </a:r>
            <a:r>
              <a:rPr lang="en-US" sz="1400" dirty="0"/>
              <a:t> </a:t>
            </a:r>
            <a:r>
              <a:rPr lang="en-US" sz="1400" dirty="0" err="1"/>
              <a:t>Ophthalmol</a:t>
            </a:r>
            <a:r>
              <a:rPr lang="en-US" sz="1400" dirty="0"/>
              <a:t> 2002;13:411–8. </a:t>
            </a:r>
            <a:endParaRPr lang="en-US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400" dirty="0" err="1"/>
              <a:t>Goldey</a:t>
            </a:r>
            <a:r>
              <a:rPr lang="en-US" sz="1400" dirty="0"/>
              <a:t> SH, Stern GA, </a:t>
            </a:r>
            <a:r>
              <a:rPr lang="en-US" sz="1400" dirty="0" err="1"/>
              <a:t>Oblon</a:t>
            </a:r>
            <a:r>
              <a:rPr lang="en-US" sz="1400" dirty="0"/>
              <a:t> DJ, et al. </a:t>
            </a:r>
            <a:r>
              <a:rPr lang="en-US" sz="1400" dirty="0" err="1"/>
              <a:t>Immunophenotypic</a:t>
            </a:r>
            <a:r>
              <a:rPr lang="en-US" sz="1400" dirty="0"/>
              <a:t> characterization of an unusual T-cell lymphoma presenting as anterior uveitis. A </a:t>
            </a:r>
            <a:r>
              <a:rPr lang="en-US" sz="1400" dirty="0" err="1"/>
              <a:t>clinicopathologic</a:t>
            </a:r>
            <a:r>
              <a:rPr lang="en-US" sz="1400" dirty="0"/>
              <a:t> case report. Arch </a:t>
            </a:r>
            <a:r>
              <a:rPr lang="en-US" sz="1400" dirty="0" err="1"/>
              <a:t>Ophthalmol</a:t>
            </a:r>
            <a:r>
              <a:rPr lang="en-US" sz="1400" dirty="0"/>
              <a:t> 1989;107:1349–53.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err="1" smtClean="0"/>
              <a:t>Gu</a:t>
            </a:r>
            <a:r>
              <a:rPr lang="en-US" sz="1400" dirty="0" smtClean="0"/>
              <a:t> </a:t>
            </a:r>
            <a:r>
              <a:rPr lang="en-US" sz="1400" dirty="0"/>
              <a:t>¨</a:t>
            </a:r>
            <a:r>
              <a:rPr lang="en-US" sz="1400" dirty="0" err="1"/>
              <a:t>ndu</a:t>
            </a:r>
            <a:r>
              <a:rPr lang="en-US" sz="1400" dirty="0"/>
              <a:t> ¨z </a:t>
            </a:r>
            <a:r>
              <a:rPr lang="en-US" sz="1400" dirty="0" err="1"/>
              <a:t>E,Korkmaz</a:t>
            </a:r>
            <a:r>
              <a:rPr lang="en-US" sz="1400" dirty="0"/>
              <a:t> C, </a:t>
            </a:r>
            <a:r>
              <a:rPr lang="en-US" sz="1400" dirty="0" err="1"/>
              <a:t>Kasifoglu</a:t>
            </a:r>
            <a:r>
              <a:rPr lang="en-US" sz="1400" dirty="0"/>
              <a:t> T, et al. Unusual presentation of non-Hodgkin lymphoma: polyarthritis and uveitis mimicking a rheumatologic disease. </a:t>
            </a:r>
            <a:r>
              <a:rPr lang="en-US" sz="1400" dirty="0" err="1"/>
              <a:t>Rheumatol</a:t>
            </a:r>
            <a:r>
              <a:rPr lang="en-US" sz="1400" dirty="0"/>
              <a:t> </a:t>
            </a:r>
            <a:r>
              <a:rPr lang="en-US" sz="1400" dirty="0" err="1"/>
              <a:t>Int</a:t>
            </a:r>
            <a:r>
              <a:rPr lang="en-US" sz="1400" dirty="0"/>
              <a:t> 2008;28:613–24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Verity DH, Graham EM, Carr R, et al. Hypopyon uveitis and iris nodules in non-Hodgkin’s lymphoma: ocular relapse during systemic remission. </a:t>
            </a:r>
            <a:r>
              <a:rPr lang="en-US" sz="1400" dirty="0" err="1"/>
              <a:t>Clin</a:t>
            </a:r>
            <a:r>
              <a:rPr lang="en-US" sz="1400" dirty="0"/>
              <a:t> </a:t>
            </a:r>
            <a:r>
              <a:rPr lang="en-US" sz="1400" dirty="0" err="1"/>
              <a:t>Oncol</a:t>
            </a:r>
            <a:r>
              <a:rPr lang="en-US" sz="1400" dirty="0"/>
              <a:t> 2000;12: 292–4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err="1" smtClean="0"/>
              <a:t>Tsukahara</a:t>
            </a:r>
            <a:r>
              <a:rPr lang="en-US" sz="1400" dirty="0" smtClean="0"/>
              <a:t> </a:t>
            </a:r>
            <a:r>
              <a:rPr lang="en-US" sz="1400" dirty="0"/>
              <a:t>T, Takasawa A, Murata M, et al. NK/T-cell lymphoma of bilateral adrenal glands in a patient with </a:t>
            </a:r>
            <a:r>
              <a:rPr lang="en-US" sz="1400" dirty="0" err="1"/>
              <a:t>pyothorax</a:t>
            </a:r>
            <a:r>
              <a:rPr lang="en-US" sz="1400" dirty="0"/>
              <a:t>. </a:t>
            </a:r>
            <a:r>
              <a:rPr lang="en-US" sz="1400" dirty="0" err="1"/>
              <a:t>Diagn</a:t>
            </a:r>
            <a:r>
              <a:rPr lang="en-US" sz="1400" dirty="0"/>
              <a:t> </a:t>
            </a:r>
            <a:r>
              <a:rPr lang="en-US" sz="1400" dirty="0" err="1"/>
              <a:t>Pathol</a:t>
            </a:r>
            <a:r>
              <a:rPr lang="en-US" sz="1400" dirty="0"/>
              <a:t> </a:t>
            </a:r>
            <a:r>
              <a:rPr lang="en-US" sz="1400" dirty="0" smtClean="0"/>
              <a:t>2012;7:114.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err="1" smtClean="0"/>
              <a:t>Rashidi</a:t>
            </a:r>
            <a:r>
              <a:rPr lang="en-US" sz="1400" dirty="0" smtClean="0"/>
              <a:t> </a:t>
            </a:r>
            <a:r>
              <a:rPr lang="en-US" sz="1400" dirty="0"/>
              <a:t>A, Fisher SI. Primary adrenal lymphoma: a systematic review. Ann </a:t>
            </a:r>
            <a:r>
              <a:rPr lang="en-US" sz="1400" dirty="0" err="1"/>
              <a:t>Hematol</a:t>
            </a:r>
            <a:r>
              <a:rPr lang="en-US" sz="1400" dirty="0"/>
              <a:t> 2013;92:1583-93. </a:t>
            </a:r>
            <a:endParaRPr lang="en-US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400" dirty="0" err="1" smtClean="0"/>
              <a:t>Santhosh</a:t>
            </a:r>
            <a:r>
              <a:rPr lang="en-US" sz="1400" dirty="0" smtClean="0"/>
              <a:t> </a:t>
            </a:r>
            <a:r>
              <a:rPr lang="en-US" sz="1400" dirty="0"/>
              <a:t>S, Mittal BR, Shankar P, et al. (18)F-FDG PET/CT in bi- lateral primary adrenal T-cell lymphoma. Hell J </a:t>
            </a:r>
            <a:r>
              <a:rPr lang="en-US" sz="1400" dirty="0" err="1"/>
              <a:t>Nucl</a:t>
            </a:r>
            <a:r>
              <a:rPr lang="en-US" sz="1400" dirty="0"/>
              <a:t> Med </a:t>
            </a:r>
            <a:r>
              <a:rPr lang="en-US" sz="1400" dirty="0" smtClean="0"/>
              <a:t>2011;14:166-7.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Levy-Clarke </a:t>
            </a:r>
            <a:r>
              <a:rPr lang="en-US" sz="1400" dirty="0"/>
              <a:t>GA, </a:t>
            </a:r>
            <a:r>
              <a:rPr lang="en-US" sz="1400" dirty="0" err="1"/>
              <a:t>Greenman</a:t>
            </a:r>
            <a:r>
              <a:rPr lang="en-US" sz="1400" dirty="0"/>
              <a:t> D, Sieving PC, et al. Ophthalmic manifestations, cytology, immunohistochemistry, and </a:t>
            </a:r>
            <a:r>
              <a:rPr lang="en-US" sz="1400" dirty="0" err="1"/>
              <a:t>molec</a:t>
            </a:r>
            <a:r>
              <a:rPr lang="en-US" sz="1400" dirty="0"/>
              <a:t>- </a:t>
            </a:r>
            <a:r>
              <a:rPr lang="en-US" sz="1400" dirty="0" err="1"/>
              <a:t>ular</a:t>
            </a:r>
            <a:r>
              <a:rPr lang="en-US" sz="1400" dirty="0"/>
              <a:t> analysis of intraocular metastatic T-cell lymphoma: report of a case and review of the literature. </a:t>
            </a:r>
            <a:r>
              <a:rPr lang="en-US" sz="1400" dirty="0" err="1"/>
              <a:t>Surv</a:t>
            </a:r>
            <a:r>
              <a:rPr lang="en-US" sz="1400" dirty="0"/>
              <a:t> </a:t>
            </a:r>
            <a:r>
              <a:rPr lang="en-US" sz="1400" dirty="0" err="1"/>
              <a:t>Ophthalmol</a:t>
            </a:r>
            <a:r>
              <a:rPr lang="en-US" sz="1400" dirty="0"/>
              <a:t> 2008;53:285-95</a:t>
            </a:r>
            <a:r>
              <a:rPr lang="en-US" sz="14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Pimentel M, Johnston JB, Allan DR, Greenberg H, Bernstein CN. Primary adrenal lymphoma associated with adrenal in- sufficiency: a distinct clinical entity. </a:t>
            </a:r>
            <a:r>
              <a:rPr lang="en-US" sz="1400" dirty="0" err="1"/>
              <a:t>Leuk</a:t>
            </a:r>
            <a:r>
              <a:rPr lang="en-US" sz="1400" dirty="0"/>
              <a:t> Lymphoma 1997; 24:363-7. </a:t>
            </a:r>
            <a:endParaRPr lang="en-US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/>
              <a:t>May </a:t>
            </a:r>
            <a:r>
              <a:rPr lang="en-US" sz="1400" dirty="0"/>
              <a:t>F, </a:t>
            </a:r>
            <a:r>
              <a:rPr lang="en-US" sz="1400" dirty="0" err="1"/>
              <a:t>Bachor</a:t>
            </a:r>
            <a:r>
              <a:rPr lang="en-US" sz="1400" dirty="0"/>
              <a:t> R, Hack M, Gottfried HW, </a:t>
            </a:r>
            <a:r>
              <a:rPr lang="en-US" sz="1400" dirty="0" err="1"/>
              <a:t>Hautmann</a:t>
            </a:r>
            <a:r>
              <a:rPr lang="en-US" sz="1400" dirty="0"/>
              <a:t> RE. Primary adrenal </a:t>
            </a:r>
            <a:r>
              <a:rPr lang="en-US" sz="1400" dirty="0" err="1"/>
              <a:t>nonHodgkin's</a:t>
            </a:r>
            <a:r>
              <a:rPr lang="en-US" sz="1400" dirty="0"/>
              <a:t> lymphoma: long-term survival. J </a:t>
            </a:r>
            <a:r>
              <a:rPr lang="en-US" sz="1400" dirty="0" err="1"/>
              <a:t>Urol</a:t>
            </a:r>
            <a:r>
              <a:rPr lang="en-US" sz="1400" dirty="0"/>
              <a:t> 1998;160:487. </a:t>
            </a:r>
            <a:endParaRPr lang="en-US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1400" dirty="0" err="1" smtClean="0"/>
              <a:t>Sfaxi</a:t>
            </a:r>
            <a:r>
              <a:rPr lang="en-US" sz="1400" dirty="0" smtClean="0"/>
              <a:t> </a:t>
            </a:r>
            <a:r>
              <a:rPr lang="en-US" sz="1400" dirty="0"/>
              <a:t>M, </a:t>
            </a:r>
            <a:r>
              <a:rPr lang="en-US" sz="1400" dirty="0" err="1"/>
              <a:t>Bouzouita</a:t>
            </a:r>
            <a:r>
              <a:rPr lang="en-US" sz="1400" dirty="0"/>
              <a:t> A, </a:t>
            </a:r>
            <a:r>
              <a:rPr lang="en-US" sz="1400" dirty="0" err="1"/>
              <a:t>Bouasker</a:t>
            </a:r>
            <a:r>
              <a:rPr lang="en-US" sz="1400" dirty="0"/>
              <a:t> I, et al. Primary bilateral adrenal T-cell lymphoma. A case report rarer than B-cell lymphoma. Ann </a:t>
            </a:r>
            <a:r>
              <a:rPr lang="en-US" sz="1400" dirty="0" err="1"/>
              <a:t>Endocrinol</a:t>
            </a:r>
            <a:r>
              <a:rPr lang="en-US" sz="1400" dirty="0"/>
              <a:t> (Paris) 2008;69:249-53</a:t>
            </a:r>
            <a:r>
              <a:rPr lang="en-US" sz="1400" dirty="0" smtClean="0"/>
              <a:t>. 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 smtClean="0"/>
          </a:p>
          <a:p>
            <a:pPr marL="457200" indent="-457200">
              <a:buFont typeface="+mj-lt"/>
              <a:buAutoNum type="arabicPeriod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26991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ar-SA" b="1" smtClean="0"/>
              <a:t>Examination</a:t>
            </a:r>
            <a:br>
              <a:rPr lang="en-US" altLang="ar-SA" b="1" smtClean="0"/>
            </a:br>
            <a:endParaRPr lang="en-US" altLang="ar-SA" b="1" smtClean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FE5B228-DFD0-4A0D-A826-E29816DD7B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9566684"/>
              </p:ext>
            </p:extLst>
          </p:nvPr>
        </p:nvGraphicFramePr>
        <p:xfrm>
          <a:off x="2373313" y="1901825"/>
          <a:ext cx="7594600" cy="4951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8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5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599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77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SLE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7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Lids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WNL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WNL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7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Conjunctiva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WNL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Very minimal redness.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5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Cornea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Multiple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corneal scars.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Mild Corneal edema,</a:t>
                      </a:r>
                      <a:endParaRPr lang="en-US" sz="1800" baseline="0" dirty="0"/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Multiple corneal scars.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2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Deep and quit.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3mm of hemorrhagic hypopyon.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09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Lens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Grade </a:t>
                      </a:r>
                      <a:r>
                        <a:rPr lang="en-US" sz="1800" dirty="0" smtClean="0">
                          <a:effectLst/>
                        </a:rPr>
                        <a:t>3-4 </a:t>
                      </a:r>
                      <a:r>
                        <a:rPr lang="en-US" sz="1800" dirty="0">
                          <a:effectLst/>
                        </a:rPr>
                        <a:t>nuclear cataract with anterior cortical cataract.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u="none" dirty="0" smtClean="0">
                          <a:solidFill>
                            <a:srgbClr val="FF0000"/>
                          </a:solidFill>
                          <a:effectLst/>
                        </a:rPr>
                        <a:t>Visually significant </a:t>
                      </a:r>
                      <a:r>
                        <a:rPr lang="en-US" sz="1800" b="1" u="none" dirty="0">
                          <a:solidFill>
                            <a:srgbClr val="FF0000"/>
                          </a:solidFill>
                          <a:effectLst/>
                        </a:rPr>
                        <a:t>nuclear cataract</a:t>
                      </a:r>
                      <a:r>
                        <a:rPr lang="en-US" sz="1800" dirty="0">
                          <a:effectLst/>
                        </a:rPr>
                        <a:t> with anterior cortical cataract,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Iris pigments on the surface of the lens.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5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Pupils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WNL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Irregular pupil with posterior synechiae.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63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Fundus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Normal optic disc, normal macula and  myopic fundus.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Normal optic disc</a:t>
                      </a:r>
                      <a:r>
                        <a:rPr lang="en-US" sz="1800" baseline="0" dirty="0">
                          <a:effectLst/>
                        </a:rPr>
                        <a:t> and </a:t>
                      </a:r>
                      <a:r>
                        <a:rPr lang="en-US" sz="1800" dirty="0">
                          <a:effectLst/>
                        </a:rPr>
                        <a:t>macula,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myopic fundus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/>
                        <a:t>with poor view to the fundus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7" marR="68577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185" name="Rectangle 2"/>
          <p:cNvSpPr>
            <a:spLocks noChangeArrowheads="1"/>
          </p:cNvSpPr>
          <p:nvPr/>
        </p:nvSpPr>
        <p:spPr bwMode="auto">
          <a:xfrm>
            <a:off x="947738" y="1285875"/>
            <a:ext cx="10234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ar-SA" sz="1800" b="1"/>
              <a:t>VA:</a:t>
            </a:r>
            <a:r>
              <a:rPr lang="en-US" altLang="ar-SA" sz="1800"/>
              <a:t>   </a:t>
            </a:r>
            <a:r>
              <a:rPr lang="en-US" altLang="ar-SA" sz="1800" b="1">
                <a:solidFill>
                  <a:srgbClr val="FF0000"/>
                </a:solidFill>
              </a:rPr>
              <a:t>OD: </a:t>
            </a:r>
            <a:r>
              <a:rPr lang="en-US" altLang="ar-SA" sz="1800"/>
              <a:t>6/200    </a:t>
            </a:r>
            <a:r>
              <a:rPr lang="en-US" altLang="ar-SA" sz="1800" b="1">
                <a:solidFill>
                  <a:srgbClr val="0070C0"/>
                </a:solidFill>
              </a:rPr>
              <a:t>OS: </a:t>
            </a:r>
            <a:r>
              <a:rPr lang="en-US" altLang="ar-SA" sz="1800"/>
              <a:t>20/200 PH 20/100.    </a:t>
            </a:r>
            <a:r>
              <a:rPr lang="en-US" altLang="ar-SA" sz="1800" b="1"/>
              <a:t>IOP:</a:t>
            </a:r>
            <a:r>
              <a:rPr lang="en-US" altLang="ar-SA" sz="1800"/>
              <a:t> 13 </a:t>
            </a:r>
            <a:r>
              <a:rPr lang="en-US" altLang="ar-SA" sz="1800" b="1">
                <a:solidFill>
                  <a:srgbClr val="FF0000"/>
                </a:solidFill>
              </a:rPr>
              <a:t>OD</a:t>
            </a:r>
            <a:r>
              <a:rPr lang="en-US" altLang="ar-SA" sz="1800"/>
              <a:t>     15 </a:t>
            </a:r>
            <a:r>
              <a:rPr lang="en-US" altLang="ar-SA" sz="1800" b="1">
                <a:solidFill>
                  <a:srgbClr val="0070C0"/>
                </a:solidFill>
              </a:rPr>
              <a:t>OS.    </a:t>
            </a:r>
            <a:r>
              <a:rPr lang="en-US" altLang="ar-SA" sz="1800" b="1"/>
              <a:t>Pupils</a:t>
            </a:r>
            <a:r>
              <a:rPr lang="en-US" altLang="ar-SA" sz="1800"/>
              <a:t> are both reactive to light, No APD.</a:t>
            </a:r>
          </a:p>
        </p:txBody>
      </p:sp>
    </p:spTree>
    <p:extLst>
      <p:ext uri="{BB962C8B-B14F-4D97-AF65-F5344CB8AC3E}">
        <p14:creationId xmlns:p14="http://schemas.microsoft.com/office/powerpoint/2010/main" val="5030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33" y="1701798"/>
            <a:ext cx="5441083" cy="408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01" y="1701798"/>
            <a:ext cx="5441086" cy="4080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4564" y="5718216"/>
            <a:ext cx="37934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Left eye </a:t>
            </a:r>
            <a:r>
              <a:rPr lang="en-US" sz="3600" b="1" dirty="0" smtClean="0"/>
              <a:t>hypopyon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38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history</a:t>
            </a:r>
            <a:endParaRPr lang="en-US" altLang="ar-SA" dirty="0" smtClean="0"/>
          </a:p>
        </p:txBody>
      </p:sp>
      <p:sp>
        <p:nvSpPr>
          <p:cNvPr id="614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665913" y="2319338"/>
            <a:ext cx="5324318" cy="435133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ar-SA" dirty="0" smtClean="0"/>
              <a:t>No back pain.</a:t>
            </a:r>
          </a:p>
          <a:p>
            <a:pPr algn="just" eaLnBrk="1" hangingPunct="1"/>
            <a:r>
              <a:rPr lang="en-US" altLang="ar-SA" dirty="0" smtClean="0"/>
              <a:t>No flank pain.</a:t>
            </a:r>
          </a:p>
          <a:p>
            <a:pPr algn="just" eaLnBrk="1" hangingPunct="1"/>
            <a:r>
              <a:rPr lang="en-US" altLang="ar-SA" dirty="0" smtClean="0"/>
              <a:t>No night sweat.</a:t>
            </a:r>
          </a:p>
          <a:p>
            <a:pPr algn="just" eaLnBrk="1" hangingPunct="1"/>
            <a:r>
              <a:rPr lang="en-US" altLang="ar-SA" b="1" dirty="0" smtClean="0">
                <a:solidFill>
                  <a:srgbClr val="FF0000"/>
                </a:solidFill>
              </a:rPr>
              <a:t>Positive history of ingestion of raw milk.</a:t>
            </a:r>
          </a:p>
          <a:p>
            <a:pPr algn="just" eaLnBrk="1" hangingPunct="1"/>
            <a:endParaRPr lang="en-US" altLang="ar-SA" sz="2000" dirty="0" smtClean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3E57448-4AFE-48FD-81F3-22171F7B7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2319338"/>
            <a:ext cx="6097588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defRPr/>
            </a:pPr>
            <a:r>
              <a:rPr lang="en-US" altLang="ar-SA" dirty="0"/>
              <a:t>No shortness of breath or cough.</a:t>
            </a:r>
          </a:p>
          <a:p>
            <a:pPr algn="just" eaLnBrk="1" hangingPunct="1">
              <a:defRPr/>
            </a:pPr>
            <a:r>
              <a:rPr lang="en-US" altLang="ar-SA" dirty="0"/>
              <a:t>No skin changes.</a:t>
            </a:r>
          </a:p>
          <a:p>
            <a:pPr algn="just" eaLnBrk="1" hangingPunct="1">
              <a:defRPr/>
            </a:pPr>
            <a:r>
              <a:rPr lang="en-US" altLang="ar-SA" dirty="0"/>
              <a:t>No oral or genital ulcers.</a:t>
            </a:r>
          </a:p>
          <a:p>
            <a:pPr algn="just" eaLnBrk="1" hangingPunct="1">
              <a:defRPr/>
            </a:pPr>
            <a:r>
              <a:rPr lang="en-US" altLang="ar-SA" dirty="0"/>
              <a:t>No abdominal pain. </a:t>
            </a:r>
          </a:p>
          <a:p>
            <a:pPr algn="just" eaLnBrk="1" hangingPunct="1">
              <a:defRPr/>
            </a:pPr>
            <a:r>
              <a:rPr lang="en-US" altLang="ar-SA" dirty="0"/>
              <a:t>No symptoms of urethritis.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n-US" altLang="ar-SA" sz="2000" dirty="0"/>
          </a:p>
        </p:txBody>
      </p:sp>
    </p:spTree>
    <p:extLst>
      <p:ext uri="{BB962C8B-B14F-4D97-AF65-F5344CB8AC3E}">
        <p14:creationId xmlns:p14="http://schemas.microsoft.com/office/powerpoint/2010/main" val="14592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6642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400" b="1" dirty="0"/>
          </a:p>
          <a:p>
            <a:pPr marL="0" lvl="0" indent="0">
              <a:buNone/>
            </a:pPr>
            <a:endParaRPr lang="en-US" sz="2400" b="1" dirty="0"/>
          </a:p>
          <a:p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838200" y="1860100"/>
            <a:ext cx="3189384" cy="301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Hypopyon </a:t>
            </a:r>
            <a:r>
              <a:rPr lang="en-US" sz="2400" dirty="0" smtClean="0"/>
              <a:t>to </a:t>
            </a:r>
            <a:r>
              <a:rPr lang="en-US" sz="2400" dirty="0"/>
              <a:t>rule </a:t>
            </a:r>
            <a:r>
              <a:rPr lang="en-US" sz="2400" dirty="0" smtClean="0"/>
              <a:t>out </a:t>
            </a:r>
            <a:r>
              <a:rPr lang="en-US" sz="2400" b="1" dirty="0" smtClean="0"/>
              <a:t>Endogenous endopthalmitis. </a:t>
            </a:r>
            <a:endParaRPr lang="en-US" sz="2400" b="1" dirty="0"/>
          </a:p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392287" y="3492347"/>
            <a:ext cx="3189384" cy="301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200" dirty="0"/>
              <a:t>Pseudohypopyon to rule out </a:t>
            </a:r>
            <a:r>
              <a:rPr lang="en-US" sz="2200" b="1" dirty="0"/>
              <a:t>Masquerade syndrome.</a:t>
            </a:r>
          </a:p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946374" y="1860100"/>
            <a:ext cx="3189384" cy="3018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/>
              <a:t>Infectious </a:t>
            </a:r>
            <a:endParaRPr lang="en-US" sz="2400" b="1" dirty="0" smtClean="0"/>
          </a:p>
          <a:p>
            <a:pPr lvl="0" algn="ctr"/>
            <a:r>
              <a:rPr lang="en-US" sz="2400" dirty="0" smtClean="0"/>
              <a:t>VS</a:t>
            </a:r>
            <a:r>
              <a:rPr lang="en-US" sz="2400" b="1" dirty="0" smtClean="0"/>
              <a:t> </a:t>
            </a:r>
          </a:p>
          <a:p>
            <a:pPr lvl="0" algn="ctr"/>
            <a:r>
              <a:rPr lang="en-US" sz="2400" b="1" dirty="0" smtClean="0"/>
              <a:t>non </a:t>
            </a:r>
            <a:r>
              <a:rPr lang="en-US" sz="2400" b="1" dirty="0"/>
              <a:t>infectious uveitis. 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9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89"/>
            <a:ext cx="10515600" cy="1773716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Fundus </a:t>
            </a:r>
            <a:r>
              <a:rPr lang="en-US" dirty="0"/>
              <a:t>photo of left eye </a:t>
            </a:r>
            <a:br>
              <a:rPr lang="en-US" dirty="0"/>
            </a:br>
            <a:r>
              <a:rPr lang="en-US" dirty="0"/>
              <a:t>3/18/2018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56" y="1872558"/>
            <a:ext cx="6162625" cy="4860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9340" y="3425831"/>
            <a:ext cx="2376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Very poor view to fundus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09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89"/>
            <a:ext cx="10515600" cy="177371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FFA of left eye </a:t>
            </a:r>
            <a:br>
              <a:rPr lang="en-US" dirty="0"/>
            </a:br>
            <a:r>
              <a:rPr lang="en-US" dirty="0"/>
              <a:t>3/18/2018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09" y="1872557"/>
            <a:ext cx="5880567" cy="4637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259" y="3604462"/>
            <a:ext cx="23762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Very poor view to fundus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81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9737</TotalTime>
  <Words>1902</Words>
  <Application>Microsoft Office PowerPoint</Application>
  <PresentationFormat>Widescreen</PresentationFormat>
  <Paragraphs>281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Office Theme</vt:lpstr>
      <vt:lpstr>An old man has decrease in  vision</vt:lpstr>
      <vt:lpstr>History </vt:lpstr>
      <vt:lpstr>History Cont.</vt:lpstr>
      <vt:lpstr>Examination </vt:lpstr>
      <vt:lpstr>Cont.</vt:lpstr>
      <vt:lpstr>Additional history</vt:lpstr>
      <vt:lpstr>Differential diagnosis </vt:lpstr>
      <vt:lpstr>Fundus photo of left eye  3/18/2018</vt:lpstr>
      <vt:lpstr>FFA of left eye  3/18/2018</vt:lpstr>
      <vt:lpstr>US of left eye  3/18/2018</vt:lpstr>
      <vt:lpstr>UBM of left eye  3/18/2018</vt:lpstr>
      <vt:lpstr>Laboratory </vt:lpstr>
      <vt:lpstr>Radiology</vt:lpstr>
      <vt:lpstr>Management</vt:lpstr>
      <vt:lpstr>Management cont’d</vt:lpstr>
      <vt:lpstr>PowerPoint Presentation</vt:lpstr>
      <vt:lpstr>Management cont’d</vt:lpstr>
      <vt:lpstr>PowerPoint Presentation</vt:lpstr>
      <vt:lpstr>ADRENAL BIOBSY</vt:lpstr>
      <vt:lpstr>PowerPoint Presentation</vt:lpstr>
      <vt:lpstr>PowerPoint Presentation</vt:lpstr>
      <vt:lpstr> </vt:lpstr>
      <vt:lpstr>Management cont’d</vt:lpstr>
      <vt:lpstr>Management cont’d</vt:lpstr>
      <vt:lpstr>Management cont’d</vt:lpstr>
      <vt:lpstr>Management cont’d</vt:lpstr>
      <vt:lpstr>Management cont’d</vt:lpstr>
      <vt:lpstr>Final diagnosis </vt:lpstr>
      <vt:lpstr>Masquerade Syndrome[1]. </vt:lpstr>
      <vt:lpstr>Masquerade Syndrome[1].  </vt:lpstr>
      <vt:lpstr>Primary central nervous system lymphoma[1].  (including primary intraocular lymphoma)</vt:lpstr>
      <vt:lpstr>Systemic lymphoma[1]. </vt:lpstr>
      <vt:lpstr>Systemic lymphoma</vt:lpstr>
      <vt:lpstr>Systemic lymphoma </vt:lpstr>
      <vt:lpstr>PowerPoint Presentation</vt:lpstr>
      <vt:lpstr>Home messages </vt:lpstr>
      <vt:lpstr>Acknowledgment </vt:lpstr>
      <vt:lpstr>References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old man with decreased vision</dc:title>
  <dc:creator>DrKhalidBedaiwi</dc:creator>
  <cp:lastModifiedBy>DrKhalidBedaiwi</cp:lastModifiedBy>
  <cp:revision>140</cp:revision>
  <dcterms:created xsi:type="dcterms:W3CDTF">2018-03-29T18:48:28Z</dcterms:created>
  <dcterms:modified xsi:type="dcterms:W3CDTF">2018-09-09T14:35:00Z</dcterms:modified>
</cp:coreProperties>
</file>