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5399" r:id="rId2"/>
    <p:sldMasterId id="2147488413" r:id="rId3"/>
    <p:sldMasterId id="2147488425" r:id="rId4"/>
  </p:sldMasterIdLst>
  <p:notesMasterIdLst>
    <p:notesMasterId r:id="rId54"/>
  </p:notesMasterIdLst>
  <p:sldIdLst>
    <p:sldId id="519" r:id="rId5"/>
    <p:sldId id="488" r:id="rId6"/>
    <p:sldId id="273" r:id="rId7"/>
    <p:sldId id="625" r:id="rId8"/>
    <p:sldId id="608" r:id="rId9"/>
    <p:sldId id="531" r:id="rId10"/>
    <p:sldId id="591" r:id="rId11"/>
    <p:sldId id="537" r:id="rId12"/>
    <p:sldId id="624" r:id="rId13"/>
    <p:sldId id="611" r:id="rId14"/>
    <p:sldId id="647" r:id="rId15"/>
    <p:sldId id="633" r:id="rId16"/>
    <p:sldId id="648" r:id="rId17"/>
    <p:sldId id="635" r:id="rId18"/>
    <p:sldId id="526" r:id="rId19"/>
    <p:sldId id="615" r:id="rId20"/>
    <p:sldId id="637" r:id="rId21"/>
    <p:sldId id="612" r:id="rId22"/>
    <p:sldId id="614" r:id="rId23"/>
    <p:sldId id="636" r:id="rId24"/>
    <p:sldId id="613" r:id="rId25"/>
    <p:sldId id="634" r:id="rId26"/>
    <p:sldId id="595" r:id="rId27"/>
    <p:sldId id="640" r:id="rId28"/>
    <p:sldId id="607" r:id="rId29"/>
    <p:sldId id="641" r:id="rId30"/>
    <p:sldId id="638" r:id="rId31"/>
    <p:sldId id="642" r:id="rId32"/>
    <p:sldId id="572" r:id="rId33"/>
    <p:sldId id="643" r:id="rId34"/>
    <p:sldId id="639" r:id="rId35"/>
    <p:sldId id="644" r:id="rId36"/>
    <p:sldId id="571" r:id="rId37"/>
    <p:sldId id="527" r:id="rId38"/>
    <p:sldId id="646" r:id="rId39"/>
    <p:sldId id="569" r:id="rId40"/>
    <p:sldId id="575" r:id="rId41"/>
    <p:sldId id="602" r:id="rId42"/>
    <p:sldId id="577" r:id="rId43"/>
    <p:sldId id="628" r:id="rId44"/>
    <p:sldId id="629" r:id="rId45"/>
    <p:sldId id="630" r:id="rId46"/>
    <p:sldId id="594" r:id="rId47"/>
    <p:sldId id="596" r:id="rId48"/>
    <p:sldId id="592" r:id="rId49"/>
    <p:sldId id="626" r:id="rId50"/>
    <p:sldId id="632" r:id="rId51"/>
    <p:sldId id="593" r:id="rId52"/>
    <p:sldId id="520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22A42"/>
    <a:srgbClr val="00CC00"/>
    <a:srgbClr val="FFFF66"/>
    <a:srgbClr val="7E0000"/>
    <a:srgbClr val="FF33CC"/>
    <a:srgbClr val="F87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C2365C-1801-4DFF-95C1-1FC2EE3E431F}" v="25" dt="2018-09-08T23:42:21.8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0" autoAdjust="0"/>
    <p:restoredTop sz="86318" autoAdjust="0"/>
  </p:normalViewPr>
  <p:slideViewPr>
    <p:cSldViewPr>
      <p:cViewPr varScale="1">
        <p:scale>
          <a:sx n="71" d="100"/>
          <a:sy n="71" d="100"/>
        </p:scale>
        <p:origin x="1603" y="62"/>
      </p:cViewPr>
      <p:guideLst>
        <p:guide orient="horz" pos="216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A9448F-2254-43E6-AA86-F0D0141DD8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6DCA0-BC55-41E5-907C-CE0BB201BDA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7833F8-9DAD-4A2B-A67D-E3887F5C7CDC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3A8F88-6636-4DB9-817B-7F03714193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39E1D4-432B-488E-9C39-6CDAFC344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A204-91E3-4775-A58F-A4C4785883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C3800-62D4-4543-AFED-F0391AC796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301CB6-6E5A-434E-88FA-4C17BDDD85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301CB6-6E5A-434E-88FA-4C17BDDD8518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201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28A1C876-C18E-4E10-A58E-7EBF19E3D8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3B1E296A-68D2-476E-8EF9-DBD4B99A4C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D405C9AC-5575-4BAB-A3CA-6628B4DC9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2001D7C-E6FA-4E2D-B6AE-20382AEA43C6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525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AEF50463-BC49-4673-ACA7-72ACC1EE1A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050AC5CE-B571-4E3D-8DA1-E86502E525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486FFB68-11F0-49B9-8E7F-C8844CC96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6AADB3-1E82-4F93-B37A-A2DAA6B4E9D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778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AEF50463-BC49-4673-ACA7-72ACC1EE1A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050AC5CE-B571-4E3D-8DA1-E86502E525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486FFB68-11F0-49B9-8E7F-C8844CC96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6AADB3-1E82-4F93-B37A-A2DAA6B4E9D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44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24A225DB-365B-4681-9C98-F8DC3FFC39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6EB7BDA4-CFF4-4124-9A56-10B6F73291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499ABDDB-9EF5-4856-8529-CAE814158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733157E-3AB1-44A2-9699-81E2C64DD7A9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341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1C496930-B16C-4686-B20C-8EBAAC9900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CD43B5BF-9F00-474D-9F83-06CAC4A283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C961EA70-FCB3-485A-8EA6-E84E78B0E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4F8A76-6008-446B-8598-6BD4EC8C444F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301CB6-6E5A-434E-88FA-4C17BDDD851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814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301CB6-6E5A-434E-88FA-4C17BDDD851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930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301CB6-6E5A-434E-88FA-4C17BDDD8518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849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301CB6-6E5A-434E-88FA-4C17BDDD8518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552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301CB6-6E5A-434E-88FA-4C17BDDD8518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959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D2C6A3B-750F-4BCA-8AEE-BF5E27CF27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6EEC9556-93E0-4A35-9AC3-EDC6CCAE0F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767F249E-6751-4EE9-BCCB-035EE2B50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E1A4B5-5983-4409-BACB-CBD70C4FD15F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301CB6-6E5A-434E-88FA-4C17BDDD8518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609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1AD75F15-0F6E-42C6-8FE3-E0C5B317B4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12635030-6D30-4FAC-B831-27D434A426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E2B457BE-BBF9-4516-B1C8-078DB7694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603FE7-3F13-49A9-906F-F2A159531E2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81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8ED32289-69BC-44C5-A11A-96BD0A72A2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7CFF9E87-E39A-4F56-AA12-92480AD417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D375B3A3-EBF9-4F9C-A1FF-E710E55E8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F291FB-2A30-49D4-BDD6-E7FE1CC48DB5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378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8ED32289-69BC-44C5-A11A-96BD0A72A2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7CFF9E87-E39A-4F56-AA12-92480AD417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D375B3A3-EBF9-4F9C-A1FF-E710E55E8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F291FB-2A30-49D4-BDD6-E7FE1CC48DB5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472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6E9F580C-6825-4A0E-B74E-260A7FEAC1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FC24BDBE-DD24-4D81-9CE0-345D3E35E3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3ADC20BC-A63A-4B2D-94C2-C9A1267D48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5F5A41-E0EE-4AA6-93F9-F1FC1E7A838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43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8ED32289-69BC-44C5-A11A-96BD0A72A2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7CFF9E87-E39A-4F56-AA12-92480AD417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D375B3A3-EBF9-4F9C-A1FF-E710E55E8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F291FB-2A30-49D4-BDD6-E7FE1CC48DB5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516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6E9F580C-6825-4A0E-B74E-260A7FEAC1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FC24BDBE-DD24-4D81-9CE0-345D3E35E3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3ADC20BC-A63A-4B2D-94C2-C9A1267D48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5F5A41-E0EE-4AA6-93F9-F1FC1E7A838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01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8ED32289-69BC-44C5-A11A-96BD0A72A2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7CFF9E87-E39A-4F56-AA12-92480AD417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D375B3A3-EBF9-4F9C-A1FF-E710E55E8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F291FB-2A30-49D4-BDD6-E7FE1CC48DB5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0040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6E9F580C-6825-4A0E-B74E-260A7FEAC1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FC24BDBE-DD24-4D81-9CE0-345D3E35E3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3ADC20BC-A63A-4B2D-94C2-C9A1267D48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5F5A41-E0EE-4AA6-93F9-F1FC1E7A838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8ED32289-69BC-44C5-A11A-96BD0A72A2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7CFF9E87-E39A-4F56-AA12-92480AD417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D375B3A3-EBF9-4F9C-A1FF-E710E55E8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F291FB-2A30-49D4-BDD6-E7FE1CC48DB5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979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D2C6A3B-750F-4BCA-8AEE-BF5E27CF27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6EEC9556-93E0-4A35-9AC3-EDC6CCAE0F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767F249E-6751-4EE9-BCCB-035EE2B50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E1A4B5-5983-4409-BACB-CBD70C4FD15F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907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6E9F580C-6825-4A0E-B74E-260A7FEAC1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FC24BDBE-DD24-4D81-9CE0-345D3E35E3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3ADC20BC-A63A-4B2D-94C2-C9A1267D48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5F5A41-E0EE-4AA6-93F9-F1FC1E7A838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235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8ED32289-69BC-44C5-A11A-96BD0A72A2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7CFF9E87-E39A-4F56-AA12-92480AD417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D375B3A3-EBF9-4F9C-A1FF-E710E55E8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F291FB-2A30-49D4-BDD6-E7FE1CC48DB5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5609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1AD75F15-0F6E-42C6-8FE3-E0C5B317B4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12635030-6D30-4FAC-B831-27D434A426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800" dirty="0"/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E2B457BE-BBF9-4516-B1C8-078DB7694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603FE7-3F13-49A9-906F-F2A159531E2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id="{0FCE1750-8AF2-484B-BCEA-6BBC3586BB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2417012F-2971-4B45-902A-D0C1A9421C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id="{0BDA09CF-CD29-4AB6-AABE-75E5C3F37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5DCF86-6F69-4520-86DF-A9A25296E29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id="{0FCE1750-8AF2-484B-BCEA-6BBC3586BB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2417012F-2971-4B45-902A-D0C1A9421C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id="{0BDA09CF-CD29-4AB6-AABE-75E5C3F37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5DCF86-6F69-4520-86DF-A9A25296E29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832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F2ECB0AC-E92D-489A-971E-7C6FABC21A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A7C6C904-4EAC-473A-AB91-321D6ACCCF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9332" name="Slide Number Placeholder 3">
            <a:extLst>
              <a:ext uri="{FF2B5EF4-FFF2-40B4-BE49-F238E27FC236}">
                <a16:creationId xmlns:a16="http://schemas.microsoft.com/office/drawing/2014/main" id="{D6D5AA40-8190-435C-8DD7-3D522C573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2A1599-45F2-44F3-9944-D27064F986BC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301CB6-6E5A-434E-88FA-4C17BDDD8518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4783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301CB6-6E5A-434E-88FA-4C17BDDD8518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0065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8ED32289-69BC-44C5-A11A-96BD0A72A2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7CFF9E87-E39A-4F56-AA12-92480AD417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D375B3A3-EBF9-4F9C-A1FF-E710E55E8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F291FB-2A30-49D4-BDD6-E7FE1CC48DB5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C7B9F53F-E6B2-4567-B1EC-C8E7238D44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FF6C18EE-28CC-4161-8EAC-3C58D7DD4A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919C21E7-6770-4303-82C6-C1F65C49D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06A4BE-0ADD-4380-B549-7A14C5341BB5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380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AEF50463-BC49-4673-ACA7-72ACC1EE1A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050AC5CE-B571-4E3D-8DA1-E86502E525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486FFB68-11F0-49B9-8E7F-C8844CC96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F6AADB3-1E82-4F93-B37A-A2DAA6B4E9DC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1622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C7B9F53F-E6B2-4567-B1EC-C8E7238D44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FF6C18EE-28CC-4161-8EAC-3C58D7DD4A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919C21E7-6770-4303-82C6-C1F65C49D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06A4BE-0ADD-4380-B549-7A14C5341BB5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19936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C7B9F53F-E6B2-4567-B1EC-C8E7238D44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FF6C18EE-28CC-4161-8EAC-3C58D7DD4A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919C21E7-6770-4303-82C6-C1F65C49D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06A4BE-0ADD-4380-B549-7A14C5341BB5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2575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8ED32289-69BC-44C5-A11A-96BD0A72A2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7CFF9E87-E39A-4F56-AA12-92480AD417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D375B3A3-EBF9-4F9C-A1FF-E710E55E8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F291FB-2A30-49D4-BDD6-E7FE1CC48DB5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9462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8ED32289-69BC-44C5-A11A-96BD0A72A2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7CFF9E87-E39A-4F56-AA12-92480AD417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D375B3A3-EBF9-4F9C-A1FF-E710E55E8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F291FB-2A30-49D4-BDD6-E7FE1CC48DB5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3730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E18C5B0B-7D71-41E8-B76F-5233AE7F06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443B4EE6-2834-44ED-A0B3-24C6D47F49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id="{05DE1025-047B-429F-A06C-254097467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A9F63DF-B8D0-488D-8182-DADEF4D75193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E18C5B0B-7D71-41E8-B76F-5233AE7F06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443B4EE6-2834-44ED-A0B3-24C6D47F49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id="{05DE1025-047B-429F-A06C-254097467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A9F63DF-B8D0-488D-8182-DADEF4D75193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0785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E18C5B0B-7D71-41E8-B76F-5233AE7F06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443B4EE6-2834-44ED-A0B3-24C6D47F49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id="{05DE1025-047B-429F-A06C-254097467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A9F63DF-B8D0-488D-8182-DADEF4D75193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35069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52E3E5D8-E299-4F47-8049-51FE227E4C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C9B4F861-4231-4473-BE6B-87B5F9F23C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5D5583E6-C278-4C02-83CB-F44EA936FE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9316E2-5A38-45A2-9383-281187974BF6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>
            <a:extLst>
              <a:ext uri="{FF2B5EF4-FFF2-40B4-BE49-F238E27FC236}">
                <a16:creationId xmlns:a16="http://schemas.microsoft.com/office/drawing/2014/main" id="{2B39E4A5-50BF-4257-BC8A-54F65960F6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>
            <a:extLst>
              <a:ext uri="{FF2B5EF4-FFF2-40B4-BE49-F238E27FC236}">
                <a16:creationId xmlns:a16="http://schemas.microsoft.com/office/drawing/2014/main" id="{924B4630-F88D-4342-839B-D805457F90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7524" name="Slide Number Placeholder 3">
            <a:extLst>
              <a:ext uri="{FF2B5EF4-FFF2-40B4-BE49-F238E27FC236}">
                <a16:creationId xmlns:a16="http://schemas.microsoft.com/office/drawing/2014/main" id="{01CF147D-CA75-4A60-9A56-EDB14C0B49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10A2AF-F970-473D-B883-6E7AB1A0403D}" type="slidenum">
              <a:rPr lang="en-US" altLang="en-US" smtClean="0">
                <a:latin typeface="Calibri" panose="020F0502020204030204" pitchFamily="34" charset="0"/>
              </a:rPr>
              <a:pPr/>
              <a:t>49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3030B49E-D7E6-4EFF-A0A2-6E84F4860D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B078A6CF-8034-4BF7-96F2-736C7615F8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F2394D0B-9A1E-4F20-A3DA-8B46985F1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A6141D-85A8-40BA-92F4-FE481297CF7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301CB6-6E5A-434E-88FA-4C17BDDD851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60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65C03B9B-3BBF-4CDA-9BBE-4E02EAB772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038B337F-A335-42AC-A3B1-86BAC65DB6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DA86F28A-A65C-47E9-A3F6-9B6A898630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58C4EB9-1DE8-4D40-AD91-F7AE29B0A94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AEF50463-BC49-4673-ACA7-72ACC1EE1A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050AC5CE-B571-4E3D-8DA1-E86502E525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486FFB68-11F0-49B9-8E7F-C8844CC96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F6AADB3-1E82-4F93-B37A-A2DAA6B4E9DC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992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28A1C876-C18E-4E10-A58E-7EBF19E3D8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3B1E296A-68D2-476E-8EF9-DBD4B99A4C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D405C9AC-5575-4BAB-A3CA-6628B4DC9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2001D7C-E6FA-4E2D-B6AE-20382AEA43C6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861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F522DF4-48CD-4060-ADAF-55D6CA1AF9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6210300"/>
            <a:ext cx="2200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accent1">
              <a:lumMod val="5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C24CF-C110-40EB-B5B1-99860C4D63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4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EE39E-2679-41D4-A3FE-824631C6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91F43-099B-4616-9C2B-66B8038B075E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02D9E-86FF-4601-82B7-2535A2AD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D85F1-E2AF-46ED-A3FB-0A4236C83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F8E82-648C-465E-8C14-3771DD9188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7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69B4E-9BAF-4471-BAB5-57DBEC33B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80056-306C-4504-8369-A45CA5A40447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E0771-15C1-4311-82C1-4914A315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466D8-94FE-4742-B1F3-16815EA4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DC362-4D1D-43A7-9C61-4B53741E1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006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D5133A-C292-4E39-8CE0-0422857BE3DF}"/>
              </a:ext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86240E-08B2-49BA-A63F-83180D6B3302}"/>
              </a:ext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057962-8BB8-4BD6-A966-2B902068672C}"/>
              </a:ext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DE4FC4-1FE9-4E40-A71D-FB589469E324}"/>
              </a:ext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C47953-1885-4240-9435-57E31D81ADF8}"/>
              </a:ext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ounded Rectangle 25">
            <a:extLst>
              <a:ext uri="{FF2B5EF4-FFF2-40B4-BE49-F238E27FC236}">
                <a16:creationId xmlns:a16="http://schemas.microsoft.com/office/drawing/2014/main" id="{DD6E6C23-967F-43FE-B5FC-6798CA47EEBE}"/>
              </a:ext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ounded Rectangle 26">
            <a:extLst>
              <a:ext uri="{FF2B5EF4-FFF2-40B4-BE49-F238E27FC236}">
                <a16:creationId xmlns:a16="http://schemas.microsoft.com/office/drawing/2014/main" id="{A87685F6-E63B-4265-9696-BF2A8BD50FFC}"/>
              </a:ext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A1A5E2-0C95-4F96-B306-1C9CB241BDB8}"/>
              </a:ext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E45E63-309D-4A68-B1FC-16AA9FFAEBA3}"/>
              </a:ext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AF886B-D0EB-4547-8C94-6B2BA54324E6}"/>
              </a:ext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174591-05DC-45D6-8143-2D7789D655DC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Date Placeholder 27">
            <a:extLst>
              <a:ext uri="{FF2B5EF4-FFF2-40B4-BE49-F238E27FC236}">
                <a16:creationId xmlns:a16="http://schemas.microsoft.com/office/drawing/2014/main" id="{B7E567A6-01D6-4C9F-B86B-06885037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C7013-B152-46A5-94B4-3E8C976589E7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18" name="Footer Placeholder 16">
            <a:extLst>
              <a:ext uri="{FF2B5EF4-FFF2-40B4-BE49-F238E27FC236}">
                <a16:creationId xmlns:a16="http://schemas.microsoft.com/office/drawing/2014/main" id="{50FC92A8-2B0E-4AA9-AD0B-CCE935BCC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28">
            <a:extLst>
              <a:ext uri="{FF2B5EF4-FFF2-40B4-BE49-F238E27FC236}">
                <a16:creationId xmlns:a16="http://schemas.microsoft.com/office/drawing/2014/main" id="{CA148A95-8BF4-491F-870C-9882E76C2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BCBC3-DDE4-4756-AD22-470497F128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987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4DCDCD3D-6D68-41E2-BA29-3154ABA10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249B4-59C3-4108-AD57-FD8FFC1FD952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4FD685A-421A-4799-810B-20FEE9C1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86F793B-6810-42C6-970F-F7D6902B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D74FE-BE0D-4058-ABD0-79BFA00AE2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214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329C4EC-C5BC-488B-B6CA-B194F122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5C05-9CA1-481D-A65C-ED89548BCFC5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992C338-1F14-4B94-B744-5F2B0A500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A572AD9-2944-4993-80D2-6B06F9D36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46442-A133-4B5C-A133-FA1898A90D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546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F79590C1-040C-4D58-BF79-8F03FACED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7807F-3355-4F6F-81E5-5BBD8FBE6F75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A919781-EE6D-4FCB-81DF-7C17B1E06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0B93DD3D-2A28-4C8C-B3A5-1A5E6552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E3181-7601-451B-9E04-30E8F30CE0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78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5">
            <a:extLst>
              <a:ext uri="{FF2B5EF4-FFF2-40B4-BE49-F238E27FC236}">
                <a16:creationId xmlns:a16="http://schemas.microsoft.com/office/drawing/2014/main" id="{C584C94B-BC66-426B-A244-6474B7B70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4E8B-A74E-4A1B-8510-748097038498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8" name="Slide Number Placeholder 26">
            <a:extLst>
              <a:ext uri="{FF2B5EF4-FFF2-40B4-BE49-F238E27FC236}">
                <a16:creationId xmlns:a16="http://schemas.microsoft.com/office/drawing/2014/main" id="{87DB39D9-1C3C-430A-804F-AB88E9E59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10C99-32AB-4A37-B673-982B1400F6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27">
            <a:extLst>
              <a:ext uri="{FF2B5EF4-FFF2-40B4-BE49-F238E27FC236}">
                <a16:creationId xmlns:a16="http://schemas.microsoft.com/office/drawing/2014/main" id="{5FA03395-2B42-475F-AF3A-C04F30B358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6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42A449-5F3A-4594-B8F5-707ABDF3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3A2E5-E918-4132-BB39-F62DF3CFCCF4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11C0E-F386-4693-853D-56931A330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B2E92-5DAF-45D3-9346-D1FE5815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BC346-062C-45DC-AF3F-BC008A56F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503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5CE7D8C6-E91E-4889-8A49-0017CC63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0A445-1E4C-4958-A77F-7DB7B03668DD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707701-DDFE-426F-AAB8-081861D7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88C26354-B027-40B2-80AB-86E89380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4A764-3891-4400-ACF1-F08F216399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524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561874A5-8CC7-4C7C-9034-A00F62D27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AD59E-D69D-47C0-86FB-0ED9F61B88B5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452C35D-D344-488D-A97D-6D0A4599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1CE66112-4337-4CD5-AF82-3D00238F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AB787-2B05-46E1-95B3-431B72C385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15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25E75-2868-483F-BD3B-619E3E185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C55BF-ABEA-4716-8980-38C9CC21C055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BC2D0-7D2D-4D6C-8E26-1E32971BF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97433-68BA-4769-94E8-69FE6483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C2E42-EFD7-4000-9CF2-CF3344E3A0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555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11FC1FE-F804-4FEB-9864-B6B40BE1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D4E75-B9D7-492D-BD5E-1E2911E46336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28A5C33-9641-4476-BEA4-6ED60BF0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E07B875F-D2DA-4A47-A558-4FC3A5C39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4953-1D43-4C58-B283-A2CDFE0D30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873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FF8AC9A6-526B-48E5-8B12-30194B480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FDEFD-DF95-4D1E-8212-A20DA7907C23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2C2A243-ACE2-4C55-86A9-BB9712D6D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B53C2F4-8538-4A64-81C0-DDAF72A23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12683-C0E8-4829-9423-7E7748E824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778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330CD65-5317-4E10-988E-F09112AE1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6CD19-DF6C-466F-AB7A-B9E4353467E3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CCE9BA8-5F24-4999-A88D-CE337DCA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786CDCB-EC27-49A6-9E55-3E9063DFA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C7DD0-D500-4F10-B49E-55EFE5803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109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2E90B-8FC9-41D5-9A48-CEECA495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E7AFA-0172-40FE-BFB9-BA8D2522D3FE}" type="datetimeFigureOut">
              <a:rPr lang="en-US" altLang="en-US"/>
              <a:pPr>
                <a:defRPr/>
              </a:pPr>
              <a:t>9/12/2018</a:t>
            </a:fld>
            <a:endParaRPr lang="en-CA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5B56E-6AFA-4D8F-8947-DD5C9795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CA28A-D4F9-445B-AEA2-02CA2874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9EB20-AF08-4B26-8C42-9E4DA3868F9C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9018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D00CCA1-A8BA-422F-A8A1-3E06B134F7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6210300"/>
            <a:ext cx="2200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accent1">
              <a:lumMod val="5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26E40-6F2F-40BE-9C01-7519F3B84F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50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8DAAE-1502-4FE7-957E-103541CC1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9F54E-9915-4B16-BD24-32231FC75276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07628-60F2-4F55-A903-C5B943ABF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7E0B3-2892-4B5C-924A-2E9BC90D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DBC37-ABB0-4558-AFFE-B92953F943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030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8C761-D0F5-47E8-8B40-79B9847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A03D4-7AE1-4C7B-BD84-2ECEC47020FC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C3FBA-C660-437D-9A5E-6CE07167B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B25C4-5622-401D-818D-3405EC3A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E819A-C484-455E-9BCD-3E0E51354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293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A994D5-73ED-4F8E-8039-C82FE29E3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0313E-CCF4-4427-98F0-89701ACCD19B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4A2CE2-4375-4533-B0A0-2524A9A0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E9DDEA-2BD9-4179-9702-E4AB111BA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7648C-6DB6-4AC4-9B73-3B87D60165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886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8198DF-C28C-44C1-BD53-B08E1FF9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10942-B9E8-4CA4-8DA3-DD401CEDD07B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ED377A-8CB6-44C3-894A-72FDB906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AD0C4D-1BC0-45D9-92D5-68B2846B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43F8-D2A9-4990-9EB6-49E240C503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707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arge_cihr_logo_converted_(2).jpg">
            <a:extLst>
              <a:ext uri="{FF2B5EF4-FFF2-40B4-BE49-F238E27FC236}">
                <a16:creationId xmlns:a16="http://schemas.microsoft.com/office/drawing/2014/main" id="{A632B58B-E462-4D0C-9415-1D0FD3926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73750"/>
            <a:ext cx="156051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25E382-3F04-4BBC-BB6F-C81B728A3C0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66800" y="2133600"/>
            <a:ext cx="1455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>
                <a:solidFill>
                  <a:srgbClr val="000000"/>
                </a:solidFill>
                <a:latin typeface="Calibri" charset="0"/>
              </a:rPr>
              <a:t>Lab members</a:t>
            </a:r>
          </a:p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defRPr/>
            </a:pPr>
            <a:r>
              <a:rPr lang="en-US" sz="1800">
                <a:solidFill>
                  <a:srgbClr val="000000"/>
                </a:solidFill>
                <a:latin typeface="Calibri" charset="0"/>
              </a:rPr>
              <a:t>Collaborators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3B94C5C-AC76-4608-BEF2-B6A072D7B6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29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F59D1-9AF4-4DA2-9096-0EC04814F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7BE65-9066-45C0-ADCB-50B23D6EE0AF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BCC7C-3DFA-4182-8EE1-DB46530F1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72194-1BBD-44CC-841E-78197646F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0FFEE-2B02-479A-AF82-C7BA8555F8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066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5AAD49-7F68-415B-B12E-80956214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95BC-B672-4194-8084-72668AB332F4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D4FDA7-E914-4CAA-90A0-4BEBC2FD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252BAA-F853-45E4-8AAE-82F2DE7D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4722-AE4D-41C5-994F-6265D16735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336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60005E-CFFB-4C6E-9DF7-FF241013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1C975-645D-44C2-9B4D-7A6F224B225C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CF8F79-E64C-4867-BC27-E7889773E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9CAFC2-692C-463E-933E-C5F81B1B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439A5-8E65-4057-95E7-F46026AAD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586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0108BC-1ACA-4E8C-8A21-087E38AC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238AF-C704-4BE3-BA88-D45FDDCBA4D8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CF53E5-538B-40A3-AAA7-6CFF4514A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D2216F-FBC6-489C-BD1C-7F153EB82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2D3E9-2916-4319-BB1C-E7296FA950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517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165F8-12F0-411D-BBD2-96B49CA1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3FC6B-E780-45B0-9958-72551858C093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F752B-C09D-48CF-A57D-571B705B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E8BD7-74E8-4688-94E1-62E224A6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2F8BA-BE59-42FA-AFD2-17EF3A1201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124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FE939-10DE-4DDB-9739-EB8845BB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237C1-36E5-4211-A9FD-6A9339A8E6A0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76B45-7933-4AD7-A7AF-BDD9FA53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B68B4-C683-4718-AA6A-1532645A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54CDE-9289-4AED-A9D5-53A155C8E7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4470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317B01-E201-4B07-B446-488B0CF4F34A}"/>
              </a:ext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D39450-25B0-4380-B3D9-6596885C41FE}"/>
              </a:ext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1A8444-64DA-46DE-AE89-EF0B133621D1}"/>
              </a:ext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ED6786-EFC5-4723-B1B9-F46476FF1E57}"/>
              </a:ext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18B79-29EC-4482-8112-593BB299F2D3}"/>
              </a:ext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ounded Rectangle 25">
            <a:extLst>
              <a:ext uri="{FF2B5EF4-FFF2-40B4-BE49-F238E27FC236}">
                <a16:creationId xmlns:a16="http://schemas.microsoft.com/office/drawing/2014/main" id="{0A8696A3-7EE6-4E46-8DD5-B529AF15F941}"/>
              </a:ext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ounded Rectangle 26">
            <a:extLst>
              <a:ext uri="{FF2B5EF4-FFF2-40B4-BE49-F238E27FC236}">
                <a16:creationId xmlns:a16="http://schemas.microsoft.com/office/drawing/2014/main" id="{8BF4E838-5B72-4B98-B691-E941FFCEF770}"/>
              </a:ext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F0A3FB-B384-445F-9200-4709F25BAE18}"/>
              </a:ext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16D976-56BA-424A-9CB7-17FD53D05EA9}"/>
              </a:ext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4EC8D8-C066-4BF7-A464-6D1382116B11}"/>
              </a:ext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D7932E-50E9-444B-ADDF-7F9EB6A3AA66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Date Placeholder 27">
            <a:extLst>
              <a:ext uri="{FF2B5EF4-FFF2-40B4-BE49-F238E27FC236}">
                <a16:creationId xmlns:a16="http://schemas.microsoft.com/office/drawing/2014/main" id="{ED70450E-3D1A-4036-8B33-5D6A63CAC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E71E9-57ED-45E7-8573-5D92C3D30F3A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18" name="Footer Placeholder 16">
            <a:extLst>
              <a:ext uri="{FF2B5EF4-FFF2-40B4-BE49-F238E27FC236}">
                <a16:creationId xmlns:a16="http://schemas.microsoft.com/office/drawing/2014/main" id="{DB0FF09A-D3A8-4CA9-A569-4AEA94E16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28">
            <a:extLst>
              <a:ext uri="{FF2B5EF4-FFF2-40B4-BE49-F238E27FC236}">
                <a16:creationId xmlns:a16="http://schemas.microsoft.com/office/drawing/2014/main" id="{1C190946-E579-4804-BCE1-E8CED4CF5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F5ECA-B14A-48FF-816E-01DEDEA3F6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381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5AFBE-709F-4792-B57B-231B5364A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A382A-7190-43B6-801D-23368DA9130C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DFBA2-14B4-4D03-B21A-7EA99D10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C6227-BD7D-4F5D-A6F9-33E6BBD7D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5E32-A55E-42F6-8F10-586A6F9F80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068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5F34C-E711-4B41-9183-544236175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43B1F-E1A7-49B5-B2D1-05EA1D7443D4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7C7B7-44F3-4249-9437-53C5E8044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030A1-0EBF-46D2-885C-28F1BED8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1096-3EAE-46A7-972D-40B326105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270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F8203-B7D7-4C77-98FE-AE265342D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B421E-9A2F-40EF-AA4C-2CBA5B5A851D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28405-8C42-407E-81F1-9B403C08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6C388-6BC4-4ACB-AF53-887F757E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D2F4F-7EC6-4EB2-90D9-3D1EACF4DE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550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5">
            <a:extLst>
              <a:ext uri="{FF2B5EF4-FFF2-40B4-BE49-F238E27FC236}">
                <a16:creationId xmlns:a16="http://schemas.microsoft.com/office/drawing/2014/main" id="{A121A98E-1751-43B6-A360-081DF164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32AA3-A8D7-4C74-A4D4-FEE3CF59F327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8" name="Slide Number Placeholder 26">
            <a:extLst>
              <a:ext uri="{FF2B5EF4-FFF2-40B4-BE49-F238E27FC236}">
                <a16:creationId xmlns:a16="http://schemas.microsoft.com/office/drawing/2014/main" id="{60C4A068-1847-423E-9FC2-D0EB892B80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7F4D-978C-4D5C-8A2C-AC1314446F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27">
            <a:extLst>
              <a:ext uri="{FF2B5EF4-FFF2-40B4-BE49-F238E27FC236}">
                <a16:creationId xmlns:a16="http://schemas.microsoft.com/office/drawing/2014/main" id="{28EDD66F-DDFC-417B-A66D-7972D67870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3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0346F3-E9DE-4C4B-A426-0469FD4B6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99EE9-A821-4788-80C2-9B8FFA395759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06657B-5A37-42FB-8D8C-85507734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459E0B-8B05-4A16-9D49-099E02F6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9FE9F-8997-402B-A7A5-A6EB48618B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91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07E66-814C-49CB-8F5D-46C1DB73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2D8BF-583B-4479-B398-4DED21A09DAD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094FD-082B-4EE2-8F11-EFBFC751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BDE18-9995-481D-AE9A-8D94AFFD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A52EB-FF7E-4796-A54B-54C8045B2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723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EFEE8-7B61-4C36-AE12-C32738B1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88763-958B-4F11-9FEA-C48D0F7DEA07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7555B-994A-4E55-A2BB-586171CF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830D5-5605-4E8B-B52E-1C1539711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19347-04B3-4345-B48E-886675340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0186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54859-0DC9-416B-A867-EBED8638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BF153-0106-4A46-9310-C95EE36C5025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0853B-CB1D-460C-AF33-B68F7A4CB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2AED0-6B66-44EE-BFA1-8BF8B0B47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522E3-CEDF-49B8-9465-8F6D05F220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909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220AE-6BF5-437A-B638-7C6BEAEE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8D5DF-45AB-47FD-BDDF-C19239C1327B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33C2C-741B-4AD4-84FC-E1E97916B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75732-03DC-4FDE-A65C-AA666D11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53D27-ADF6-4405-B7D2-AE69C02501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591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CA908-CDF9-4726-8393-584A8F878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FEDF1-BB12-452D-9B1F-17D9B636036E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747E1-795E-421E-A3D7-89C7E5EF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9AB04-BF04-4AF5-83B7-B1B41F6A8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023E2-F096-4866-9491-247554AAC2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930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7E682-C4C2-4889-9ECF-C1608079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3AEB3-5F07-493F-98AB-DFFE49247F0A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CB536-5364-4C75-AB60-23F97FE9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FFFC5-A527-485E-B610-C901E07F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FF9BA-445B-48AA-B419-80A9CE9B11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61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5AAF7BE-8FB4-44AB-BCD5-7939C83E4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5B735-DBB9-4C5B-8837-95EA60792140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49DE9EB-F994-41C1-AD52-8B3949EF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ECD3CF-58C1-490B-B1C4-B2C79013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87FE2-E1D1-4779-91B9-FC63C0B47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08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arge_cihr_logo_converted_(2).jpg">
            <a:extLst>
              <a:ext uri="{FF2B5EF4-FFF2-40B4-BE49-F238E27FC236}">
                <a16:creationId xmlns:a16="http://schemas.microsoft.com/office/drawing/2014/main" id="{2A19FAE6-B1FF-40AB-B71E-D71CDDA3D4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73750"/>
            <a:ext cx="156051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B22CB-81DC-4638-86CD-55B915CEB0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66800" y="2133600"/>
            <a:ext cx="1455738" cy="12001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>
                <a:solidFill>
                  <a:srgbClr val="000000"/>
                </a:solidFill>
                <a:latin typeface="Calibri" charset="0"/>
              </a:rPr>
              <a:t>Lab members</a:t>
            </a:r>
          </a:p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defRPr/>
            </a:pPr>
            <a:r>
              <a:rPr lang="en-US" sz="1800">
                <a:solidFill>
                  <a:srgbClr val="000000"/>
                </a:solidFill>
                <a:latin typeface="Calibri" charset="0"/>
              </a:rPr>
              <a:t>Collaborators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6A2DD09-6CD7-4068-9A6D-BF6D9DF7F2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96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5F7EE30-BCE7-4753-8F30-6ACC58A8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52BA6-345B-4559-9095-A6474A7F85EA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989C60-4591-4CAA-8CEA-95DD58FC6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F37463-37FB-49FB-8BD5-31ED9BF1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2C57D-C810-4C46-B3C7-AEABC2CB21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56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A42B66-4199-456A-97B2-4E4EB964A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BDE3F-B93F-4544-85B7-E2AED149FB3D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BE94A0-7690-4DF7-89F7-5EB5441A4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8C5445-25C0-4427-96E4-FA500046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7A30C-6411-4A98-8810-5B6932D2D8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73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69E217-EC89-48DC-913A-D1CB1273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826BA-1675-48C8-A566-00F16E67F45B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B6CD82-383D-4ED3-97D9-CC514112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C83D19-5D39-422D-8584-8EF5FF8E0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D2469-5EFB-4A95-A2BA-5B21A2A639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01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D2CE9F4-4CBA-4275-B088-1D821EE3119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64824BB-B307-49F8-A103-FEF51F7597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D5741-4CE1-4A5F-B393-642D0CFD9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E175CE-6609-48AB-8CB0-A939498D4703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1F3A2-9A9E-46F4-9879-E76508B8D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4ABA0-17F0-467F-97E5-AB6AF8185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192A41-5E2B-4411-9502-EAA2CC7117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44" r:id="rId1"/>
    <p:sldLayoutId id="2147490727" r:id="rId2"/>
    <p:sldLayoutId id="2147490728" r:id="rId3"/>
    <p:sldLayoutId id="2147490729" r:id="rId4"/>
    <p:sldLayoutId id="2147490730" r:id="rId5"/>
    <p:sldLayoutId id="2147490745" r:id="rId6"/>
    <p:sldLayoutId id="2147490731" r:id="rId7"/>
    <p:sldLayoutId id="2147490732" r:id="rId8"/>
    <p:sldLayoutId id="2147490733" r:id="rId9"/>
    <p:sldLayoutId id="2147490734" r:id="rId10"/>
    <p:sldLayoutId id="2147490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F11CD1E-198A-4C87-8F32-0D914455DC5F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1CE62C-C90A-4F02-9344-91C62B6103A0}"/>
              </a:ext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2E89EA-CF3E-4F17-A5A3-928B6390AF29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03AB63-AEA8-4A68-9FB7-37F1EE36FFEB}"/>
              </a:ext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8317D2-4CB6-4DD9-81EB-070860EDF680}"/>
              </a:ext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9D0C833F-1EF5-490D-9B79-8A35E023904B}"/>
              </a:ext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796F2602-8F2C-43F9-B6B1-3D475FFD30D5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4A0345-E194-451F-93DF-336B3CBA54D7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37DE9A-F65E-4310-842F-8E2BB38E8B0F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E85C71-2106-4218-8746-FF6095041D5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7AD95D7-3666-4D87-BAB3-2A167FF14383}"/>
              </a:ext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3032F1-1727-4C25-AF45-676A0391B150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26CB59E-5CA4-451C-86A1-40715EB63B7E}"/>
              </a:ext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Title Placeholder 21">
            <a:extLst>
              <a:ext uri="{FF2B5EF4-FFF2-40B4-BE49-F238E27FC236}">
                <a16:creationId xmlns:a16="http://schemas.microsoft.com/office/drawing/2014/main" id="{B2E1C23F-EED4-4D89-A25F-FF7C333048F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64" name="Text Placeholder 12">
            <a:extLst>
              <a:ext uri="{FF2B5EF4-FFF2-40B4-BE49-F238E27FC236}">
                <a16:creationId xmlns:a16="http://schemas.microsoft.com/office/drawing/2014/main" id="{2538A243-FECE-44A5-A6AB-B72DB2C647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61E9979-5707-4A92-B8BE-EC09D44287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9F2936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DB2864-866C-417F-9BCD-880991BADE6F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2941D1-8266-44CB-859C-E52C87AEB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rgbClr val="9F293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42E8603-FB57-4250-AF4A-EA814E2E6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9176E0-CD7F-4078-9D1D-15883D8335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46" r:id="rId1"/>
    <p:sldLayoutId id="2147490736" r:id="rId2"/>
    <p:sldLayoutId id="2147490737" r:id="rId3"/>
    <p:sldLayoutId id="2147490738" r:id="rId4"/>
    <p:sldLayoutId id="2147490747" r:id="rId5"/>
    <p:sldLayoutId id="2147490748" r:id="rId6"/>
    <p:sldLayoutId id="2147490739" r:id="rId7"/>
    <p:sldLayoutId id="2147490740" r:id="rId8"/>
    <p:sldLayoutId id="2147490741" r:id="rId9"/>
    <p:sldLayoutId id="2147490742" r:id="rId10"/>
    <p:sldLayoutId id="2147490743" r:id="rId11"/>
    <p:sldLayoutId id="214749074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1B587C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MS PGothic" panose="020B0600070205080204" pitchFamily="34" charset="-128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MS PGothic" panose="020B0600070205080204" pitchFamily="34" charset="-128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MS PGothic" panose="020B0600070205080204" pitchFamily="34" charset="-128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1B587C"/>
        </a:buClr>
        <a:buFont typeface="Georgia" panose="02040502050405020303" pitchFamily="18" charset="0"/>
        <a:buChar char="▫"/>
        <a:defRPr sz="2000" kern="1200">
          <a:solidFill>
            <a:srgbClr val="1B587C"/>
          </a:solidFill>
          <a:latin typeface="+mn-lt"/>
          <a:ea typeface="MS PGothic" panose="020B0600070205080204" pitchFamily="34" charset="-128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84F15B04-5972-4AC7-8132-6E47797732F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CE98A6A9-A993-4628-9D98-AA9B9DDAAF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27F58-9A36-44BC-B9FA-A7BB0A024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086120-2854-4F71-9B59-6EB1819AEE8A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B540-73B5-45E6-A2B3-D5F3AE5FE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F7D9A-0568-44E1-8407-F28DBCCCF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20C56D8-C583-48F7-B52A-5E4867409F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50" r:id="rId1"/>
    <p:sldLayoutId id="2147490751" r:id="rId2"/>
    <p:sldLayoutId id="2147490752" r:id="rId3"/>
    <p:sldLayoutId id="2147490753" r:id="rId4"/>
    <p:sldLayoutId id="2147490754" r:id="rId5"/>
    <p:sldLayoutId id="2147490755" r:id="rId6"/>
    <p:sldLayoutId id="2147490756" r:id="rId7"/>
    <p:sldLayoutId id="2147490757" r:id="rId8"/>
    <p:sldLayoutId id="2147490758" r:id="rId9"/>
    <p:sldLayoutId id="2147490759" r:id="rId10"/>
    <p:sldLayoutId id="21474907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F77217A-D71F-4D35-891C-E22E4FD451DB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A6CB8A-F2E4-436E-B569-55383E529FAB}"/>
              </a:ext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E9AFD7-0CBE-450E-8FE4-16A54531893A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C4CAEC-72D3-499A-A6D6-23356775A46C}"/>
              </a:ext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DE4578-0F63-41AF-B3B3-8326D44EE3F0}"/>
              </a:ext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C57D77C7-883C-4BBF-B2FF-FCCE6268E2B1}"/>
              </a:ext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A9C2CAA3-4916-4800-838C-D82E0B2A8E00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79D7360-AAA0-438A-A007-11E4A740E404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6D6CB03-9EDE-430E-8555-EC35BF419B92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2D6CAFB-89AE-4392-9816-B121DE40DE56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C645AD6-E7CF-429E-932F-AC11BF709D00}"/>
              </a:ext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C5D9FC-263B-40D0-BFB7-1244FA02EB74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F27204F-0229-4033-B296-CAF487E36CCC}"/>
              </a:ext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11" name="Title Placeholder 21">
            <a:extLst>
              <a:ext uri="{FF2B5EF4-FFF2-40B4-BE49-F238E27FC236}">
                <a16:creationId xmlns:a16="http://schemas.microsoft.com/office/drawing/2014/main" id="{B495ABC0-8C5F-4922-A0B7-64D2E5F6D3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12" name="Text Placeholder 12">
            <a:extLst>
              <a:ext uri="{FF2B5EF4-FFF2-40B4-BE49-F238E27FC236}">
                <a16:creationId xmlns:a16="http://schemas.microsoft.com/office/drawing/2014/main" id="{A1D3B23E-148E-40D4-8DBD-9B2700F00E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BB4ECA8-7A76-4292-836D-21344BA94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9F2936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A6875F1D-5204-4092-A597-9E24A2D4AFD3}" type="datetimeFigureOut">
              <a:rPr lang="en-US" altLang="en-US"/>
              <a:pPr>
                <a:defRPr/>
              </a:pPr>
              <a:t>9/12/2018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FDA06D-9698-4BEB-8A38-17589D3090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rgbClr val="9F2936"/>
                </a:solidFill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5E47DD7-2261-412B-A466-CAF95B22C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6A34027B-2611-4CB5-9A0E-3BCB799EF1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61" r:id="rId1"/>
    <p:sldLayoutId id="2147490762" r:id="rId2"/>
    <p:sldLayoutId id="2147490763" r:id="rId3"/>
    <p:sldLayoutId id="2147490764" r:id="rId4"/>
    <p:sldLayoutId id="2147490765" r:id="rId5"/>
    <p:sldLayoutId id="2147490766" r:id="rId6"/>
    <p:sldLayoutId id="2147490767" r:id="rId7"/>
    <p:sldLayoutId id="2147490768" r:id="rId8"/>
    <p:sldLayoutId id="2147490769" r:id="rId9"/>
    <p:sldLayoutId id="2147490770" r:id="rId10"/>
    <p:sldLayoutId id="21474907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1B587C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MS PGothic" panose="020B0600070205080204" pitchFamily="34" charset="-128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MS PGothic" panose="020B0600070205080204" pitchFamily="34" charset="-128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MS PGothic" panose="020B0600070205080204" pitchFamily="34" charset="-128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1B587C"/>
        </a:buClr>
        <a:buFont typeface="Georgia" panose="02040502050405020303" pitchFamily="18" charset="0"/>
        <a:buChar char="▫"/>
        <a:defRPr sz="2000" kern="1200">
          <a:solidFill>
            <a:srgbClr val="1B587C"/>
          </a:solidFill>
          <a:latin typeface="+mn-lt"/>
          <a:ea typeface="MS PGothic" panose="020B0600070205080204" pitchFamily="34" charset="-128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A86D08-7B46-4D4F-9482-7BCC84BA5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7903"/>
            <a:ext cx="9144000" cy="1975794"/>
          </a:xfrm>
          <a:prstGeom prst="rect">
            <a:avLst/>
          </a:prstGeom>
          <a:solidFill>
            <a:srgbClr val="252525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289892-4CA5-4D9D-A94D-A5C59F7ED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86738"/>
            <a:ext cx="9144000" cy="71438"/>
          </a:xfrm>
          <a:prstGeom prst="rect">
            <a:avLst/>
          </a:prstGeom>
          <a:solidFill>
            <a:srgbClr val="2D53E8">
              <a:alpha val="90195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4821" name="Title 1">
            <a:extLst>
              <a:ext uri="{FF2B5EF4-FFF2-40B4-BE49-F238E27FC236}">
                <a16:creationId xmlns:a16="http://schemas.microsoft.com/office/drawing/2014/main" id="{70F8AD56-8942-457E-8F49-B14945A5DAF9}"/>
              </a:ext>
            </a:extLst>
          </p:cNvPr>
          <p:cNvSpPr txBox="1">
            <a:spLocks/>
          </p:cNvSpPr>
          <p:nvPr/>
        </p:nvSpPr>
        <p:spPr bwMode="auto">
          <a:xfrm>
            <a:off x="179388" y="2390891"/>
            <a:ext cx="87487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00" dirty="0">
                <a:solidFill>
                  <a:srgbClr val="F2F2F2"/>
                </a:solidFill>
                <a:latin typeface="Helvetica" panose="020B0604020202020204" pitchFamily="34" charset="0"/>
              </a:rPr>
              <a:t>A SLAM diagnosis</a:t>
            </a:r>
          </a:p>
        </p:txBody>
      </p:sp>
      <p:sp>
        <p:nvSpPr>
          <p:cNvPr id="34822" name="Subtitle 2">
            <a:extLst>
              <a:ext uri="{FF2B5EF4-FFF2-40B4-BE49-F238E27FC236}">
                <a16:creationId xmlns:a16="http://schemas.microsoft.com/office/drawing/2014/main" id="{82415C34-126A-4F9A-B5FD-CE727D223A90}"/>
              </a:ext>
            </a:extLst>
          </p:cNvPr>
          <p:cNvSpPr txBox="1">
            <a:spLocks/>
          </p:cNvSpPr>
          <p:nvPr/>
        </p:nvSpPr>
        <p:spPr bwMode="auto">
          <a:xfrm>
            <a:off x="1692275" y="4366378"/>
            <a:ext cx="57245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Helvetica" panose="020B0604020202020204" pitchFamily="34" charset="0"/>
              </a:rPr>
              <a:t>Paula L. Blanco, MD MSc</a:t>
            </a:r>
            <a:endParaRPr lang="en-US" altLang="en-US" sz="2800" baseline="300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ctr" eaLnBrk="1" hangingPunct="1">
              <a:spcBef>
                <a:spcPts val="300"/>
              </a:spcBef>
              <a:buClr>
                <a:srgbClr val="9BBB59"/>
              </a:buClr>
              <a:buFont typeface="Georgia" panose="02040502050405020303" pitchFamily="18" charset="0"/>
              <a:buNone/>
            </a:pPr>
            <a:endParaRPr lang="en-US" altLang="en-US" sz="2800" baseline="30000" dirty="0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34824" name="Picture 14" descr="TOH Round Logo Colour.jpg">
            <a:extLst>
              <a:ext uri="{FF2B5EF4-FFF2-40B4-BE49-F238E27FC236}">
                <a16:creationId xmlns:a16="http://schemas.microsoft.com/office/drawing/2014/main" id="{C62D858B-4359-4FD3-8AA3-1ADBCF5EA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64250"/>
            <a:ext cx="6508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5" descr="logo uOttawa.gif">
            <a:extLst>
              <a:ext uri="{FF2B5EF4-FFF2-40B4-BE49-F238E27FC236}">
                <a16:creationId xmlns:a16="http://schemas.microsoft.com/office/drawing/2014/main" id="{2FFEF1B0-BA8E-47ED-AF92-DA181F3C1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486" b="13310"/>
          <a:stretch>
            <a:fillRect/>
          </a:stretch>
        </p:blipFill>
        <p:spPr bwMode="auto">
          <a:xfrm>
            <a:off x="8191500" y="6021388"/>
            <a:ext cx="91757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Rectangle 8">
            <a:extLst>
              <a:ext uri="{FF2B5EF4-FFF2-40B4-BE49-F238E27FC236}">
                <a16:creationId xmlns:a16="http://schemas.microsoft.com/office/drawing/2014/main" id="{BF0A1C04-CF60-4638-B21A-C7D1A3CB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60648"/>
            <a:ext cx="7561263" cy="120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Eastern Ophthalmic Pathology Society</a:t>
            </a:r>
          </a:p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Washington DC</a:t>
            </a:r>
          </a:p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September 13-15, 2018</a:t>
            </a:r>
          </a:p>
        </p:txBody>
      </p:sp>
      <p:sp>
        <p:nvSpPr>
          <p:cNvPr id="34827" name="Rectangle 8">
            <a:extLst>
              <a:ext uri="{FF2B5EF4-FFF2-40B4-BE49-F238E27FC236}">
                <a16:creationId xmlns:a16="http://schemas.microsoft.com/office/drawing/2014/main" id="{899C4B92-79C8-4625-9445-3E247DFB8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4987091"/>
            <a:ext cx="6264275" cy="81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</a:rPr>
              <a:t>Assistant professor, University of Ottawa</a:t>
            </a:r>
          </a:p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</a:rPr>
              <a:t>Staff pathologist, The Ottawa Hospital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54E1C-748C-48AD-8160-FC29D9CFC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89610"/>
            <a:ext cx="9144000" cy="71438"/>
          </a:xfrm>
          <a:prstGeom prst="rect">
            <a:avLst/>
          </a:prstGeom>
          <a:solidFill>
            <a:srgbClr val="2D53E8">
              <a:alpha val="90195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E8651-F15C-468F-B3AF-078F2C7667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19056"/>
          <a:stretch/>
        </p:blipFill>
        <p:spPr>
          <a:xfrm>
            <a:off x="683568" y="404664"/>
            <a:ext cx="777686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75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C7072-EBDA-40AB-8E2D-8E7B3A33E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778"/>
            <a:ext cx="9144000" cy="48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05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A161F8-0A27-4896-8043-3FB93149E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2" t="26967" r="47457"/>
          <a:stretch/>
        </p:blipFill>
        <p:spPr>
          <a:xfrm>
            <a:off x="1295635" y="164597"/>
            <a:ext cx="6552729" cy="65288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CFBD92-9037-4948-82AC-466380816E9A}"/>
              </a:ext>
            </a:extLst>
          </p:cNvPr>
          <p:cNvSpPr/>
          <p:nvPr/>
        </p:nvSpPr>
        <p:spPr>
          <a:xfrm>
            <a:off x="4067944" y="4437112"/>
            <a:ext cx="2304256" cy="1152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2A5F1E-DB88-4EB6-9B77-7D0A634C1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825"/>
            <a:ext cx="9144000" cy="4934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3C42E9-E926-49E4-8A3A-FC84A768702D}"/>
              </a:ext>
            </a:extLst>
          </p:cNvPr>
          <p:cNvSpPr/>
          <p:nvPr/>
        </p:nvSpPr>
        <p:spPr>
          <a:xfrm>
            <a:off x="755576" y="1412776"/>
            <a:ext cx="2304256" cy="1152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62641C-0E47-4EB6-BA89-7DF87B80B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778"/>
            <a:ext cx="9144000" cy="48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F438CC-E73E-410B-B41A-C490B2A75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778"/>
            <a:ext cx="9144000" cy="48764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9A408-986B-414B-9971-8546E2519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778"/>
            <a:ext cx="9144000" cy="48764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EC2E53-E2F1-41C4-AB0F-658DCCB02634}"/>
              </a:ext>
            </a:extLst>
          </p:cNvPr>
          <p:cNvSpPr txBox="1">
            <a:spLocks/>
          </p:cNvSpPr>
          <p:nvPr/>
        </p:nvSpPr>
        <p:spPr>
          <a:xfrm>
            <a:off x="2771800" y="5949280"/>
            <a:ext cx="3898776" cy="49108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Areas of whorled growth</a:t>
            </a:r>
          </a:p>
        </p:txBody>
      </p:sp>
    </p:spTree>
    <p:extLst>
      <p:ext uri="{BB962C8B-B14F-4D97-AF65-F5344CB8AC3E}">
        <p14:creationId xmlns:p14="http://schemas.microsoft.com/office/powerpoint/2010/main" val="2590722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B86A02-2672-499B-A37D-A84DB3C95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0"/>
          <a:stretch/>
        </p:blipFill>
        <p:spPr>
          <a:xfrm>
            <a:off x="0" y="1484784"/>
            <a:ext cx="9144000" cy="351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052D68-1F3A-4728-AA2E-39E60D727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778"/>
            <a:ext cx="9144000" cy="48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41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153DE-AF5E-418A-8714-5471F1B0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778"/>
            <a:ext cx="9144000" cy="48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44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5">
            <a:extLst>
              <a:ext uri="{FF2B5EF4-FFF2-40B4-BE49-F238E27FC236}">
                <a16:creationId xmlns:a16="http://schemas.microsoft.com/office/drawing/2014/main" id="{5743448D-AB84-4267-A21C-C81B36027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060575"/>
            <a:ext cx="8713788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Helvetica" panose="020B0604020202020204" pitchFamily="34" charset="0"/>
              </a:rPr>
              <a:t>I do not have any affiliation (financial or otherwise) with a commercial organization that may have a direct or indirect connection to the content of my presentation.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000" dirty="0">
              <a:latin typeface="Helvetica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5ED7CD-4679-4356-8790-FE4E268A0E4E}"/>
              </a:ext>
            </a:extLst>
          </p:cNvPr>
          <p:cNvSpPr txBox="1">
            <a:spLocks/>
          </p:cNvSpPr>
          <p:nvPr/>
        </p:nvSpPr>
        <p:spPr>
          <a:xfrm>
            <a:off x="457200" y="417513"/>
            <a:ext cx="8229600" cy="1066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Disclosure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8EB49D-EB96-4199-8E1F-FC70E1A2D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r="43301"/>
          <a:stretch/>
        </p:blipFill>
        <p:spPr>
          <a:xfrm>
            <a:off x="35496" y="835311"/>
            <a:ext cx="4441566" cy="5185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1005A-9E14-4DF3-9316-81D47FF1D2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890" r="45275" b="-377"/>
          <a:stretch/>
        </p:blipFill>
        <p:spPr>
          <a:xfrm>
            <a:off x="4644006" y="835311"/>
            <a:ext cx="4464498" cy="518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98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A031C-0A95-4786-B5F4-014B06EF31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7" r="29298"/>
          <a:stretch/>
        </p:blipFill>
        <p:spPr>
          <a:xfrm rot="16200000">
            <a:off x="4879349" y="-80078"/>
            <a:ext cx="3268111" cy="3750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8A6FAE-551C-435F-AFAD-1861C2A49B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5" t="2397" r="9838"/>
          <a:stretch/>
        </p:blipFill>
        <p:spPr>
          <a:xfrm rot="5400000">
            <a:off x="1015787" y="-99322"/>
            <a:ext cx="3260543" cy="3780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7AA4AD-0911-4666-BAFA-B82476A86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3"/>
          <a:stretch/>
        </p:blipFill>
        <p:spPr>
          <a:xfrm rot="16200000">
            <a:off x="1044592" y="3205165"/>
            <a:ext cx="3191784" cy="3792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647E6-EC38-454C-9020-9599C04040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3724" r="44888"/>
          <a:stretch/>
        </p:blipFill>
        <p:spPr>
          <a:xfrm rot="5400000">
            <a:off x="4917512" y="3221880"/>
            <a:ext cx="3191784" cy="37500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8751F5C-7D91-4BED-9C75-E144B16AB71C}"/>
              </a:ext>
            </a:extLst>
          </p:cNvPr>
          <p:cNvGrpSpPr/>
          <p:nvPr/>
        </p:nvGrpSpPr>
        <p:grpSpPr>
          <a:xfrm>
            <a:off x="1475656" y="392290"/>
            <a:ext cx="6544344" cy="5501400"/>
            <a:chOff x="1475656" y="392290"/>
            <a:chExt cx="6544344" cy="55014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99C122-9B3C-4D54-983D-15E186735A16}"/>
                </a:ext>
              </a:extLst>
            </p:cNvPr>
            <p:cNvSpPr/>
            <p:nvPr/>
          </p:nvSpPr>
          <p:spPr>
            <a:xfrm>
              <a:off x="1710935" y="3039717"/>
              <a:ext cx="423664" cy="4236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92305C1-39D7-4FA2-A460-A9103E8D609D}"/>
                </a:ext>
              </a:extLst>
            </p:cNvPr>
            <p:cNvGrpSpPr/>
            <p:nvPr/>
          </p:nvGrpSpPr>
          <p:grpSpPr>
            <a:xfrm>
              <a:off x="1475656" y="392290"/>
              <a:ext cx="6544344" cy="5501400"/>
              <a:chOff x="1475656" y="392290"/>
              <a:chExt cx="6544344" cy="55014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C09B214-4FB3-4C67-9145-0D61A20A1193}"/>
                  </a:ext>
                </a:extLst>
              </p:cNvPr>
              <p:cNvSpPr/>
              <p:nvPr/>
            </p:nvSpPr>
            <p:spPr>
              <a:xfrm>
                <a:off x="1475656" y="476672"/>
                <a:ext cx="648072" cy="57606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6E0C050-6092-401C-B6D7-30EB5B6A1CD5}"/>
                  </a:ext>
                </a:extLst>
              </p:cNvPr>
              <p:cNvSpPr/>
              <p:nvPr/>
            </p:nvSpPr>
            <p:spPr>
              <a:xfrm>
                <a:off x="2987824" y="4365104"/>
                <a:ext cx="648072" cy="57606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5F1AA23-6A4B-4233-BE72-BD64F450D46E}"/>
                  </a:ext>
                </a:extLst>
              </p:cNvPr>
              <p:cNvSpPr/>
              <p:nvPr/>
            </p:nvSpPr>
            <p:spPr>
              <a:xfrm>
                <a:off x="5508104" y="5229200"/>
                <a:ext cx="648072" cy="57606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A681103-B869-44AA-BF8B-8FE7D57B3821}"/>
                  </a:ext>
                </a:extLst>
              </p:cNvPr>
              <p:cNvSpPr/>
              <p:nvPr/>
            </p:nvSpPr>
            <p:spPr>
              <a:xfrm>
                <a:off x="6083723" y="1503128"/>
                <a:ext cx="648072" cy="57606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F9C9888-0969-4790-B710-4EF096506AD8}"/>
                  </a:ext>
                </a:extLst>
              </p:cNvPr>
              <p:cNvSpPr/>
              <p:nvPr/>
            </p:nvSpPr>
            <p:spPr>
              <a:xfrm>
                <a:off x="3605943" y="392290"/>
                <a:ext cx="423664" cy="42366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1AD31D3-DAFA-4480-9624-010B158DAAF2}"/>
                  </a:ext>
                </a:extLst>
              </p:cNvPr>
              <p:cNvSpPr/>
              <p:nvPr/>
            </p:nvSpPr>
            <p:spPr>
              <a:xfrm>
                <a:off x="2194304" y="5470026"/>
                <a:ext cx="423664" cy="42366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659FF07-47B9-424C-AC5A-693763A8F92A}"/>
                  </a:ext>
                </a:extLst>
              </p:cNvPr>
              <p:cNvSpPr/>
              <p:nvPr/>
            </p:nvSpPr>
            <p:spPr>
              <a:xfrm>
                <a:off x="7596336" y="4153272"/>
                <a:ext cx="423664" cy="42366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3CDE7D4-E50B-4168-9A21-379E3B7FA92A}"/>
                  </a:ext>
                </a:extLst>
              </p:cNvPr>
              <p:cNvSpPr/>
              <p:nvPr/>
            </p:nvSpPr>
            <p:spPr>
              <a:xfrm>
                <a:off x="3100028" y="1291296"/>
                <a:ext cx="423664" cy="42366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952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33A0B-0A1C-467E-8138-A0D930B65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778"/>
            <a:ext cx="9144000" cy="48764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3C0EDC-F7A1-448C-8C4E-9B68C9134C09}"/>
              </a:ext>
            </a:extLst>
          </p:cNvPr>
          <p:cNvSpPr txBox="1">
            <a:spLocks/>
          </p:cNvSpPr>
          <p:nvPr/>
        </p:nvSpPr>
        <p:spPr>
          <a:xfrm>
            <a:off x="7884368" y="5170264"/>
            <a:ext cx="1187624" cy="6350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Helvetica"/>
                <a:ea typeface="+mj-ea"/>
                <a:cs typeface="Helvetica"/>
              </a:rPr>
              <a:t>Ki67</a:t>
            </a:r>
          </a:p>
        </p:txBody>
      </p:sp>
    </p:spTree>
    <p:extLst>
      <p:ext uri="{BB962C8B-B14F-4D97-AF65-F5344CB8AC3E}">
        <p14:creationId xmlns:p14="http://schemas.microsoft.com/office/powerpoint/2010/main" val="2260928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5DC377-A66E-42BD-8BD4-A6DAF8AE1FBE}"/>
              </a:ext>
            </a:extLst>
          </p:cNvPr>
          <p:cNvSpPr txBox="1">
            <a:spLocks/>
          </p:cNvSpPr>
          <p:nvPr/>
        </p:nvSpPr>
        <p:spPr>
          <a:xfrm>
            <a:off x="323528" y="188640"/>
            <a:ext cx="8820472" cy="144016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rgbClr val="000090"/>
                </a:solidFill>
                <a:latin typeface="Helvetica"/>
                <a:cs typeface="Helvetica"/>
              </a:rPr>
              <a:t>Differential diagnosis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000090"/>
                </a:solidFill>
                <a:latin typeface="Helvetica"/>
                <a:cs typeface="Helvetica"/>
              </a:rPr>
              <a:t>“Atypical spindle cell neoplasm that abuts the epidermis”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E7001E-D1C9-43FA-9F9D-A21A2F233652}"/>
              </a:ext>
            </a:extLst>
          </p:cNvPr>
          <p:cNvGrpSpPr/>
          <p:nvPr/>
        </p:nvGrpSpPr>
        <p:grpSpPr>
          <a:xfrm>
            <a:off x="971600" y="1916832"/>
            <a:ext cx="7992888" cy="4785399"/>
            <a:chOff x="971600" y="1916832"/>
            <a:chExt cx="7992888" cy="4785399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C28F657F-C666-4D66-B3F0-485DEB802E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71600" y="1916832"/>
              <a:ext cx="7992888" cy="345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2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S </a:t>
              </a:r>
              <a:r>
                <a:rPr kumimoji="0" lang="en-US" alt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pindled</a:t>
              </a:r>
              <a:r>
                <a:rPr kumimoji="0" lang="en-US" alt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 squamous cell carcinoma</a:t>
              </a:r>
              <a:r>
                <a:rPr kumimoji="0" lang="en-US" altLang="en-US" sz="3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endParaRPr kumimoji="0" lang="en-US" alt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defTabSz="914400" rtl="0" eaLnBrk="1" fontAlgn="base" latinLnBrk="0" hangingPunct="1">
                <a:lnSpc>
                  <a:spcPct val="12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800" b="1" noProof="0" dirty="0">
                  <a:latin typeface="Helvetica" panose="020B0604020202020204" pitchFamily="34" charset="0"/>
                  <a:cs typeface="Helvetica" panose="020B0604020202020204" pitchFamily="34" charset="0"/>
                </a:rPr>
                <a:t>L </a:t>
              </a:r>
              <a:r>
                <a:rPr lang="en-US" altLang="en-US" sz="2800" noProof="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eiomyosarcoma</a:t>
              </a:r>
              <a:endParaRPr lang="en-US" altLang="en-US" sz="3800" b="1" noProof="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defTabSz="914400" rtl="0" eaLnBrk="1" fontAlgn="base" latinLnBrk="0" hangingPunct="1">
                <a:lnSpc>
                  <a:spcPct val="12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A </a:t>
              </a:r>
              <a:r>
                <a:rPr kumimoji="0" lang="en-US" altLang="en-US" sz="2800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typical fibroxanthoma</a:t>
              </a:r>
              <a:endParaRPr kumimoji="0" lang="en-US" altLang="en-US" sz="38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defTabSz="914400" rtl="0" eaLnBrk="1" fontAlgn="base" latinLnBrk="0" hangingPunct="1">
                <a:lnSpc>
                  <a:spcPct val="12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800" b="1" noProof="0" dirty="0">
                  <a:latin typeface="Helvetica" panose="020B0604020202020204" pitchFamily="34" charset="0"/>
                  <a:cs typeface="Helvetica" panose="020B0604020202020204" pitchFamily="34" charset="0"/>
                </a:rPr>
                <a:t>M </a:t>
              </a:r>
              <a:r>
                <a:rPr lang="en-US" altLang="en-US" sz="2800" noProof="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elanoma</a:t>
              </a:r>
              <a:endParaRPr kumimoji="0" lang="en-US" alt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defTabSz="914400" rtl="0" eaLnBrk="1" fontAlgn="base" latinLnBrk="0" hangingPunct="1">
                <a:lnSpc>
                  <a:spcPct val="12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defTabSz="914400" rtl="0" eaLnBrk="1" fontAlgn="base" latinLnBrk="0" hangingPunct="1">
                <a:lnSpc>
                  <a:spcPct val="12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5CD691-C571-4C35-B0ED-D8642263D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840" y="3717032"/>
              <a:ext cx="3479253" cy="2985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618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5DC377-A66E-42BD-8BD4-A6DAF8AE1FBE}"/>
              </a:ext>
            </a:extLst>
          </p:cNvPr>
          <p:cNvSpPr txBox="1">
            <a:spLocks/>
          </p:cNvSpPr>
          <p:nvPr/>
        </p:nvSpPr>
        <p:spPr>
          <a:xfrm>
            <a:off x="323528" y="188640"/>
            <a:ext cx="8820472" cy="144016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rgbClr val="000090"/>
                </a:solidFill>
                <a:latin typeface="Helvetica"/>
                <a:cs typeface="Helvetica"/>
              </a:rPr>
              <a:t>Differential diagnosis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8F657F-C666-4D66-B3F0-485DEB802EB9}"/>
              </a:ext>
            </a:extLst>
          </p:cNvPr>
          <p:cNvSpPr txBox="1">
            <a:spLocks/>
          </p:cNvSpPr>
          <p:nvPr/>
        </p:nvSpPr>
        <p:spPr bwMode="auto">
          <a:xfrm>
            <a:off x="971600" y="1916832"/>
            <a:ext cx="79928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pindled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squamous cell carcinoma</a:t>
            </a:r>
            <a:r>
              <a:rPr kumimoji="0" lang="en-US" altLang="en-US" sz="3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 noProof="0" dirty="0">
                <a:solidFill>
                  <a:schemeClr val="bg1"/>
                </a:solidFill>
                <a:effectLst>
                  <a:outerShdw blurRad="38100" dist="50800" dir="3600000" algn="ctr" rotWithShape="0">
                    <a:srgbClr val="000000">
                      <a:alpha val="20000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L </a:t>
            </a:r>
            <a:r>
              <a:rPr lang="en-US" altLang="en-US" sz="2800" noProof="0" dirty="0" err="1">
                <a:solidFill>
                  <a:schemeClr val="bg1"/>
                </a:solidFill>
                <a:effectLst>
                  <a:outerShdw blurRad="38100" dist="50800" dir="3600000" algn="ctr" rotWithShape="0">
                    <a:srgbClr val="000000">
                      <a:alpha val="20000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eiomyosarcoma</a:t>
            </a:r>
            <a:endParaRPr lang="en-US" altLang="en-US" sz="3800" b="1" noProof="0" dirty="0">
              <a:solidFill>
                <a:schemeClr val="bg1"/>
              </a:solidFill>
              <a:effectLst>
                <a:outerShdw blurRad="38100" dist="50800" dir="3600000" algn="ctr" rotWithShape="0">
                  <a:srgbClr val="000000">
                    <a:alpha val="20000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50800" dir="3600000" algn="ctr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kumimoji="0" lang="en-US" altLang="en-US" sz="28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50800" dir="3600000" algn="ctr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typical fibroxanthoma</a:t>
            </a:r>
            <a:endParaRPr kumimoji="0" lang="en-US" altLang="en-US" sz="3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50800" dir="3600000" algn="ctr" rotWithShape="0">
                  <a:srgbClr val="000000">
                    <a:alpha val="20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 noProof="0" dirty="0">
                <a:solidFill>
                  <a:schemeClr val="bg1"/>
                </a:solidFill>
                <a:effectLst>
                  <a:outerShdw blurRad="38100" dist="50800" dir="3600000" algn="ctr" rotWithShape="0">
                    <a:srgbClr val="000000">
                      <a:alpha val="20000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 </a:t>
            </a:r>
            <a:r>
              <a:rPr lang="en-US" altLang="en-US" sz="2800" noProof="0" dirty="0" err="1">
                <a:solidFill>
                  <a:schemeClr val="bg1"/>
                </a:solidFill>
                <a:effectLst>
                  <a:outerShdw blurRad="38100" dist="50800" dir="3600000" algn="ctr" rotWithShape="0">
                    <a:srgbClr val="000000">
                      <a:alpha val="20000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elanoma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50800" dir="3600000" algn="ctr" rotWithShape="0">
                  <a:srgbClr val="000000">
                    <a:alpha val="20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effectLst>
                <a:outerShdw blurRad="50800" dist="50800" dir="5400000" algn="ctr" rotWithShape="0">
                  <a:srgbClr val="000000">
                    <a:alpha val="59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effectLst>
                <a:outerShdw blurRad="50800" dist="50800" dir="5400000" algn="ctr" rotWithShape="0">
                  <a:srgbClr val="000000">
                    <a:alpha val="59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22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DF2B5-4277-495C-A89E-2D5D5C30A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2796" r="23637" b="7382"/>
          <a:stretch/>
        </p:blipFill>
        <p:spPr>
          <a:xfrm rot="5400000">
            <a:off x="3580894" y="1610363"/>
            <a:ext cx="6210439" cy="4084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26E474-FE3B-4FE7-92CA-6303537E82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5" r="27163" b="1271"/>
          <a:stretch/>
        </p:blipFill>
        <p:spPr>
          <a:xfrm rot="16200000">
            <a:off x="-669856" y="1503832"/>
            <a:ext cx="6210435" cy="42972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C55036A-8654-44FE-AA33-D20ECE2FFD56}"/>
              </a:ext>
            </a:extLst>
          </p:cNvPr>
          <p:cNvSpPr txBox="1">
            <a:spLocks/>
          </p:cNvSpPr>
          <p:nvPr/>
        </p:nvSpPr>
        <p:spPr>
          <a:xfrm>
            <a:off x="7380312" y="633760"/>
            <a:ext cx="1297310" cy="6350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Helvetica"/>
                <a:ea typeface="+mj-ea"/>
                <a:cs typeface="Helvetica"/>
              </a:rPr>
              <a:t>CK Pan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5770D7-C87D-4D40-8DD8-04FF16BFD9E3}"/>
              </a:ext>
            </a:extLst>
          </p:cNvPr>
          <p:cNvSpPr txBox="1">
            <a:spLocks/>
          </p:cNvSpPr>
          <p:nvPr/>
        </p:nvSpPr>
        <p:spPr>
          <a:xfrm>
            <a:off x="415781" y="692696"/>
            <a:ext cx="699835" cy="6350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Helvetica"/>
                <a:ea typeface="+mj-ea"/>
                <a:cs typeface="Helvetica"/>
              </a:rPr>
              <a:t>p40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45009-24AB-4F9A-9DC5-E0F84920CBE4}"/>
              </a:ext>
            </a:extLst>
          </p:cNvPr>
          <p:cNvSpPr txBox="1">
            <a:spLocks/>
          </p:cNvSpPr>
          <p:nvPr/>
        </p:nvSpPr>
        <p:spPr>
          <a:xfrm>
            <a:off x="3778746" y="13253"/>
            <a:ext cx="1657350" cy="635000"/>
          </a:xfrm>
          <a:prstGeom prst="rect">
            <a:avLst/>
          </a:prstGeom>
          <a:noFill/>
        </p:spPr>
        <p:txBody>
          <a:bodyPr anchor="ctr">
            <a:normAutofit fontScale="85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Our case</a:t>
            </a:r>
          </a:p>
        </p:txBody>
      </p:sp>
    </p:spTree>
    <p:extLst>
      <p:ext uri="{BB962C8B-B14F-4D97-AF65-F5344CB8AC3E}">
        <p14:creationId xmlns:p14="http://schemas.microsoft.com/office/powerpoint/2010/main" val="1867752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5DC377-A66E-42BD-8BD4-A6DAF8AE1FBE}"/>
              </a:ext>
            </a:extLst>
          </p:cNvPr>
          <p:cNvSpPr txBox="1">
            <a:spLocks/>
          </p:cNvSpPr>
          <p:nvPr/>
        </p:nvSpPr>
        <p:spPr>
          <a:xfrm>
            <a:off x="323528" y="188640"/>
            <a:ext cx="8820472" cy="144016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rgbClr val="000090"/>
                </a:solidFill>
                <a:latin typeface="Helvetica"/>
                <a:cs typeface="Helvetica"/>
              </a:rPr>
              <a:t>Differential diagnosis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8F657F-C666-4D66-B3F0-485DEB802EB9}"/>
              </a:ext>
            </a:extLst>
          </p:cNvPr>
          <p:cNvSpPr txBox="1">
            <a:spLocks/>
          </p:cNvSpPr>
          <p:nvPr/>
        </p:nvSpPr>
        <p:spPr bwMode="auto">
          <a:xfrm>
            <a:off x="971600" y="1916832"/>
            <a:ext cx="79928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pindled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squamous cell carcinoma</a:t>
            </a:r>
            <a:r>
              <a:rPr kumimoji="0" lang="en-US" altLang="en-US" sz="3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L </a:t>
            </a:r>
            <a:r>
              <a:rPr lang="en-US" altLang="en-US" sz="2800" noProof="0" dirty="0" err="1">
                <a:latin typeface="Helvetica" panose="020B0604020202020204" pitchFamily="34" charset="0"/>
                <a:cs typeface="Helvetica" panose="020B0604020202020204" pitchFamily="34" charset="0"/>
              </a:rPr>
              <a:t>eiomyosarcoma</a:t>
            </a:r>
            <a:endParaRPr lang="en-US" altLang="en-US" sz="3800" b="1" noProof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50800" dir="3600000" algn="ctr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kumimoji="0" lang="en-US" altLang="en-US" sz="28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50800" dir="3600000" algn="ctr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typical fibroxanthoma</a:t>
            </a:r>
            <a:endParaRPr kumimoji="0" lang="en-US" altLang="en-US" sz="3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50800" dir="3600000" algn="ctr" rotWithShape="0">
                  <a:srgbClr val="000000">
                    <a:alpha val="20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 noProof="0" dirty="0">
                <a:solidFill>
                  <a:schemeClr val="bg1"/>
                </a:solidFill>
                <a:effectLst>
                  <a:outerShdw blurRad="38100" dist="50800" dir="3600000" algn="ctr" rotWithShape="0">
                    <a:srgbClr val="000000">
                      <a:alpha val="20000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 </a:t>
            </a:r>
            <a:r>
              <a:rPr lang="en-US" altLang="en-US" sz="2800" noProof="0" dirty="0" err="1">
                <a:solidFill>
                  <a:schemeClr val="bg1"/>
                </a:solidFill>
                <a:effectLst>
                  <a:outerShdw blurRad="38100" dist="50800" dir="3600000" algn="ctr" rotWithShape="0">
                    <a:srgbClr val="000000">
                      <a:alpha val="20000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elanoma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50800" dir="3600000" algn="ctr" rotWithShape="0">
                  <a:srgbClr val="000000">
                    <a:alpha val="20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effectLst>
                <a:outerShdw blurRad="50800" dist="50800" dir="5400000" algn="ctr" rotWithShape="0">
                  <a:srgbClr val="000000">
                    <a:alpha val="59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effectLst>
                <a:outerShdw blurRad="50800" dist="50800" dir="5400000" algn="ctr" rotWithShape="0">
                  <a:srgbClr val="000000">
                    <a:alpha val="59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5D8740-240C-4167-B46F-AAC4087F6DFF}"/>
              </a:ext>
            </a:extLst>
          </p:cNvPr>
          <p:cNvCxnSpPr>
            <a:cxnSpLocks/>
          </p:cNvCxnSpPr>
          <p:nvPr/>
        </p:nvCxnSpPr>
        <p:spPr>
          <a:xfrm>
            <a:off x="1043608" y="2377440"/>
            <a:ext cx="5616624" cy="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936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D16BC-FB94-4282-A3AD-71F5A3C1FE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5"/>
          <a:stretch/>
        </p:blipFill>
        <p:spPr>
          <a:xfrm>
            <a:off x="3779912" y="1268760"/>
            <a:ext cx="5004048" cy="48764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24B5EB-811E-4895-9409-E0F08703A95E}"/>
              </a:ext>
            </a:extLst>
          </p:cNvPr>
          <p:cNvSpPr txBox="1">
            <a:spLocks/>
          </p:cNvSpPr>
          <p:nvPr/>
        </p:nvSpPr>
        <p:spPr>
          <a:xfrm>
            <a:off x="7020272" y="5651198"/>
            <a:ext cx="1728763" cy="43204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dirty="0" err="1">
                <a:latin typeface="Helvetica"/>
                <a:ea typeface="+mj-ea"/>
                <a:cs typeface="Helvetica"/>
              </a:rPr>
              <a:t>Caldesmon</a:t>
            </a:r>
            <a:endParaRPr lang="en-US" sz="2000" dirty="0">
              <a:latin typeface="Helvetica"/>
              <a:ea typeface="+mj-ea"/>
              <a:cs typeface="Helvetic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CDAE89-A83B-4CE4-951D-BD753D51041C}"/>
              </a:ext>
            </a:extLst>
          </p:cNvPr>
          <p:cNvSpPr txBox="1">
            <a:spLocks/>
          </p:cNvSpPr>
          <p:nvPr/>
        </p:nvSpPr>
        <p:spPr>
          <a:xfrm>
            <a:off x="539552" y="332656"/>
            <a:ext cx="3095178" cy="4516404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Caldesmon</a:t>
            </a:r>
            <a:r>
              <a:rPr lang="en-US" sz="24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 and </a:t>
            </a:r>
            <a:r>
              <a:rPr lang="en-US" sz="2400" dirty="0" err="1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desmin</a:t>
            </a:r>
            <a:r>
              <a:rPr lang="en-US" sz="24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 negative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Helvetica"/>
              <a:ea typeface="+mj-ea"/>
              <a:cs typeface="Helvetica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Sun damaged skin 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Elderly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Helvetica"/>
              <a:ea typeface="+mj-ea"/>
              <a:cs typeface="Helvetica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0020C82-4312-48AD-8749-A6705426F30B}"/>
              </a:ext>
            </a:extLst>
          </p:cNvPr>
          <p:cNvSpPr txBox="1">
            <a:spLocks/>
          </p:cNvSpPr>
          <p:nvPr/>
        </p:nvSpPr>
        <p:spPr>
          <a:xfrm>
            <a:off x="3491880" y="116632"/>
            <a:ext cx="2161406" cy="936104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Our case</a:t>
            </a:r>
          </a:p>
        </p:txBody>
      </p:sp>
    </p:spTree>
    <p:extLst>
      <p:ext uri="{BB962C8B-B14F-4D97-AF65-F5344CB8AC3E}">
        <p14:creationId xmlns:p14="http://schemas.microsoft.com/office/powerpoint/2010/main" val="2218047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5DC377-A66E-42BD-8BD4-A6DAF8AE1FBE}"/>
              </a:ext>
            </a:extLst>
          </p:cNvPr>
          <p:cNvSpPr txBox="1">
            <a:spLocks/>
          </p:cNvSpPr>
          <p:nvPr/>
        </p:nvSpPr>
        <p:spPr>
          <a:xfrm>
            <a:off x="323528" y="188640"/>
            <a:ext cx="8820472" cy="144016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rgbClr val="000090"/>
                </a:solidFill>
                <a:latin typeface="Helvetica"/>
                <a:cs typeface="Helvetica"/>
              </a:rPr>
              <a:t>Differential diagnosis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8F657F-C666-4D66-B3F0-485DEB802EB9}"/>
              </a:ext>
            </a:extLst>
          </p:cNvPr>
          <p:cNvSpPr txBox="1">
            <a:spLocks/>
          </p:cNvSpPr>
          <p:nvPr/>
        </p:nvSpPr>
        <p:spPr bwMode="auto">
          <a:xfrm>
            <a:off x="971600" y="1916832"/>
            <a:ext cx="79928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pindled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squamous cell carcinoma</a:t>
            </a:r>
            <a:r>
              <a:rPr kumimoji="0" lang="en-US" altLang="en-US" sz="3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L </a:t>
            </a:r>
            <a:r>
              <a:rPr lang="en-US" altLang="en-US" sz="2800" noProof="0" dirty="0" err="1">
                <a:latin typeface="Helvetica" panose="020B0604020202020204" pitchFamily="34" charset="0"/>
                <a:cs typeface="Helvetica" panose="020B0604020202020204" pitchFamily="34" charset="0"/>
              </a:rPr>
              <a:t>eiomyosarcoma</a:t>
            </a:r>
            <a:endParaRPr lang="en-US" altLang="en-US" sz="3800" b="1" noProof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50800" dir="3600000" algn="ctr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kumimoji="0" lang="en-US" altLang="en-US" sz="28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50800" dir="3600000" algn="ctr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typical fibroxanthoma</a:t>
            </a:r>
            <a:endParaRPr kumimoji="0" lang="en-US" altLang="en-US" sz="38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50800" dir="3600000" algn="ctr" rotWithShape="0">
                  <a:srgbClr val="000000">
                    <a:alpha val="20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M </a:t>
            </a:r>
            <a:r>
              <a:rPr lang="en-US" altLang="en-US" sz="2800" noProof="0" dirty="0" err="1">
                <a:latin typeface="Helvetica" panose="020B0604020202020204" pitchFamily="34" charset="0"/>
                <a:cs typeface="Helvetica" panose="020B0604020202020204" pitchFamily="34" charset="0"/>
              </a:rPr>
              <a:t>elanoma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effectLst>
                <a:outerShdw blurRad="50800" dist="50800" dir="5400000" algn="ctr" rotWithShape="0">
                  <a:srgbClr val="000000">
                    <a:alpha val="59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effectLst>
                <a:outerShdw blurRad="50800" dist="50800" dir="5400000" algn="ctr" rotWithShape="0">
                  <a:srgbClr val="000000">
                    <a:alpha val="59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0C2052-5921-4BDA-8170-B589F6C1656B}"/>
              </a:ext>
            </a:extLst>
          </p:cNvPr>
          <p:cNvCxnSpPr>
            <a:cxnSpLocks/>
          </p:cNvCxnSpPr>
          <p:nvPr/>
        </p:nvCxnSpPr>
        <p:spPr>
          <a:xfrm>
            <a:off x="1043608" y="2377440"/>
            <a:ext cx="5616624" cy="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BE7418-69B7-4489-AB92-6FF4A80BB125}"/>
              </a:ext>
            </a:extLst>
          </p:cNvPr>
          <p:cNvCxnSpPr>
            <a:cxnSpLocks/>
          </p:cNvCxnSpPr>
          <p:nvPr/>
        </p:nvCxnSpPr>
        <p:spPr>
          <a:xfrm>
            <a:off x="1065379" y="3108960"/>
            <a:ext cx="2786541" cy="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520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75A08-C73F-453B-B00C-C02904BB2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7"/>
          <a:stretch/>
        </p:blipFill>
        <p:spPr>
          <a:xfrm>
            <a:off x="5148064" y="1432876"/>
            <a:ext cx="3635896" cy="48764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24B5EB-811E-4895-9409-E0F08703A95E}"/>
              </a:ext>
            </a:extLst>
          </p:cNvPr>
          <p:cNvSpPr txBox="1">
            <a:spLocks/>
          </p:cNvSpPr>
          <p:nvPr/>
        </p:nvSpPr>
        <p:spPr>
          <a:xfrm>
            <a:off x="7740352" y="5684370"/>
            <a:ext cx="936675" cy="56299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Helvetica"/>
                <a:ea typeface="+mj-ea"/>
                <a:cs typeface="Helvetica"/>
              </a:rPr>
              <a:t>S100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FBCE45-54FA-481E-BF75-3492C7213814}"/>
              </a:ext>
            </a:extLst>
          </p:cNvPr>
          <p:cNvSpPr txBox="1">
            <a:spLocks/>
          </p:cNvSpPr>
          <p:nvPr/>
        </p:nvSpPr>
        <p:spPr>
          <a:xfrm>
            <a:off x="3491880" y="116632"/>
            <a:ext cx="2161406" cy="936104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Our case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A997-0D44-47ED-970A-1275C9E3A27A}"/>
              </a:ext>
            </a:extLst>
          </p:cNvPr>
          <p:cNvSpPr txBox="1">
            <a:spLocks/>
          </p:cNvSpPr>
          <p:nvPr/>
        </p:nvSpPr>
        <p:spPr>
          <a:xfrm>
            <a:off x="467544" y="332656"/>
            <a:ext cx="4320480" cy="468052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S100, Melan A, HMB 45 and Sox 10 negative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Helvetica"/>
              <a:ea typeface="+mj-ea"/>
              <a:cs typeface="Helvetica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Lack of atypical intradermal melanocytic proliferation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Helvetica"/>
              <a:ea typeface="+mj-ea"/>
              <a:cs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44A2E5-F4BD-4706-B857-1F646BCD05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b="12821"/>
          <a:stretch/>
        </p:blipFill>
        <p:spPr>
          <a:xfrm>
            <a:off x="0" y="4409728"/>
            <a:ext cx="2727327" cy="24482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2842F1-F9F5-45A8-9C68-FBBB5EC0669D}"/>
              </a:ext>
            </a:extLst>
          </p:cNvPr>
          <p:cNvSpPr txBox="1">
            <a:spLocks/>
          </p:cNvSpPr>
          <p:nvPr/>
        </p:nvSpPr>
        <p:spPr>
          <a:xfrm>
            <a:off x="1403648" y="6597352"/>
            <a:ext cx="824682" cy="27496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400" dirty="0">
                <a:latin typeface="Helvetica"/>
                <a:ea typeface="+mj-ea"/>
                <a:cs typeface="Helvetica"/>
              </a:rPr>
              <a:t>Melan 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9120BC7-F593-40FF-BC99-8D5F5650989E}"/>
              </a:ext>
            </a:extLst>
          </p:cNvPr>
          <p:cNvSpPr txBox="1">
            <a:spLocks/>
          </p:cNvSpPr>
          <p:nvPr/>
        </p:nvSpPr>
        <p:spPr>
          <a:xfrm>
            <a:off x="457200" y="57944"/>
            <a:ext cx="8229600" cy="1066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Case presentation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D1F977-040C-417F-AF67-5C5A434A1988}"/>
              </a:ext>
            </a:extLst>
          </p:cNvPr>
          <p:cNvSpPr txBox="1">
            <a:spLocks/>
          </p:cNvSpPr>
          <p:nvPr/>
        </p:nvSpPr>
        <p:spPr bwMode="auto">
          <a:xfrm>
            <a:off x="899592" y="1196405"/>
            <a:ext cx="7560196" cy="504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latin typeface="Helvetica"/>
                <a:ea typeface="+mn-ea"/>
                <a:cs typeface="Helvetica"/>
              </a:rPr>
              <a:t>67 </a:t>
            </a:r>
            <a:r>
              <a:rPr lang="en-US" sz="2600" dirty="0" err="1">
                <a:latin typeface="Helvetica"/>
                <a:ea typeface="+mn-ea"/>
                <a:cs typeface="Helvetica"/>
              </a:rPr>
              <a:t>y.o</a:t>
            </a:r>
            <a:r>
              <a:rPr lang="en-US" sz="2600" dirty="0">
                <a:latin typeface="Helvetica"/>
                <a:ea typeface="+mn-ea"/>
                <a:cs typeface="Helvetica"/>
              </a:rPr>
              <a:t>. male</a:t>
            </a:r>
          </a:p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endParaRPr lang="en-US" sz="800" dirty="0">
              <a:latin typeface="Helvetica"/>
              <a:ea typeface="+mn-ea"/>
              <a:cs typeface="Helvetica"/>
            </a:endParaRPr>
          </a:p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latin typeface="Helvetica"/>
                <a:ea typeface="+mn-ea"/>
                <a:cs typeface="Helvetica"/>
              </a:rPr>
              <a:t>PMH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2200" dirty="0">
                <a:latin typeface="Helvetica"/>
                <a:ea typeface="+mn-ea"/>
                <a:cs typeface="Helvetica"/>
              </a:rPr>
              <a:t>   </a:t>
            </a:r>
            <a:r>
              <a:rPr lang="en-US" sz="2300" dirty="0">
                <a:latin typeface="Helvetica"/>
                <a:ea typeface="+mn-ea"/>
                <a:cs typeface="Helvetica"/>
              </a:rPr>
              <a:t>    - Myocardial infarction 2007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2300" dirty="0">
                <a:latin typeface="Helvetica"/>
                <a:ea typeface="+mn-ea"/>
                <a:cs typeface="Helvetica"/>
              </a:rPr>
              <a:t>       - Hypertension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2300" dirty="0">
                <a:latin typeface="Helvetica"/>
                <a:ea typeface="+mn-ea"/>
                <a:cs typeface="Helvetica"/>
              </a:rPr>
              <a:t>       - Osteoarthritis with left knee replacement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endParaRPr lang="en-US" sz="800" dirty="0">
              <a:latin typeface="Helvetica"/>
              <a:ea typeface="+mn-ea"/>
              <a:cs typeface="Helvetica"/>
            </a:endParaRPr>
          </a:p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latin typeface="Helvetica"/>
                <a:ea typeface="+mn-ea"/>
                <a:cs typeface="Helvetica"/>
              </a:rPr>
              <a:t>No POH</a:t>
            </a:r>
            <a:r>
              <a:rPr lang="en-US" sz="2800" dirty="0">
                <a:latin typeface="Helvetica"/>
                <a:ea typeface="+mn-ea"/>
                <a:cs typeface="Helvetica"/>
              </a:rPr>
              <a:t>     </a:t>
            </a:r>
            <a:endParaRPr lang="en-US" sz="2600" dirty="0">
              <a:latin typeface="Helvetica"/>
              <a:ea typeface="+mn-ea"/>
              <a:cs typeface="Helvetic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5DC377-A66E-42BD-8BD4-A6DAF8AE1FBE}"/>
              </a:ext>
            </a:extLst>
          </p:cNvPr>
          <p:cNvSpPr txBox="1">
            <a:spLocks/>
          </p:cNvSpPr>
          <p:nvPr/>
        </p:nvSpPr>
        <p:spPr>
          <a:xfrm>
            <a:off x="323528" y="188640"/>
            <a:ext cx="8820472" cy="144016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rgbClr val="000090"/>
                </a:solidFill>
                <a:latin typeface="Helvetica"/>
                <a:cs typeface="Helvetica"/>
              </a:rPr>
              <a:t>Differential diagnosis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8F657F-C666-4D66-B3F0-485DEB802EB9}"/>
              </a:ext>
            </a:extLst>
          </p:cNvPr>
          <p:cNvSpPr txBox="1">
            <a:spLocks/>
          </p:cNvSpPr>
          <p:nvPr/>
        </p:nvSpPr>
        <p:spPr bwMode="auto">
          <a:xfrm>
            <a:off x="971600" y="1916832"/>
            <a:ext cx="79928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pindled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squamous cell carcinoma</a:t>
            </a:r>
            <a:r>
              <a:rPr kumimoji="0" lang="en-US" altLang="en-US" sz="3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L </a:t>
            </a:r>
            <a:r>
              <a:rPr lang="en-US" altLang="en-US" sz="2800" noProof="0" dirty="0" err="1">
                <a:latin typeface="Helvetica" panose="020B0604020202020204" pitchFamily="34" charset="0"/>
                <a:cs typeface="Helvetica" panose="020B0604020202020204" pitchFamily="34" charset="0"/>
              </a:rPr>
              <a:t>eiomyosarcoma</a:t>
            </a:r>
            <a:endParaRPr lang="en-US" altLang="en-US" sz="3800" b="1" noProof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kumimoji="0" lang="en-US" altLang="en-US" sz="2800" i="0" u="none" strike="noStrike" kern="1200" cap="none" spc="0" normalizeH="0" baseline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typical fibroxanthoma</a:t>
            </a:r>
            <a:endParaRPr kumimoji="0" lang="en-US" altLang="en-US" sz="3800" b="1" i="0" u="none" strike="noStrike" kern="1200" cap="none" spc="0" normalizeH="0" baseline="0" dirty="0">
              <a:ln>
                <a:noFill/>
              </a:ln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M </a:t>
            </a:r>
            <a:r>
              <a:rPr lang="en-US" altLang="en-US" sz="2800" noProof="0" dirty="0" err="1">
                <a:latin typeface="Helvetica" panose="020B0604020202020204" pitchFamily="34" charset="0"/>
                <a:cs typeface="Helvetica" panose="020B0604020202020204" pitchFamily="34" charset="0"/>
              </a:rPr>
              <a:t>elanoma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effectLst>
                <a:outerShdw blurRad="50800" dist="50800" dir="5400000" algn="ctr" rotWithShape="0">
                  <a:srgbClr val="000000">
                    <a:alpha val="59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effectLst>
                <a:outerShdw blurRad="50800" dist="50800" dir="5400000" algn="ctr" rotWithShape="0">
                  <a:srgbClr val="000000">
                    <a:alpha val="59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32F08A-A1AC-4A94-91AD-11116A80B06B}"/>
              </a:ext>
            </a:extLst>
          </p:cNvPr>
          <p:cNvCxnSpPr>
            <a:cxnSpLocks/>
          </p:cNvCxnSpPr>
          <p:nvPr/>
        </p:nvCxnSpPr>
        <p:spPr>
          <a:xfrm>
            <a:off x="1043608" y="2377440"/>
            <a:ext cx="5616624" cy="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8E6B3A-4A4E-4578-B9C6-2FE96E37F3C7}"/>
              </a:ext>
            </a:extLst>
          </p:cNvPr>
          <p:cNvCxnSpPr>
            <a:cxnSpLocks/>
          </p:cNvCxnSpPr>
          <p:nvPr/>
        </p:nvCxnSpPr>
        <p:spPr>
          <a:xfrm>
            <a:off x="1065379" y="3108960"/>
            <a:ext cx="2786541" cy="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D95A92-A2A4-4C73-AA8F-8750999BD215}"/>
              </a:ext>
            </a:extLst>
          </p:cNvPr>
          <p:cNvCxnSpPr>
            <a:cxnSpLocks/>
          </p:cNvCxnSpPr>
          <p:nvPr/>
        </p:nvCxnSpPr>
        <p:spPr>
          <a:xfrm>
            <a:off x="1043608" y="4581128"/>
            <a:ext cx="1800200" cy="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85A326B-825D-4A4A-A8D8-85A9840B6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" b="80936"/>
          <a:stretch/>
        </p:blipFill>
        <p:spPr>
          <a:xfrm>
            <a:off x="5076056" y="3527837"/>
            <a:ext cx="2232248" cy="62124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5E07E46-B892-4D36-9FD3-2A19CC77DF6B}"/>
              </a:ext>
            </a:extLst>
          </p:cNvPr>
          <p:cNvSpPr txBox="1">
            <a:spLocks/>
          </p:cNvSpPr>
          <p:nvPr/>
        </p:nvSpPr>
        <p:spPr bwMode="auto">
          <a:xfrm>
            <a:off x="971600" y="5013176"/>
            <a:ext cx="820891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ts val="4100"/>
              </a:lnSpc>
              <a:spcBef>
                <a:spcPts val="300"/>
              </a:spcBef>
              <a:defRPr/>
            </a:pPr>
            <a:r>
              <a:rPr lang="en-US" sz="2800" dirty="0">
                <a:latin typeface="Helvetica"/>
                <a:ea typeface="+mn-ea"/>
                <a:cs typeface="Helvetica"/>
              </a:rPr>
              <a:t>Spindle cell angiosarcoma</a:t>
            </a:r>
          </a:p>
        </p:txBody>
      </p:sp>
    </p:spTree>
    <p:extLst>
      <p:ext uri="{BB962C8B-B14F-4D97-AF65-F5344CB8AC3E}">
        <p14:creationId xmlns:p14="http://schemas.microsoft.com/office/powerpoint/2010/main" val="25113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890F54-333A-4117-9103-81CE5DE78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8" b="6091"/>
          <a:stretch/>
        </p:blipFill>
        <p:spPr>
          <a:xfrm rot="10800000">
            <a:off x="-744" y="2492896"/>
            <a:ext cx="4953951" cy="43651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C253507-C879-4EB9-BDA6-7DFAAD2E017D}"/>
              </a:ext>
            </a:extLst>
          </p:cNvPr>
          <p:cNvSpPr txBox="1">
            <a:spLocks/>
          </p:cNvSpPr>
          <p:nvPr/>
        </p:nvSpPr>
        <p:spPr>
          <a:xfrm>
            <a:off x="3059832" y="6440264"/>
            <a:ext cx="1088496" cy="37643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Helvetica"/>
                <a:ea typeface="+mj-ea"/>
                <a:cs typeface="Helvetica"/>
              </a:rPr>
              <a:t>CD31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B8AE1D-05C1-4153-860C-EA40C58A428D}"/>
              </a:ext>
            </a:extLst>
          </p:cNvPr>
          <p:cNvSpPr txBox="1">
            <a:spLocks/>
          </p:cNvSpPr>
          <p:nvPr/>
        </p:nvSpPr>
        <p:spPr>
          <a:xfrm>
            <a:off x="4788024" y="1016732"/>
            <a:ext cx="4320480" cy="3564396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Helvetica"/>
              <a:ea typeface="+mj-ea"/>
              <a:cs typeface="Helvetica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Lack of prominent blood filled spaces, significant </a:t>
            </a:r>
            <a:r>
              <a:rPr lang="en-US" sz="2400" dirty="0" err="1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intratumoral</a:t>
            </a:r>
            <a:r>
              <a:rPr lang="en-US" sz="24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 hemorrhage and hemosiderin deposition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Helvetica"/>
              <a:ea typeface="+mj-ea"/>
              <a:cs typeface="Helvetica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CD31, CD34 negative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Helvetica"/>
              <a:ea typeface="+mj-ea"/>
              <a:cs typeface="Helvetica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Clinical appearance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Helvetica"/>
              <a:ea typeface="+mj-ea"/>
              <a:cs typeface="Helvetica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Helvetica"/>
              <a:ea typeface="+mj-ea"/>
              <a:cs typeface="Helvetic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339016-7503-4155-89E4-3F5ED65B336B}"/>
              </a:ext>
            </a:extLst>
          </p:cNvPr>
          <p:cNvSpPr txBox="1">
            <a:spLocks/>
          </p:cNvSpPr>
          <p:nvPr/>
        </p:nvSpPr>
        <p:spPr>
          <a:xfrm>
            <a:off x="3491880" y="116632"/>
            <a:ext cx="2161406" cy="936104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Our case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1F0AFB-1AE4-4D79-9D05-F7D89777AA11}"/>
              </a:ext>
            </a:extLst>
          </p:cNvPr>
          <p:cNvSpPr txBox="1">
            <a:spLocks/>
          </p:cNvSpPr>
          <p:nvPr/>
        </p:nvSpPr>
        <p:spPr>
          <a:xfrm>
            <a:off x="5364088" y="4657121"/>
            <a:ext cx="3430973" cy="2228263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Helvetica"/>
              <a:ea typeface="+mj-ea"/>
              <a:cs typeface="Helvetica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Atypical fibroxanthoma with </a:t>
            </a:r>
            <a:r>
              <a:rPr lang="en-US" sz="2400" dirty="0" err="1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pseudoangiomatous</a:t>
            </a:r>
            <a:r>
              <a:rPr lang="en-US" sz="24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 features (10%)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Helvetica"/>
              <a:ea typeface="+mj-ea"/>
              <a:cs typeface="Helvetica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Helvetica"/>
              <a:ea typeface="+mj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7585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5DC377-A66E-42BD-8BD4-A6DAF8AE1FBE}"/>
              </a:ext>
            </a:extLst>
          </p:cNvPr>
          <p:cNvSpPr txBox="1">
            <a:spLocks/>
          </p:cNvSpPr>
          <p:nvPr/>
        </p:nvSpPr>
        <p:spPr>
          <a:xfrm>
            <a:off x="323528" y="188640"/>
            <a:ext cx="8820472" cy="144016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rgbClr val="000090"/>
                </a:solidFill>
                <a:latin typeface="Helvetica"/>
                <a:cs typeface="Helvetica"/>
              </a:rPr>
              <a:t>Differential diagnosis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8F657F-C666-4D66-B3F0-485DEB802EB9}"/>
              </a:ext>
            </a:extLst>
          </p:cNvPr>
          <p:cNvSpPr txBox="1">
            <a:spLocks/>
          </p:cNvSpPr>
          <p:nvPr/>
        </p:nvSpPr>
        <p:spPr bwMode="auto">
          <a:xfrm>
            <a:off x="971600" y="1916832"/>
            <a:ext cx="79928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pindled squamous cell carcinoma</a:t>
            </a:r>
            <a:r>
              <a:rPr kumimoji="0" lang="en-US" altLang="en-US" sz="3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altLang="en-US" sz="2800" noProof="0" dirty="0">
                <a:latin typeface="Helvetica" panose="020B0604020202020204" pitchFamily="34" charset="0"/>
                <a:cs typeface="Helvetica" panose="020B0604020202020204" pitchFamily="34" charset="0"/>
              </a:rPr>
              <a:t>eiomyosarcoma</a:t>
            </a:r>
            <a:endParaRPr lang="en-US" altLang="en-US" sz="3800" b="1" noProof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kumimoji="0" lang="en-US" altLang="en-US" sz="2800" i="0" u="none" strike="noStrike" kern="1200" cap="none" spc="0" normalizeH="0" baseline="0" dirty="0">
                <a:ln>
                  <a:noFill/>
                </a:ln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typical fibroxanthoma</a:t>
            </a:r>
            <a:endParaRPr kumimoji="0" lang="en-US" altLang="en-US" sz="3800" b="1" i="0" u="none" strike="noStrike" kern="1200" cap="none" spc="0" normalizeH="0" baseline="0" dirty="0">
              <a:ln>
                <a:noFill/>
              </a:ln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 noProof="0" dirty="0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en-US" altLang="en-US" sz="2800" noProof="0" dirty="0">
                <a:latin typeface="Helvetica" panose="020B0604020202020204" pitchFamily="34" charset="0"/>
                <a:cs typeface="Helvetica" panose="020B0604020202020204" pitchFamily="34" charset="0"/>
              </a:rPr>
              <a:t>elanoma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effectLst>
                <a:outerShdw blurRad="50800" dist="50800" dir="5400000" algn="ctr" rotWithShape="0">
                  <a:srgbClr val="000000">
                    <a:alpha val="59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effectLst>
                <a:outerShdw blurRad="50800" dist="50800" dir="5400000" algn="ctr" rotWithShape="0">
                  <a:srgbClr val="000000">
                    <a:alpha val="59000"/>
                  </a:srgbClr>
                </a:outerShdw>
              </a:effectLst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32F08A-A1AC-4A94-91AD-11116A80B06B}"/>
              </a:ext>
            </a:extLst>
          </p:cNvPr>
          <p:cNvCxnSpPr>
            <a:cxnSpLocks/>
          </p:cNvCxnSpPr>
          <p:nvPr/>
        </p:nvCxnSpPr>
        <p:spPr>
          <a:xfrm>
            <a:off x="1043608" y="2377440"/>
            <a:ext cx="5616624" cy="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8E6B3A-4A4E-4578-B9C6-2FE96E37F3C7}"/>
              </a:ext>
            </a:extLst>
          </p:cNvPr>
          <p:cNvCxnSpPr>
            <a:cxnSpLocks/>
          </p:cNvCxnSpPr>
          <p:nvPr/>
        </p:nvCxnSpPr>
        <p:spPr>
          <a:xfrm>
            <a:off x="1065379" y="3108960"/>
            <a:ext cx="2786541" cy="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D95A92-A2A4-4C73-AA8F-8750999BD215}"/>
              </a:ext>
            </a:extLst>
          </p:cNvPr>
          <p:cNvCxnSpPr>
            <a:cxnSpLocks/>
          </p:cNvCxnSpPr>
          <p:nvPr/>
        </p:nvCxnSpPr>
        <p:spPr>
          <a:xfrm>
            <a:off x="1043608" y="4581128"/>
            <a:ext cx="1800200" cy="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5E07E46-B892-4D36-9FD3-2A19CC77DF6B}"/>
              </a:ext>
            </a:extLst>
          </p:cNvPr>
          <p:cNvSpPr txBox="1">
            <a:spLocks/>
          </p:cNvSpPr>
          <p:nvPr/>
        </p:nvSpPr>
        <p:spPr bwMode="auto">
          <a:xfrm>
            <a:off x="971600" y="5013176"/>
            <a:ext cx="820891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ts val="4100"/>
              </a:lnSpc>
              <a:spcBef>
                <a:spcPts val="300"/>
              </a:spcBef>
              <a:defRPr/>
            </a:pPr>
            <a:r>
              <a:rPr lang="en-US" sz="2800" dirty="0">
                <a:latin typeface="Helvetica"/>
                <a:ea typeface="+mn-ea"/>
                <a:cs typeface="Helvetica"/>
              </a:rPr>
              <a:t>Spindle cell angiosarcoma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A989FB-21ED-4E0B-A960-BC66053A0EA0}"/>
              </a:ext>
            </a:extLst>
          </p:cNvPr>
          <p:cNvCxnSpPr>
            <a:cxnSpLocks/>
          </p:cNvCxnSpPr>
          <p:nvPr/>
        </p:nvCxnSpPr>
        <p:spPr>
          <a:xfrm>
            <a:off x="1043608" y="5349240"/>
            <a:ext cx="4176464" cy="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E68D84B-09C7-440F-B8D9-BE01A5B74660}"/>
              </a:ext>
            </a:extLst>
          </p:cNvPr>
          <p:cNvSpPr txBox="1">
            <a:spLocks/>
          </p:cNvSpPr>
          <p:nvPr/>
        </p:nvSpPr>
        <p:spPr bwMode="auto">
          <a:xfrm>
            <a:off x="971600" y="5733256"/>
            <a:ext cx="820891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ts val="4100"/>
              </a:lnSpc>
              <a:spcBef>
                <a:spcPts val="300"/>
              </a:spcBef>
              <a:defRPr/>
            </a:pPr>
            <a:r>
              <a:rPr lang="en-US" sz="2800" dirty="0">
                <a:latin typeface="Helvetica"/>
                <a:ea typeface="+mn-ea"/>
                <a:cs typeface="Helvetica"/>
              </a:rPr>
              <a:t>Dermatofibrosarcoma protuberans</a:t>
            </a:r>
          </a:p>
        </p:txBody>
      </p:sp>
    </p:spTree>
    <p:extLst>
      <p:ext uri="{BB962C8B-B14F-4D97-AF65-F5344CB8AC3E}">
        <p14:creationId xmlns:p14="http://schemas.microsoft.com/office/powerpoint/2010/main" val="2393318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62FC5-A7C0-4478-9513-FCA5FF0B4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778"/>
            <a:ext cx="9144000" cy="48764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3C0EDC-F7A1-448C-8C4E-9B68C9134C09}"/>
              </a:ext>
            </a:extLst>
          </p:cNvPr>
          <p:cNvSpPr txBox="1">
            <a:spLocks/>
          </p:cNvSpPr>
          <p:nvPr/>
        </p:nvSpPr>
        <p:spPr>
          <a:xfrm>
            <a:off x="8028384" y="5301208"/>
            <a:ext cx="1009278" cy="43204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Helvetica"/>
                <a:ea typeface="+mj-ea"/>
                <a:cs typeface="Helvetica"/>
              </a:rPr>
              <a:t>CD34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7C9A56-D172-4CF5-BF45-849F6F346B2D}"/>
              </a:ext>
            </a:extLst>
          </p:cNvPr>
          <p:cNvSpPr txBox="1">
            <a:spLocks/>
          </p:cNvSpPr>
          <p:nvPr/>
        </p:nvSpPr>
        <p:spPr>
          <a:xfrm>
            <a:off x="3491880" y="116632"/>
            <a:ext cx="2161406" cy="936104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Our case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F499C8-AFFB-4C04-8D38-018FC8EA07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25"/>
          <a:stretch/>
        </p:blipFill>
        <p:spPr>
          <a:xfrm>
            <a:off x="288032" y="990778"/>
            <a:ext cx="4139952" cy="48764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E89E1B9-BBD5-4203-9776-32E49A0987E4}"/>
              </a:ext>
            </a:extLst>
          </p:cNvPr>
          <p:cNvSpPr txBox="1">
            <a:spLocks/>
          </p:cNvSpPr>
          <p:nvPr/>
        </p:nvSpPr>
        <p:spPr>
          <a:xfrm>
            <a:off x="3203848" y="5314280"/>
            <a:ext cx="1152128" cy="49098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Helvetica"/>
                <a:ea typeface="+mj-ea"/>
                <a:cs typeface="Helvetica"/>
              </a:rPr>
              <a:t>CD10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F7BD4B-CDC7-4DD7-A531-10F78FC81A7E}"/>
              </a:ext>
            </a:extLst>
          </p:cNvPr>
          <p:cNvSpPr txBox="1">
            <a:spLocks/>
          </p:cNvSpPr>
          <p:nvPr/>
        </p:nvSpPr>
        <p:spPr>
          <a:xfrm>
            <a:off x="3023828" y="98939"/>
            <a:ext cx="3096344" cy="881789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“The positives”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2A5B4-87C6-425C-831D-71969DC7D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r="24986" b="16923"/>
          <a:stretch/>
        </p:blipFill>
        <p:spPr>
          <a:xfrm>
            <a:off x="4716016" y="990778"/>
            <a:ext cx="4139952" cy="48764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D10B50-632A-4352-A42D-93BB62CB3A65}"/>
              </a:ext>
            </a:extLst>
          </p:cNvPr>
          <p:cNvSpPr txBox="1">
            <a:spLocks/>
          </p:cNvSpPr>
          <p:nvPr/>
        </p:nvSpPr>
        <p:spPr>
          <a:xfrm>
            <a:off x="7668344" y="5314280"/>
            <a:ext cx="1086002" cy="49098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Helvetica"/>
                <a:ea typeface="+mj-ea"/>
                <a:cs typeface="Helvetica"/>
              </a:rPr>
              <a:t>CD99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3DC5D7-7903-4AB0-80E9-41FC14BA0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r="50000"/>
          <a:stretch/>
        </p:blipFill>
        <p:spPr>
          <a:xfrm>
            <a:off x="305747" y="990778"/>
            <a:ext cx="4110339" cy="4876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C06D6-502D-4544-B91B-09DF1F39AC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204"/>
          <a:stretch/>
        </p:blipFill>
        <p:spPr>
          <a:xfrm>
            <a:off x="4727915" y="1000041"/>
            <a:ext cx="4110338" cy="48764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E89E1B9-BBD5-4203-9776-32E49A0987E4}"/>
              </a:ext>
            </a:extLst>
          </p:cNvPr>
          <p:cNvSpPr txBox="1">
            <a:spLocks/>
          </p:cNvSpPr>
          <p:nvPr/>
        </p:nvSpPr>
        <p:spPr>
          <a:xfrm>
            <a:off x="3203848" y="5314280"/>
            <a:ext cx="1152128" cy="49098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Helvetica"/>
                <a:ea typeface="+mj-ea"/>
                <a:cs typeface="Helvetica"/>
              </a:rPr>
              <a:t>CD68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F7BD4B-CDC7-4DD7-A531-10F78FC81A7E}"/>
              </a:ext>
            </a:extLst>
          </p:cNvPr>
          <p:cNvSpPr txBox="1">
            <a:spLocks/>
          </p:cNvSpPr>
          <p:nvPr/>
        </p:nvSpPr>
        <p:spPr>
          <a:xfrm>
            <a:off x="2591780" y="98939"/>
            <a:ext cx="3924436" cy="881789"/>
          </a:xfrm>
          <a:prstGeom prst="rect">
            <a:avLst/>
          </a:prstGeom>
          <a:noFill/>
        </p:spPr>
        <p:txBody>
          <a:bodyPr anchor="ctr">
            <a:normAutofit fontScale="92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“The focally positives”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D10B50-632A-4352-A42D-93BB62CB3A65}"/>
              </a:ext>
            </a:extLst>
          </p:cNvPr>
          <p:cNvSpPr txBox="1">
            <a:spLocks/>
          </p:cNvSpPr>
          <p:nvPr/>
        </p:nvSpPr>
        <p:spPr>
          <a:xfrm>
            <a:off x="7662462" y="5314280"/>
            <a:ext cx="1086002" cy="49098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Helvetica"/>
                <a:ea typeface="+mj-ea"/>
                <a:cs typeface="Helvetica"/>
              </a:rPr>
              <a:t>SMA</a:t>
            </a:r>
          </a:p>
        </p:txBody>
      </p:sp>
    </p:spTree>
    <p:extLst>
      <p:ext uri="{BB962C8B-B14F-4D97-AF65-F5344CB8AC3E}">
        <p14:creationId xmlns:p14="http://schemas.microsoft.com/office/powerpoint/2010/main" val="3075498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2B0317-B989-4022-AB76-616BD14DECD8}"/>
              </a:ext>
            </a:extLst>
          </p:cNvPr>
          <p:cNvSpPr txBox="1">
            <a:spLocks/>
          </p:cNvSpPr>
          <p:nvPr/>
        </p:nvSpPr>
        <p:spPr>
          <a:xfrm>
            <a:off x="457200" y="201613"/>
            <a:ext cx="8229600" cy="1066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Diagnosis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51E36-310B-4EE1-AC9B-5B55C5913BD5}"/>
              </a:ext>
            </a:extLst>
          </p:cNvPr>
          <p:cNvSpPr txBox="1">
            <a:spLocks/>
          </p:cNvSpPr>
          <p:nvPr/>
        </p:nvSpPr>
        <p:spPr bwMode="auto">
          <a:xfrm>
            <a:off x="612775" y="1700213"/>
            <a:ext cx="8229600" cy="280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Helvetica"/>
                <a:ea typeface="+mn-ea"/>
                <a:cs typeface="Helvetica"/>
              </a:rPr>
              <a:t>Left lower eyelid, wedge biopsy: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36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	</a:t>
            </a:r>
            <a:r>
              <a:rPr lang="en-US" sz="3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- Atypical fibroxanthoma.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3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	- Medial margin positive for tumor.</a:t>
            </a:r>
            <a:endParaRPr lang="en-US" sz="3000" dirty="0">
              <a:latin typeface="Helvetica"/>
              <a:ea typeface="+mn-ea"/>
              <a:cs typeface="Helvetic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0B0B41D-D706-4A73-AED0-772FE0728178}"/>
              </a:ext>
            </a:extLst>
          </p:cNvPr>
          <p:cNvSpPr txBox="1">
            <a:spLocks/>
          </p:cNvSpPr>
          <p:nvPr/>
        </p:nvSpPr>
        <p:spPr bwMode="auto">
          <a:xfrm>
            <a:off x="552805" y="1340769"/>
            <a:ext cx="8208912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indent="-255588" eaLnBrk="1" hangingPunct="1">
              <a:lnSpc>
                <a:spcPts val="41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latin typeface="Helvetica"/>
                <a:ea typeface="+mn-ea"/>
                <a:cs typeface="Helvetica"/>
              </a:rPr>
              <a:t>Lund and Kraus in 1962</a:t>
            </a:r>
          </a:p>
          <a:p>
            <a:pPr marL="44450" indent="-255588" eaLnBrk="1" hangingPunct="1">
              <a:lnSpc>
                <a:spcPts val="41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latin typeface="Helvetica"/>
                <a:ea typeface="+mn-ea"/>
                <a:cs typeface="Helvetica"/>
              </a:rPr>
              <a:t>Benign cutaneous neoplasm</a:t>
            </a:r>
          </a:p>
          <a:p>
            <a:pPr marL="44450" indent="-255588" eaLnBrk="1" hangingPunct="1">
              <a:lnSpc>
                <a:spcPts val="41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latin typeface="Helvetica"/>
                <a:ea typeface="+mn-ea"/>
                <a:cs typeface="Helvetica"/>
              </a:rPr>
              <a:t>Uncertain lineage</a:t>
            </a:r>
            <a:endParaRPr lang="en-US" sz="2600" dirty="0">
              <a:latin typeface="Helvetica"/>
              <a:cs typeface="Helvetic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89850-F10A-448B-B84C-00541DCE84D1}"/>
              </a:ext>
            </a:extLst>
          </p:cNvPr>
          <p:cNvSpPr txBox="1">
            <a:spLocks/>
          </p:cNvSpPr>
          <p:nvPr/>
        </p:nvSpPr>
        <p:spPr>
          <a:xfrm>
            <a:off x="1042988" y="57944"/>
            <a:ext cx="7058025" cy="106680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Atypical fibroxanthoma (AFX)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1D97C8C-2A8D-4371-BBD4-A7CC90B7F198}"/>
              </a:ext>
            </a:extLst>
          </p:cNvPr>
          <p:cNvSpPr txBox="1">
            <a:spLocks/>
          </p:cNvSpPr>
          <p:nvPr/>
        </p:nvSpPr>
        <p:spPr bwMode="auto">
          <a:xfrm>
            <a:off x="552805" y="3789040"/>
            <a:ext cx="820891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indent="-255588" eaLnBrk="1" hangingPunct="1">
              <a:lnSpc>
                <a:spcPts val="41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latin typeface="Helvetica"/>
                <a:ea typeface="+mn-ea"/>
                <a:cs typeface="Helvetica"/>
              </a:rPr>
              <a:t>“Superficial malignant fibrous histiocytoma” – avoid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5F2B58-2D33-4210-BC07-6A8664A955A2}"/>
              </a:ext>
            </a:extLst>
          </p:cNvPr>
          <p:cNvSpPr txBox="1">
            <a:spLocks/>
          </p:cNvSpPr>
          <p:nvPr/>
        </p:nvSpPr>
        <p:spPr>
          <a:xfrm>
            <a:off x="1042988" y="188640"/>
            <a:ext cx="7058025" cy="12961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Atypical fibroxanthoma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Epidemiology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5D022BC-107A-4EA2-8C30-ABB34BFDF540}"/>
              </a:ext>
            </a:extLst>
          </p:cNvPr>
          <p:cNvSpPr txBox="1">
            <a:spLocks/>
          </p:cNvSpPr>
          <p:nvPr/>
        </p:nvSpPr>
        <p:spPr bwMode="auto">
          <a:xfrm>
            <a:off x="611560" y="1340768"/>
            <a:ext cx="8208912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indent="-255588" eaLnBrk="1" hangingPunct="1">
              <a:lnSpc>
                <a:spcPts val="41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Helvetica"/>
                <a:ea typeface="+mn-ea"/>
                <a:cs typeface="Helvetica"/>
              </a:rPr>
              <a:t>Elderly</a:t>
            </a:r>
          </a:p>
          <a:p>
            <a:pPr marL="44450" indent="-255588" eaLnBrk="1" hangingPunct="1">
              <a:lnSpc>
                <a:spcPts val="41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Helvetica"/>
                <a:ea typeface="+mn-ea"/>
                <a:cs typeface="Helvetica"/>
              </a:rPr>
              <a:t>Caucasian</a:t>
            </a:r>
          </a:p>
          <a:p>
            <a:pPr marL="44450" indent="-255588" eaLnBrk="1" hangingPunct="1">
              <a:lnSpc>
                <a:spcPts val="41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Helvetica"/>
                <a:ea typeface="+mn-ea"/>
                <a:cs typeface="Helvetica"/>
              </a:rPr>
              <a:t>Men &gt; woman</a:t>
            </a:r>
          </a:p>
          <a:p>
            <a:pPr eaLnBrk="1" hangingPunct="1">
              <a:lnSpc>
                <a:spcPts val="4100"/>
              </a:lnSpc>
              <a:spcBef>
                <a:spcPts val="300"/>
              </a:spcBef>
              <a:defRPr/>
            </a:pPr>
            <a:endParaRPr lang="en-US" sz="2400" dirty="0">
              <a:latin typeface="Helvetica"/>
              <a:ea typeface="+mn-ea"/>
              <a:cs typeface="Helvetica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0274456-8973-4A78-A2B0-2426EA0FF30F}"/>
              </a:ext>
            </a:extLst>
          </p:cNvPr>
          <p:cNvSpPr txBox="1">
            <a:spLocks/>
          </p:cNvSpPr>
          <p:nvPr/>
        </p:nvSpPr>
        <p:spPr bwMode="auto">
          <a:xfrm>
            <a:off x="611560" y="3286675"/>
            <a:ext cx="8208912" cy="339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indent="-255588" eaLnBrk="1" hangingPunct="1">
              <a:lnSpc>
                <a:spcPts val="41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Helvetica"/>
                <a:ea typeface="+mn-ea"/>
                <a:cs typeface="Helvetica"/>
              </a:rPr>
              <a:t>Genetic analysis: mutations in p53</a:t>
            </a:r>
          </a:p>
          <a:p>
            <a:pPr marL="44450" indent="-255588" eaLnBrk="1" hangingPunct="1">
              <a:lnSpc>
                <a:spcPts val="41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Helvetica"/>
                <a:ea typeface="+mn-ea"/>
                <a:cs typeface="Helvetica"/>
              </a:rPr>
              <a:t>Incidence highest in areas of high UV radiation</a:t>
            </a:r>
          </a:p>
          <a:p>
            <a:pPr marL="44450" indent="-255588" eaLnBrk="1" hangingPunct="1">
              <a:lnSpc>
                <a:spcPts val="41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Helvetica"/>
                <a:ea typeface="+mn-ea"/>
                <a:cs typeface="Helvetica"/>
              </a:rPr>
              <a:t>Risk factors</a:t>
            </a:r>
          </a:p>
          <a:p>
            <a:pPr marL="246062" lvl="1" eaLnBrk="1" hangingPunct="1">
              <a:lnSpc>
                <a:spcPts val="4100"/>
              </a:lnSpc>
              <a:spcBef>
                <a:spcPts val="300"/>
              </a:spcBef>
              <a:defRPr/>
            </a:pPr>
            <a:r>
              <a:rPr lang="en-US" sz="2400" dirty="0">
                <a:latin typeface="Helvetica"/>
                <a:ea typeface="+mn-ea"/>
                <a:cs typeface="Helvetica"/>
              </a:rPr>
              <a:t>- Xeroderma pigmentosum: younger age</a:t>
            </a:r>
          </a:p>
          <a:p>
            <a:pPr marL="246062" lvl="1" eaLnBrk="1" hangingPunct="1">
              <a:lnSpc>
                <a:spcPts val="4100"/>
              </a:lnSpc>
              <a:spcBef>
                <a:spcPts val="300"/>
              </a:spcBef>
              <a:defRPr/>
            </a:pPr>
            <a:r>
              <a:rPr lang="en-US" sz="2400" dirty="0">
                <a:latin typeface="Helvetica"/>
                <a:ea typeface="+mn-ea"/>
                <a:cs typeface="Helvetica"/>
              </a:rPr>
              <a:t>- Radiotherapy / immunosuppression (transplantation)  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9727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B285267-96E5-4DA8-ACE3-7DA2D056E5D2}"/>
              </a:ext>
            </a:extLst>
          </p:cNvPr>
          <p:cNvSpPr txBox="1">
            <a:spLocks/>
          </p:cNvSpPr>
          <p:nvPr/>
        </p:nvSpPr>
        <p:spPr bwMode="auto">
          <a:xfrm>
            <a:off x="468313" y="1628801"/>
            <a:ext cx="8136135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Helvetica"/>
                <a:ea typeface="+mn-ea"/>
                <a:cs typeface="Helvetica"/>
              </a:rPr>
              <a:t>Solitary</a:t>
            </a:r>
          </a:p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Helvetica"/>
                <a:ea typeface="+mn-ea"/>
                <a:cs typeface="Helvetica"/>
              </a:rPr>
              <a:t>Nodular dome-shaped, pink/red/brown</a:t>
            </a:r>
          </a:p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Helvetica"/>
                <a:ea typeface="+mn-ea"/>
                <a:cs typeface="Helvetica"/>
              </a:rPr>
              <a:t>Ulceration, bleeding/crusting</a:t>
            </a:r>
          </a:p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Helvetica"/>
                <a:ea typeface="+mn-ea"/>
                <a:cs typeface="Helvetica"/>
              </a:rPr>
              <a:t>&lt;2cm diameter</a:t>
            </a:r>
          </a:p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Helvetica"/>
                <a:ea typeface="+mn-ea"/>
                <a:cs typeface="Helvetica"/>
              </a:rPr>
              <a:t>Short duration / rapid growth</a:t>
            </a:r>
          </a:p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endParaRPr lang="en-US" sz="2400" dirty="0">
              <a:latin typeface="Helvetica"/>
              <a:ea typeface="+mn-ea"/>
              <a:cs typeface="Helvetic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88BA11-BBC5-4442-A455-740C31B14217}"/>
              </a:ext>
            </a:extLst>
          </p:cNvPr>
          <p:cNvSpPr txBox="1">
            <a:spLocks/>
          </p:cNvSpPr>
          <p:nvPr/>
        </p:nvSpPr>
        <p:spPr>
          <a:xfrm>
            <a:off x="1042988" y="201959"/>
            <a:ext cx="7058025" cy="1282825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Atypical fibroxanthoma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Clinical presentation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E6FB6B-3FDE-44F7-9E48-EB544CC4C6CC}"/>
              </a:ext>
            </a:extLst>
          </p:cNvPr>
          <p:cNvGrpSpPr/>
          <p:nvPr/>
        </p:nvGrpSpPr>
        <p:grpSpPr>
          <a:xfrm>
            <a:off x="482578" y="4293096"/>
            <a:ext cx="7905846" cy="2065265"/>
            <a:chOff x="482578" y="4429098"/>
            <a:chExt cx="7905846" cy="2065265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A5860DFF-1CAF-4301-80E7-8E860E488FE4}"/>
                </a:ext>
              </a:extLst>
            </p:cNvPr>
            <p:cNvSpPr txBox="1">
              <a:spLocks/>
            </p:cNvSpPr>
            <p:nvPr/>
          </p:nvSpPr>
          <p:spPr>
            <a:xfrm>
              <a:off x="6156176" y="5681761"/>
              <a:ext cx="2232248" cy="195511"/>
            </a:xfrm>
            <a:prstGeom prst="rect">
              <a:avLst/>
            </a:prstGeom>
            <a:noFill/>
          </p:spPr>
          <p:txBody>
            <a:bodyPr anchor="ctr">
              <a:norm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600" dirty="0">
                  <a:latin typeface="Helvetica"/>
                  <a:ea typeface="+mj-ea"/>
                  <a:cs typeface="Helvetica"/>
                </a:rPr>
                <a:t>newportbeachskincancer.com</a:t>
              </a:r>
            </a:p>
          </p:txBody>
        </p:sp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4C531620-DF5B-4478-8813-1487CC47981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2578" y="4437112"/>
              <a:ext cx="7401789" cy="205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4450" indent="-255588" eaLnBrk="1" hangingPunct="1">
                <a:lnSpc>
                  <a:spcPct val="120000"/>
                </a:lnSpc>
                <a:spcBef>
                  <a:spcPts val="300"/>
                </a:spcBef>
                <a:buFont typeface="Arial" pitchFamily="34" charset="0"/>
                <a:buChar char="•"/>
                <a:defRPr/>
              </a:pPr>
              <a:r>
                <a:rPr lang="en-US" sz="2400" dirty="0">
                  <a:latin typeface="Helvetica"/>
                  <a:ea typeface="+mn-ea"/>
                  <a:cs typeface="Helvetica"/>
                </a:rPr>
                <a:t>Actinically-damaged skin</a:t>
              </a:r>
            </a:p>
            <a:p>
              <a:pPr marL="44450" indent="-255588" eaLnBrk="1" hangingPunct="1">
                <a:lnSpc>
                  <a:spcPct val="120000"/>
                </a:lnSpc>
                <a:spcBef>
                  <a:spcPts val="300"/>
                </a:spcBef>
                <a:buFont typeface="Arial" pitchFamily="34" charset="0"/>
                <a:buChar char="•"/>
                <a:defRPr/>
              </a:pPr>
              <a:r>
                <a:rPr lang="en-US" sz="2400" dirty="0">
                  <a:latin typeface="Helvetica"/>
                  <a:ea typeface="+mn-ea"/>
                  <a:cs typeface="Helvetica"/>
                </a:rPr>
                <a:t>Head and neck</a:t>
              </a:r>
            </a:p>
            <a:p>
              <a:pPr marL="246062" lvl="1" eaLnBrk="1" hangingPunct="1">
                <a:lnSpc>
                  <a:spcPct val="120000"/>
                </a:lnSpc>
                <a:spcBef>
                  <a:spcPts val="300"/>
                </a:spcBef>
                <a:defRPr/>
              </a:pPr>
              <a:r>
                <a:rPr lang="en-US" sz="2400" dirty="0">
                  <a:latin typeface="Helvetica"/>
                  <a:ea typeface="+mn-ea"/>
                  <a:cs typeface="Helvetica"/>
                </a:rPr>
                <a:t>    </a:t>
              </a:r>
              <a:r>
                <a:rPr lang="en-US" sz="2200" dirty="0">
                  <a:latin typeface="Helvetica"/>
                  <a:ea typeface="+mn-ea"/>
                  <a:cs typeface="Helvetica"/>
                </a:rPr>
                <a:t>- Ocular, rare</a:t>
              </a:r>
            </a:p>
            <a:p>
              <a:pPr marL="246062" lvl="1" eaLnBrk="1" hangingPunct="1">
                <a:lnSpc>
                  <a:spcPct val="120000"/>
                </a:lnSpc>
                <a:spcBef>
                  <a:spcPts val="300"/>
                </a:spcBef>
                <a:defRPr/>
              </a:pPr>
              <a:r>
                <a:rPr lang="en-US" sz="2200" dirty="0">
                  <a:latin typeface="Helvetica"/>
                  <a:ea typeface="+mn-ea"/>
                  <a:cs typeface="Helvetica"/>
                </a:rPr>
                <a:t>	 Eyelid (6), medial canthus (1), conjunctiva (5)</a:t>
              </a:r>
            </a:p>
            <a:p>
              <a:pPr eaLnBrk="1" hangingPunct="1">
                <a:lnSpc>
                  <a:spcPct val="120000"/>
                </a:lnSpc>
                <a:spcBef>
                  <a:spcPts val="300"/>
                </a:spcBef>
                <a:defRPr/>
              </a:pPr>
              <a:r>
                <a:rPr lang="en-US" sz="2400" dirty="0">
                  <a:latin typeface="Helvetica"/>
                  <a:ea typeface="+mn-ea"/>
                  <a:cs typeface="Helvetica"/>
                </a:rPr>
                <a:t>  </a:t>
              </a:r>
            </a:p>
            <a:p>
              <a:pPr eaLnBrk="1" hangingPunct="1">
                <a:lnSpc>
                  <a:spcPct val="120000"/>
                </a:lnSpc>
                <a:spcBef>
                  <a:spcPts val="300"/>
                </a:spcBef>
                <a:defRPr/>
              </a:pPr>
              <a:r>
                <a:rPr lang="en-US" sz="2400" dirty="0">
                  <a:latin typeface="Helvetica"/>
                  <a:ea typeface="+mn-ea"/>
                  <a:cs typeface="Helvetica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357EB99-BB50-4BDA-9FF7-5FC7CEA5E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4429098"/>
              <a:ext cx="1695974" cy="12753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9120BC7-F593-40FF-BC99-8D5F5650989E}"/>
              </a:ext>
            </a:extLst>
          </p:cNvPr>
          <p:cNvSpPr txBox="1">
            <a:spLocks/>
          </p:cNvSpPr>
          <p:nvPr/>
        </p:nvSpPr>
        <p:spPr>
          <a:xfrm>
            <a:off x="457200" y="-14064"/>
            <a:ext cx="8229600" cy="1066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Case presentation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D1F977-040C-417F-AF67-5C5A434A1988}"/>
              </a:ext>
            </a:extLst>
          </p:cNvPr>
          <p:cNvSpPr txBox="1">
            <a:spLocks/>
          </p:cNvSpPr>
          <p:nvPr/>
        </p:nvSpPr>
        <p:spPr bwMode="auto">
          <a:xfrm>
            <a:off x="323529" y="1151780"/>
            <a:ext cx="8568952" cy="162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HPI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      - 2 month history of suspected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stye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 left lower eyelid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        not resolving 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endParaRPr lang="en-US" sz="2600" dirty="0"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endParaRPr lang="en-US" sz="2600" dirty="0"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260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   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25C21C4-3A80-41D7-88BC-1A221A45239E}"/>
              </a:ext>
            </a:extLst>
          </p:cNvPr>
          <p:cNvSpPr txBox="1">
            <a:spLocks/>
          </p:cNvSpPr>
          <p:nvPr/>
        </p:nvSpPr>
        <p:spPr bwMode="auto">
          <a:xfrm>
            <a:off x="344488" y="2852242"/>
            <a:ext cx="8799512" cy="151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O/E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260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      - 3mm pearlescent, ulcerated lesion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B66BFC-4E72-4960-9B19-2A328227C9CA}"/>
              </a:ext>
            </a:extLst>
          </p:cNvPr>
          <p:cNvGrpSpPr/>
          <p:nvPr/>
        </p:nvGrpSpPr>
        <p:grpSpPr>
          <a:xfrm>
            <a:off x="360040" y="4220741"/>
            <a:ext cx="8675687" cy="2088579"/>
            <a:chOff x="360040" y="4220741"/>
            <a:chExt cx="8675687" cy="2088579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2F4B7324-228F-46D1-8552-B3EE9AC71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906974" y="5706219"/>
              <a:ext cx="1330052" cy="603101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120000"/>
                </a:lnSpc>
                <a:spcBef>
                  <a:spcPts val="300"/>
                </a:spcBef>
                <a:defRPr/>
              </a:pPr>
              <a:r>
                <a:rPr lang="en-US" sz="2800" dirty="0"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Biopsy</a:t>
              </a:r>
              <a:endParaRPr lang="en-US" sz="28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457200" indent="-457200" eaLnBrk="1" hangingPunct="1">
                <a:lnSpc>
                  <a:spcPct val="120000"/>
                </a:lnSpc>
                <a:spcBef>
                  <a:spcPts val="300"/>
                </a:spcBef>
                <a:buFontTx/>
                <a:buChar char="-"/>
                <a:defRPr/>
              </a:pPr>
              <a:endParaRPr lang="en-US" sz="280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  <a:p>
              <a:pPr eaLnBrk="1" hangingPunct="1">
                <a:lnSpc>
                  <a:spcPct val="120000"/>
                </a:lnSpc>
                <a:spcBef>
                  <a:spcPts val="300"/>
                </a:spcBef>
                <a:defRPr/>
              </a:pPr>
              <a:r>
                <a:rPr lang="en-US" sz="2800" dirty="0"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     </a:t>
              </a:r>
            </a:p>
          </p:txBody>
        </p:sp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3F76FF8-7612-4DCF-97A7-328B9882E1D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0040" y="4220741"/>
              <a:ext cx="8675687" cy="1512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4450" indent="-255588" eaLnBrk="1" hangingPunct="1">
                <a:lnSpc>
                  <a:spcPct val="120000"/>
                </a:lnSpc>
                <a:spcBef>
                  <a:spcPts val="300"/>
                </a:spcBef>
                <a:buFont typeface="Arial" pitchFamily="34" charset="0"/>
                <a:buChar char="•"/>
                <a:defRPr/>
              </a:pPr>
              <a:r>
                <a:rPr lang="en-US" sz="2600" dirty="0"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Clinical dx</a:t>
              </a:r>
            </a:p>
            <a:p>
              <a:pPr eaLnBrk="1" hangingPunct="1">
                <a:lnSpc>
                  <a:spcPct val="120000"/>
                </a:lnSpc>
                <a:spcBef>
                  <a:spcPts val="300"/>
                </a:spcBef>
                <a:defRPr/>
              </a:pPr>
              <a:r>
                <a:rPr lang="en-US" sz="2600" dirty="0"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       ? Keratoacanthoma ?BCC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653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94C5-D9A5-48E2-9736-6BB6EC2D6BB8}"/>
              </a:ext>
            </a:extLst>
          </p:cNvPr>
          <p:cNvSpPr txBox="1">
            <a:spLocks/>
          </p:cNvSpPr>
          <p:nvPr/>
        </p:nvSpPr>
        <p:spPr>
          <a:xfrm>
            <a:off x="457200" y="259904"/>
            <a:ext cx="8229600" cy="6488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Histopathology</a:t>
            </a:r>
          </a:p>
        </p:txBody>
      </p:sp>
      <p:sp>
        <p:nvSpPr>
          <p:cNvPr id="72707" name="Text Placeholder 3">
            <a:extLst>
              <a:ext uri="{FF2B5EF4-FFF2-40B4-BE49-F238E27FC236}">
                <a16:creationId xmlns:a16="http://schemas.microsoft.com/office/drawing/2014/main" id="{85F97453-2E3E-4E30-9E61-2621C2E4686C}"/>
              </a:ext>
            </a:extLst>
          </p:cNvPr>
          <p:cNvSpPr txBox="1">
            <a:spLocks/>
          </p:cNvSpPr>
          <p:nvPr/>
        </p:nvSpPr>
        <p:spPr bwMode="auto">
          <a:xfrm>
            <a:off x="611560" y="1124744"/>
            <a:ext cx="835292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Well circumscribed dermal tumor that abuts the epidermis (</a:t>
            </a:r>
            <a:r>
              <a:rPr lang="en-US" altLang="en-US" sz="2200" dirty="0" err="1">
                <a:latin typeface="Helvetica" panose="020B0604020202020204" pitchFamily="34" charset="0"/>
              </a:rPr>
              <a:t>grenz</a:t>
            </a:r>
            <a:r>
              <a:rPr lang="en-US" altLang="en-US" sz="2200" dirty="0">
                <a:latin typeface="Helvetica" panose="020B0604020202020204" pitchFamily="34" charset="0"/>
              </a:rPr>
              <a:t> zone may be seen)</a:t>
            </a:r>
          </a:p>
          <a:p>
            <a:pPr marL="342900" indent="-342900" eaLnBrk="1" hangingPunct="1"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Only focal extension into superficial subcutaneous tissue</a:t>
            </a: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Nodular or polypoid configuration, non-capsulated</a:t>
            </a: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Exophytic, often ulcerated</a:t>
            </a: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Collarette formation of lateral epidermis</a:t>
            </a: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Adjacent solar elastosis</a:t>
            </a: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Pushing growth pattern</a:t>
            </a:r>
          </a:p>
          <a:p>
            <a:pPr marL="342900" indent="-342900" eaLnBrk="1" hangingPunct="1"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Sheets, fascicles or haphazard arrangement of large spindle-shaped, epithelioid, anaplastic and multinucleated giant cells in different proportions</a:t>
            </a: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Admixed chronic inflammatory infiltrate</a:t>
            </a: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endParaRPr lang="en-US" altLang="en-US" sz="2200" dirty="0">
              <a:latin typeface="Helvetica" panose="020B0604020202020204" pitchFamily="34" charset="0"/>
            </a:endParaRP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endParaRPr lang="en-US" altLang="en-US" sz="2200" dirty="0">
              <a:latin typeface="Helvetica" panose="020B0604020202020204" pitchFamily="34" charset="0"/>
            </a:endParaRP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endParaRPr lang="en-US" altLang="en-US" sz="2200" dirty="0">
              <a:latin typeface="Helvetica" panose="020B0604020202020204" pitchFamily="34" charset="0"/>
            </a:endParaRP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endParaRPr lang="en-US" altLang="en-US" sz="2200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72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Placeholder 3">
            <a:extLst>
              <a:ext uri="{FF2B5EF4-FFF2-40B4-BE49-F238E27FC236}">
                <a16:creationId xmlns:a16="http://schemas.microsoft.com/office/drawing/2014/main" id="{85F97453-2E3E-4E30-9E61-2621C2E4686C}"/>
              </a:ext>
            </a:extLst>
          </p:cNvPr>
          <p:cNvSpPr txBox="1">
            <a:spLocks/>
          </p:cNvSpPr>
          <p:nvPr/>
        </p:nvSpPr>
        <p:spPr bwMode="auto">
          <a:xfrm>
            <a:off x="467544" y="907976"/>
            <a:ext cx="8219256" cy="540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Cytology</a:t>
            </a:r>
          </a:p>
          <a:p>
            <a:pPr marL="1085850" lvl="1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000" dirty="0">
                <a:latin typeface="Helvetica" panose="020B0604020202020204" pitchFamily="34" charset="0"/>
              </a:rPr>
              <a:t>Bizarre cells with marked nuclear pleomorphism </a:t>
            </a:r>
          </a:p>
          <a:p>
            <a:pPr lvl="1" indent="0" eaLnBrk="1" hangingPunct="1">
              <a:lnSpc>
                <a:spcPts val="3500"/>
              </a:lnSpc>
              <a:spcBef>
                <a:spcPts val="300"/>
              </a:spcBef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    (hyperchromatic or vesicular chromatic and large often </a:t>
            </a:r>
          </a:p>
          <a:p>
            <a:pPr lvl="1" indent="0" eaLnBrk="1" hangingPunct="1">
              <a:lnSpc>
                <a:spcPts val="3500"/>
              </a:lnSpc>
              <a:spcBef>
                <a:spcPts val="300"/>
              </a:spcBef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     multiple nucleoli)</a:t>
            </a:r>
          </a:p>
          <a:p>
            <a:pPr marL="1085850" lvl="1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000" dirty="0">
                <a:latin typeface="Helvetica" panose="020B0604020202020204" pitchFamily="34" charset="0"/>
              </a:rPr>
              <a:t>Abundant eosinophilic / foamy cytoplasm</a:t>
            </a:r>
            <a:endParaRPr lang="en-US" altLang="en-US" sz="2200" dirty="0">
              <a:latin typeface="Helvetica" panose="020B0604020202020204" pitchFamily="34" charset="0"/>
            </a:endParaRP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Brisk and atypical mitotic activity</a:t>
            </a: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Variants</a:t>
            </a:r>
          </a:p>
          <a:p>
            <a:pPr marL="1085850" lvl="1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000" dirty="0">
                <a:latin typeface="Helvetica" panose="020B0604020202020204" pitchFamily="34" charset="0"/>
              </a:rPr>
              <a:t>Clear cell, angiomatoid, chondroid, granular cell, keloidal, myxoid, osteoclastic, osteoid, and pigmented</a:t>
            </a: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endParaRPr lang="en-US" altLang="en-US" sz="2200" dirty="0">
              <a:latin typeface="Helvetica" panose="020B0604020202020204" pitchFamily="34" charset="0"/>
            </a:endParaRP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endParaRPr lang="en-US" altLang="en-US" sz="2200" dirty="0">
              <a:latin typeface="Helvetica" panose="020B0604020202020204" pitchFamily="34" charset="0"/>
            </a:endParaRP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endParaRPr lang="en-US" altLang="en-US" sz="2200" dirty="0">
              <a:latin typeface="Helvetica" panose="020B0604020202020204" pitchFamily="34" charset="0"/>
            </a:endParaRP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endParaRPr lang="en-US" altLang="en-US" sz="2200" dirty="0">
              <a:latin typeface="Helvetica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5F1507-D753-4789-B1A0-35C422954B26}"/>
              </a:ext>
            </a:extLst>
          </p:cNvPr>
          <p:cNvSpPr txBox="1">
            <a:spLocks/>
          </p:cNvSpPr>
          <p:nvPr/>
        </p:nvSpPr>
        <p:spPr>
          <a:xfrm>
            <a:off x="457200" y="259904"/>
            <a:ext cx="8229600" cy="6488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Histopathology</a:t>
            </a:r>
          </a:p>
        </p:txBody>
      </p:sp>
    </p:spTree>
    <p:extLst>
      <p:ext uri="{BB962C8B-B14F-4D97-AF65-F5344CB8AC3E}">
        <p14:creationId xmlns:p14="http://schemas.microsoft.com/office/powerpoint/2010/main" val="3837225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EB3C7-F574-4070-8AC2-DDA7F0868AE3}"/>
              </a:ext>
            </a:extLst>
          </p:cNvPr>
          <p:cNvSpPr txBox="1">
            <a:spLocks/>
          </p:cNvSpPr>
          <p:nvPr/>
        </p:nvSpPr>
        <p:spPr bwMode="auto">
          <a:xfrm>
            <a:off x="323527" y="1052736"/>
            <a:ext cx="8928983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200" b="1" dirty="0">
                <a:latin typeface="Helvetica" panose="020B0604020202020204" pitchFamily="34" charset="0"/>
              </a:rPr>
              <a:t>Absence of</a:t>
            </a:r>
          </a:p>
          <a:p>
            <a:pPr marL="1085850" lvl="1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Necrosis</a:t>
            </a:r>
          </a:p>
          <a:p>
            <a:pPr marL="1085850" lvl="1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200" dirty="0">
                <a:latin typeface="Helvetica" panose="020B0604020202020204" pitchFamily="34" charset="0"/>
              </a:rPr>
              <a:t>Invasion into deep subcutis and underlying skeletal muscle</a:t>
            </a:r>
          </a:p>
          <a:p>
            <a:pPr marL="1085850" lvl="1" indent="-342900" eaLnBrk="1" hangingPunct="1">
              <a:lnSpc>
                <a:spcPts val="3500"/>
              </a:lnSpc>
              <a:spcBef>
                <a:spcPts val="300"/>
              </a:spcBef>
            </a:pPr>
            <a:r>
              <a:rPr lang="en-US" altLang="en-US" sz="2200" dirty="0" err="1">
                <a:latin typeface="Helvetica" panose="020B0604020202020204" pitchFamily="34" charset="0"/>
              </a:rPr>
              <a:t>Lymphovascular</a:t>
            </a:r>
            <a:r>
              <a:rPr lang="en-US" altLang="en-US" sz="2200" dirty="0">
                <a:latin typeface="Helvetica" panose="020B0604020202020204" pitchFamily="34" charset="0"/>
              </a:rPr>
              <a:t> / perineural invasion</a:t>
            </a: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endParaRPr lang="en-US" altLang="en-US" sz="2200" b="1" dirty="0">
              <a:latin typeface="Helvetica" panose="020B0604020202020204" pitchFamily="34" charset="0"/>
            </a:endParaRP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endParaRPr lang="en-US" altLang="en-US" sz="2200" b="1" dirty="0">
              <a:latin typeface="Helvetica" panose="020B0604020202020204" pitchFamily="34" charset="0"/>
            </a:endParaRP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endParaRPr lang="en-US" altLang="en-US" sz="2200" b="1" dirty="0">
              <a:latin typeface="Helvetica" panose="020B0604020202020204" pitchFamily="34" charset="0"/>
            </a:endParaRPr>
          </a:p>
          <a:p>
            <a:pPr marL="342900" indent="-342900" eaLnBrk="1" hangingPunct="1">
              <a:lnSpc>
                <a:spcPts val="3500"/>
              </a:lnSpc>
              <a:spcBef>
                <a:spcPts val="300"/>
              </a:spcBef>
            </a:pPr>
            <a:endParaRPr lang="en-US" altLang="en-US" sz="2200" b="1" dirty="0">
              <a:latin typeface="Helvetica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2A96D5-7415-4F48-BB9C-8C798A4C84DB}"/>
              </a:ext>
            </a:extLst>
          </p:cNvPr>
          <p:cNvGrpSpPr/>
          <p:nvPr/>
        </p:nvGrpSpPr>
        <p:grpSpPr>
          <a:xfrm>
            <a:off x="467544" y="3253239"/>
            <a:ext cx="8219256" cy="2102278"/>
            <a:chOff x="467544" y="3356992"/>
            <a:chExt cx="8219256" cy="2102278"/>
          </a:xfrm>
        </p:grpSpPr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33893397-5887-4B23-BC5F-AD1D36771E9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7544" y="4725144"/>
              <a:ext cx="8219256" cy="734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ts val="3500"/>
                </a:lnSpc>
                <a:spcBef>
                  <a:spcPts val="300"/>
                </a:spcBef>
                <a:buNone/>
              </a:pPr>
              <a:r>
                <a:rPr lang="en-US" altLang="en-US" sz="2000" dirty="0">
                  <a:latin typeface="Helvetica" panose="020B0604020202020204" pitchFamily="34" charset="0"/>
                </a:rPr>
                <a:t>15% metastatic potential / higher recurrence rate </a:t>
              </a:r>
            </a:p>
            <a:p>
              <a:pPr lvl="1" indent="0" algn="ctr" eaLnBrk="1" hangingPunct="1">
                <a:lnSpc>
                  <a:spcPts val="3500"/>
                </a:lnSpc>
                <a:spcBef>
                  <a:spcPts val="300"/>
                </a:spcBef>
                <a:buNone/>
              </a:pPr>
              <a:r>
                <a:rPr lang="en-US" altLang="en-US" sz="2000" dirty="0">
                  <a:latin typeface="Helvetica" panose="020B0604020202020204" pitchFamily="34" charset="0"/>
                </a:rPr>
                <a:t>    </a:t>
              </a:r>
            </a:p>
            <a:p>
              <a:pPr marL="342900" indent="-342900" algn="ctr" eaLnBrk="1" hangingPunct="1">
                <a:lnSpc>
                  <a:spcPts val="3500"/>
                </a:lnSpc>
                <a:spcBef>
                  <a:spcPts val="300"/>
                </a:spcBef>
              </a:pPr>
              <a:endParaRPr lang="en-US" altLang="en-US" sz="2000" dirty="0">
                <a:latin typeface="Helvetica" panose="020B0604020202020204" pitchFamily="34" charset="0"/>
              </a:endParaRPr>
            </a:p>
            <a:p>
              <a:pPr marL="342900" indent="-342900" algn="ctr" eaLnBrk="1" hangingPunct="1">
                <a:lnSpc>
                  <a:spcPts val="3500"/>
                </a:lnSpc>
                <a:spcBef>
                  <a:spcPts val="300"/>
                </a:spcBef>
              </a:pPr>
              <a:endParaRPr lang="en-US" altLang="en-US" sz="2000" dirty="0">
                <a:latin typeface="Helvetica" panose="020B0604020202020204" pitchFamily="34" charset="0"/>
              </a:endParaRPr>
            </a:p>
            <a:p>
              <a:pPr marL="342900" indent="-342900" algn="ctr" eaLnBrk="1" hangingPunct="1">
                <a:lnSpc>
                  <a:spcPts val="3500"/>
                </a:lnSpc>
                <a:spcBef>
                  <a:spcPts val="300"/>
                </a:spcBef>
              </a:pPr>
              <a:endParaRPr lang="en-US" altLang="en-US" sz="2000" dirty="0">
                <a:latin typeface="Helvetica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B26B7E-76AC-4978-B8B4-145A856DEED6}"/>
                </a:ext>
              </a:extLst>
            </p:cNvPr>
            <p:cNvGrpSpPr/>
            <p:nvPr/>
          </p:nvGrpSpPr>
          <p:grpSpPr>
            <a:xfrm>
              <a:off x="2123728" y="3356992"/>
              <a:ext cx="4896544" cy="1584176"/>
              <a:chOff x="2123728" y="3424741"/>
              <a:chExt cx="4896544" cy="1584176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9253F137-4BB9-4B63-8F39-4EEBABA276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2000" y="3424741"/>
                <a:ext cx="0" cy="436307"/>
              </a:xfrm>
              <a:prstGeom prst="straightConnector1">
                <a:avLst/>
              </a:prstGeom>
              <a:ln w="60325" cmpd="dbl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 Placeholder 3">
                <a:extLst>
                  <a:ext uri="{FF2B5EF4-FFF2-40B4-BE49-F238E27FC236}">
                    <a16:creationId xmlns:a16="http://schemas.microsoft.com/office/drawing/2014/main" id="{5A0043C4-8F32-468E-8D9E-7C0DDEE7B41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123728" y="3928797"/>
                <a:ext cx="4896544" cy="1080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ts val="300"/>
                  </a:spcBef>
                  <a:buNone/>
                </a:pPr>
                <a:r>
                  <a:rPr lang="en-US" altLang="en-US" sz="2800" b="1" dirty="0">
                    <a:latin typeface="Helvetica" panose="020B0604020202020204" pitchFamily="34" charset="0"/>
                  </a:rPr>
                  <a:t>Pleomorphic dermal sarcoma</a:t>
                </a:r>
              </a:p>
              <a:p>
                <a:pPr marL="342900" indent="-342900" eaLnBrk="1" hangingPunct="1">
                  <a:lnSpc>
                    <a:spcPts val="3500"/>
                  </a:lnSpc>
                  <a:spcBef>
                    <a:spcPts val="300"/>
                  </a:spcBef>
                </a:pPr>
                <a:endParaRPr lang="en-US" altLang="en-US" sz="2800" b="1" dirty="0">
                  <a:latin typeface="Helvetica" panose="020B0604020202020204" pitchFamily="34" charset="0"/>
                </a:endParaRPr>
              </a:p>
              <a:p>
                <a:pPr marL="342900" indent="-342900" eaLnBrk="1" hangingPunct="1">
                  <a:lnSpc>
                    <a:spcPts val="3500"/>
                  </a:lnSpc>
                  <a:spcBef>
                    <a:spcPts val="300"/>
                  </a:spcBef>
                </a:pPr>
                <a:endParaRPr lang="en-US" altLang="en-US" sz="2800" b="1" dirty="0">
                  <a:latin typeface="Helvetica" panose="020B0604020202020204" pitchFamily="34" charset="0"/>
                </a:endParaRPr>
              </a:p>
              <a:p>
                <a:pPr marL="342900" indent="-342900" eaLnBrk="1" hangingPunct="1">
                  <a:lnSpc>
                    <a:spcPts val="3500"/>
                  </a:lnSpc>
                  <a:spcBef>
                    <a:spcPts val="300"/>
                  </a:spcBef>
                </a:pPr>
                <a:endParaRPr lang="en-US" altLang="en-US" sz="2800" b="1" dirty="0">
                  <a:latin typeface="Helvetica" panose="020B0604020202020204" pitchFamily="34" charset="0"/>
                </a:endParaRPr>
              </a:p>
            </p:txBody>
          </p:sp>
        </p:grp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AD55B9E-4214-4523-8E52-6DA43366E5A2}"/>
              </a:ext>
            </a:extLst>
          </p:cNvPr>
          <p:cNvSpPr txBox="1">
            <a:spLocks/>
          </p:cNvSpPr>
          <p:nvPr/>
        </p:nvSpPr>
        <p:spPr>
          <a:xfrm>
            <a:off x="457200" y="260648"/>
            <a:ext cx="8229600" cy="6488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Histopathology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CC051C-455A-47D1-82EA-8FA695E790FF}"/>
              </a:ext>
            </a:extLst>
          </p:cNvPr>
          <p:cNvGrpSpPr/>
          <p:nvPr/>
        </p:nvGrpSpPr>
        <p:grpSpPr>
          <a:xfrm>
            <a:off x="467544" y="5323166"/>
            <a:ext cx="8219256" cy="1170433"/>
            <a:chOff x="467544" y="5368957"/>
            <a:chExt cx="8219256" cy="1170433"/>
          </a:xfrm>
        </p:grpSpPr>
        <p:sp>
          <p:nvSpPr>
            <p:cNvPr id="12" name="Text Placeholder 3">
              <a:extLst>
                <a:ext uri="{FF2B5EF4-FFF2-40B4-BE49-F238E27FC236}">
                  <a16:creationId xmlns:a16="http://schemas.microsoft.com/office/drawing/2014/main" id="{DF51555F-52B6-4AB9-8881-09A4563F9EC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7544" y="5805264"/>
              <a:ext cx="8219256" cy="734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ts val="3500"/>
                </a:lnSpc>
                <a:spcBef>
                  <a:spcPts val="300"/>
                </a:spcBef>
                <a:buNone/>
              </a:pPr>
              <a:r>
                <a:rPr lang="en-US" altLang="en-US" sz="2200" dirty="0">
                  <a:latin typeface="Helvetica" panose="020B0604020202020204" pitchFamily="34" charset="0"/>
                </a:rPr>
                <a:t>Caution when diagnosing AFX on superficial biopsies! </a:t>
              </a:r>
              <a:endParaRPr lang="en-US" altLang="en-US" sz="2000" dirty="0">
                <a:latin typeface="Helvetica" panose="020B0604020202020204" pitchFamily="34" charset="0"/>
              </a:endParaRPr>
            </a:p>
            <a:p>
              <a:pPr lvl="1" indent="0" algn="ctr" eaLnBrk="1" hangingPunct="1">
                <a:lnSpc>
                  <a:spcPts val="3500"/>
                </a:lnSpc>
                <a:spcBef>
                  <a:spcPts val="300"/>
                </a:spcBef>
                <a:buNone/>
              </a:pPr>
              <a:r>
                <a:rPr lang="en-US" altLang="en-US" sz="2000" dirty="0">
                  <a:latin typeface="Helvetica" panose="020B0604020202020204" pitchFamily="34" charset="0"/>
                </a:rPr>
                <a:t>    </a:t>
              </a:r>
              <a:endParaRPr lang="en-US" altLang="en-US" sz="2200" dirty="0">
                <a:latin typeface="Helvetica" panose="020B0604020202020204" pitchFamily="34" charset="0"/>
              </a:endParaRPr>
            </a:p>
            <a:p>
              <a:pPr marL="342900" indent="-342900" algn="ctr" eaLnBrk="1" hangingPunct="1">
                <a:lnSpc>
                  <a:spcPts val="3500"/>
                </a:lnSpc>
                <a:spcBef>
                  <a:spcPts val="300"/>
                </a:spcBef>
              </a:pPr>
              <a:endParaRPr lang="en-US" altLang="en-US" sz="2200" dirty="0">
                <a:latin typeface="Helvetica" panose="020B0604020202020204" pitchFamily="34" charset="0"/>
              </a:endParaRPr>
            </a:p>
            <a:p>
              <a:pPr marL="342900" indent="-342900" algn="ctr" eaLnBrk="1" hangingPunct="1">
                <a:lnSpc>
                  <a:spcPts val="3500"/>
                </a:lnSpc>
                <a:spcBef>
                  <a:spcPts val="300"/>
                </a:spcBef>
              </a:pPr>
              <a:endParaRPr lang="en-US" altLang="en-US" sz="2200" dirty="0">
                <a:latin typeface="Helvetica" panose="020B0604020202020204" pitchFamily="34" charset="0"/>
              </a:endParaRPr>
            </a:p>
            <a:p>
              <a:pPr marL="342900" indent="-342900" algn="ctr" eaLnBrk="1" hangingPunct="1">
                <a:lnSpc>
                  <a:spcPts val="3500"/>
                </a:lnSpc>
                <a:spcBef>
                  <a:spcPts val="300"/>
                </a:spcBef>
              </a:pPr>
              <a:endParaRPr lang="en-US" altLang="en-US" sz="2200" dirty="0">
                <a:latin typeface="Helvetica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126059C-4858-4126-BCCE-09C6432D1C48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368957"/>
              <a:ext cx="0" cy="436307"/>
            </a:xfrm>
            <a:prstGeom prst="straightConnector1">
              <a:avLst/>
            </a:prstGeom>
            <a:ln w="603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56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7DC3-C046-41D1-8050-39C48E48EE28}"/>
              </a:ext>
            </a:extLst>
          </p:cNvPr>
          <p:cNvSpPr txBox="1">
            <a:spLocks/>
          </p:cNvSpPr>
          <p:nvPr/>
        </p:nvSpPr>
        <p:spPr>
          <a:xfrm>
            <a:off x="1042988" y="260648"/>
            <a:ext cx="7058025" cy="12241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lnSpc>
                <a:spcPts val="4500"/>
              </a:lnSpc>
              <a:spcAft>
                <a:spcPts val="0"/>
              </a:spcAft>
              <a:defRPr/>
            </a:pPr>
            <a:r>
              <a:rPr lang="en-US" sz="3600" dirty="0">
                <a:solidFill>
                  <a:srgbClr val="000090"/>
                </a:solidFill>
                <a:latin typeface="Helvetica"/>
                <a:cs typeface="Helvetica"/>
              </a:rPr>
              <a:t>Immunohistochemistry</a:t>
            </a:r>
          </a:p>
          <a:p>
            <a:pPr algn="ctr" eaLnBrk="1" fontAlgn="auto" hangingPunct="1">
              <a:lnSpc>
                <a:spcPts val="4500"/>
              </a:lnSpc>
              <a:spcAft>
                <a:spcPts val="0"/>
              </a:spcAft>
              <a:defRPr/>
            </a:pPr>
            <a:r>
              <a:rPr lang="en-US" sz="3000" dirty="0">
                <a:solidFill>
                  <a:srgbClr val="000090"/>
                </a:solidFill>
                <a:latin typeface="Helvetica"/>
                <a:cs typeface="Helvetica"/>
              </a:rPr>
              <a:t>“Diagnosis of exclusion”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DCAFB32-3BDF-4462-B7CB-A3EAE1FA2F6F}"/>
              </a:ext>
            </a:extLst>
          </p:cNvPr>
          <p:cNvSpPr txBox="1">
            <a:spLocks/>
          </p:cNvSpPr>
          <p:nvPr/>
        </p:nvSpPr>
        <p:spPr bwMode="auto">
          <a:xfrm>
            <a:off x="3997325" y="1628800"/>
            <a:ext cx="395922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Negatives</a:t>
            </a: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S100</a:t>
            </a: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Cytokeratins</a:t>
            </a:r>
            <a:endParaRPr lang="en-US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CD34</a:t>
            </a: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ERG</a:t>
            </a: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HMB-45, Melan A</a:t>
            </a: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SOX-10</a:t>
            </a: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Desmin</a:t>
            </a:r>
            <a:endParaRPr lang="en-US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Caldesmon</a:t>
            </a:r>
            <a:r>
              <a:rPr lang="en-U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(majority)</a:t>
            </a: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p40/p63</a:t>
            </a: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endParaRPr lang="en-US" alt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endParaRPr lang="en-US" altLang="en-US" sz="2800" dirty="0">
              <a:solidFill>
                <a:srgbClr val="00009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endParaRPr lang="en-US" altLang="en-US" sz="2800" dirty="0">
              <a:solidFill>
                <a:srgbClr val="00009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97EC9F-00E8-4740-9A56-92F78399A81F}"/>
              </a:ext>
            </a:extLst>
          </p:cNvPr>
          <p:cNvSpPr txBox="1">
            <a:spLocks/>
          </p:cNvSpPr>
          <p:nvPr/>
        </p:nvSpPr>
        <p:spPr bwMode="auto">
          <a:xfrm>
            <a:off x="1044575" y="1628800"/>
            <a:ext cx="3959225" cy="441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sz="2800" dirty="0">
                <a:solidFill>
                  <a:srgbClr val="00CC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Positives</a:t>
            </a: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CD10</a:t>
            </a: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CD99</a:t>
            </a: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CD68</a:t>
            </a:r>
          </a:p>
          <a:p>
            <a:pPr lvl="0"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Vimentin</a:t>
            </a:r>
          </a:p>
          <a:p>
            <a:pPr lvl="0"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SMA (30%)</a:t>
            </a: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Calponin (30%)</a:t>
            </a:r>
          </a:p>
          <a:p>
            <a:pPr lvl="0" algn="ctr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CD31 (5%, focal)</a:t>
            </a: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endParaRPr lang="en-US" altLang="en-US" sz="2800" dirty="0">
              <a:solidFill>
                <a:srgbClr val="00009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ts val="300"/>
              </a:spcBef>
            </a:pPr>
            <a:endParaRPr lang="en-US" altLang="en-US" sz="2800" dirty="0">
              <a:solidFill>
                <a:srgbClr val="00009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700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7DC3-C046-41D1-8050-39C48E48EE28}"/>
              </a:ext>
            </a:extLst>
          </p:cNvPr>
          <p:cNvSpPr txBox="1">
            <a:spLocks/>
          </p:cNvSpPr>
          <p:nvPr/>
        </p:nvSpPr>
        <p:spPr>
          <a:xfrm>
            <a:off x="1042988" y="260648"/>
            <a:ext cx="7058025" cy="115212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000090"/>
                </a:solidFill>
                <a:latin typeface="Helvetica"/>
                <a:cs typeface="Helvetica"/>
              </a:rPr>
              <a:t>Atypical Fibroxanthoma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000090"/>
                </a:solidFill>
                <a:latin typeface="Helvetica"/>
                <a:cs typeface="Helvetica"/>
              </a:rPr>
              <a:t>Prognosis and treatment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B285267-96E5-4DA8-ACE3-7DA2D056E5D2}"/>
              </a:ext>
            </a:extLst>
          </p:cNvPr>
          <p:cNvSpPr txBox="1">
            <a:spLocks/>
          </p:cNvSpPr>
          <p:nvPr/>
        </p:nvSpPr>
        <p:spPr bwMode="auto">
          <a:xfrm>
            <a:off x="468313" y="1772817"/>
            <a:ext cx="856818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latin typeface="Helvetica"/>
                <a:ea typeface="+mn-ea"/>
                <a:cs typeface="Helvetica"/>
              </a:rPr>
              <a:t>Low local recurrence rate (less than 10%)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5B9B0-531E-43D2-A06B-836471179473}"/>
              </a:ext>
            </a:extLst>
          </p:cNvPr>
          <p:cNvSpPr txBox="1">
            <a:spLocks/>
          </p:cNvSpPr>
          <p:nvPr/>
        </p:nvSpPr>
        <p:spPr bwMode="auto">
          <a:xfrm>
            <a:off x="467544" y="4293096"/>
            <a:ext cx="8568183" cy="81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Helvetica"/>
                <a:ea typeface="+mn-ea"/>
                <a:cs typeface="Helvetica"/>
              </a:rPr>
              <a:t>Complete surgical excision with clear margins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9349FF4-2842-44B7-A6C5-1CAA0811BF55}"/>
              </a:ext>
            </a:extLst>
          </p:cNvPr>
          <p:cNvSpPr txBox="1">
            <a:spLocks/>
          </p:cNvSpPr>
          <p:nvPr/>
        </p:nvSpPr>
        <p:spPr bwMode="auto">
          <a:xfrm>
            <a:off x="468312" y="2852936"/>
            <a:ext cx="856818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latin typeface="Helvetica"/>
                <a:ea typeface="+mn-ea"/>
                <a:cs typeface="Helvetica"/>
              </a:rPr>
              <a:t>No metastasis has been described </a:t>
            </a:r>
          </a:p>
        </p:txBody>
      </p:sp>
    </p:spTree>
    <p:extLst>
      <p:ext uri="{BB962C8B-B14F-4D97-AF65-F5344CB8AC3E}">
        <p14:creationId xmlns:p14="http://schemas.microsoft.com/office/powerpoint/2010/main" val="334983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2B0317-B989-4022-AB76-616BD14DECD8}"/>
              </a:ext>
            </a:extLst>
          </p:cNvPr>
          <p:cNvSpPr txBox="1">
            <a:spLocks/>
          </p:cNvSpPr>
          <p:nvPr/>
        </p:nvSpPr>
        <p:spPr>
          <a:xfrm>
            <a:off x="467544" y="1844824"/>
            <a:ext cx="8229600" cy="20882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Back to our case…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3E7D8D-5C52-4960-A0BD-EBE16BE5F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t="2148" r="32082" b="2146"/>
          <a:stretch/>
        </p:blipFill>
        <p:spPr>
          <a:xfrm>
            <a:off x="827584" y="188640"/>
            <a:ext cx="7481473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66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47A8A2-BDA0-4256-9A19-4FC22D3D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778"/>
            <a:ext cx="9144000" cy="48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19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2B0317-B989-4022-AB76-616BD14DECD8}"/>
              </a:ext>
            </a:extLst>
          </p:cNvPr>
          <p:cNvSpPr txBox="1">
            <a:spLocks/>
          </p:cNvSpPr>
          <p:nvPr/>
        </p:nvSpPr>
        <p:spPr>
          <a:xfrm>
            <a:off x="457200" y="201613"/>
            <a:ext cx="8229600" cy="1066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rgbClr val="000090"/>
                </a:solidFill>
                <a:latin typeface="Helvetica"/>
                <a:ea typeface="+mj-ea"/>
                <a:cs typeface="Helvetica"/>
              </a:rPr>
              <a:t>Follow 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51E36-310B-4EE1-AC9B-5B55C5913BD5}"/>
              </a:ext>
            </a:extLst>
          </p:cNvPr>
          <p:cNvSpPr txBox="1">
            <a:spLocks/>
          </p:cNvSpPr>
          <p:nvPr/>
        </p:nvSpPr>
        <p:spPr bwMode="auto">
          <a:xfrm>
            <a:off x="612775" y="1700213"/>
            <a:ext cx="8280400" cy="410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indent="-255588" eaLnBrk="1" hangingPunct="1">
              <a:lnSpc>
                <a:spcPct val="120000"/>
              </a:lnSpc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Helvetica"/>
                <a:ea typeface="+mn-ea"/>
                <a:cs typeface="Helvetica"/>
              </a:rPr>
              <a:t>Left lower eyelid, wide wedge resection: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3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	</a:t>
            </a:r>
            <a:r>
              <a:rPr lang="en-US" sz="2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- Scar tissue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	- Focal foreign body granulomatous 	    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           inflammatory reaction consistent with 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           prior surgery</a:t>
            </a:r>
          </a:p>
          <a:p>
            <a:pPr eaLnBrk="1" hangingPunct="1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	- Negative for residual tumor</a:t>
            </a:r>
            <a:endParaRPr lang="en-US" sz="2800" dirty="0">
              <a:latin typeface="Helvetica"/>
              <a:ea typeface="+mn-ea"/>
              <a:cs typeface="Helvetica"/>
            </a:endParaRPr>
          </a:p>
          <a:p>
            <a:pPr marL="657225" lvl="1" indent="-246063" eaLnBrk="1" hangingPunct="1">
              <a:lnSpc>
                <a:spcPct val="120000"/>
              </a:lnSpc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en-US" sz="3200" dirty="0">
              <a:latin typeface="Helvetica"/>
              <a:ea typeface="+mn-ea"/>
              <a:cs typeface="Helvetic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F22EE7A3-35C9-4AE1-96FC-AD214676D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066800"/>
          </a:xfrm>
        </p:spPr>
        <p:txBody>
          <a:bodyPr/>
          <a:lstStyle/>
          <a:p>
            <a:pPr algn="ctr" eaLnBrk="1" hangingPunct="1"/>
            <a:r>
              <a:rPr lang="en-US" altLang="en-US" sz="3800">
                <a:solidFill>
                  <a:srgbClr val="000090"/>
                </a:solidFill>
                <a:latin typeface="Helvetica" panose="020B0604020202020204" pitchFamily="34" charset="0"/>
              </a:rPr>
              <a:t>Thank you for your attention</a:t>
            </a:r>
          </a:p>
        </p:txBody>
      </p:sp>
      <p:pic>
        <p:nvPicPr>
          <p:cNvPr id="106499" name="Picture 5" descr="logo uOttawa.gif">
            <a:extLst>
              <a:ext uri="{FF2B5EF4-FFF2-40B4-BE49-F238E27FC236}">
                <a16:creationId xmlns:a16="http://schemas.microsoft.com/office/drawing/2014/main" id="{68D1E4A7-DE32-40B1-96EC-9524D4C79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7" y="21816"/>
            <a:ext cx="175736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 descr="TOH Logo Colour.jpg">
            <a:extLst>
              <a:ext uri="{FF2B5EF4-FFF2-40B4-BE49-F238E27FC236}">
                <a16:creationId xmlns:a16="http://schemas.microsoft.com/office/drawing/2014/main" id="{57625D97-1DFE-480D-86CE-CA41AFC86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9" y="292323"/>
            <a:ext cx="279876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A161F8-0A27-4896-8043-3FB93149E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2" r="14563"/>
          <a:stretch/>
        </p:blipFill>
        <p:spPr>
          <a:xfrm>
            <a:off x="251519" y="260648"/>
            <a:ext cx="8650559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10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B8F57-1D5A-4D88-AF79-5A5DAD43B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778"/>
            <a:ext cx="9144000" cy="487644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CA977-0C8A-4625-BE5A-27F6B32EA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6430"/>
          <a:stretch/>
        </p:blipFill>
        <p:spPr>
          <a:xfrm>
            <a:off x="971600" y="131015"/>
            <a:ext cx="7200799" cy="65959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50CB5-A64C-4569-BF52-919CB7BF2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778"/>
            <a:ext cx="9144000" cy="487644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A8145-B9AB-4CBA-9B50-8F29D8A830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3"/>
          <a:stretch/>
        </p:blipFill>
        <p:spPr>
          <a:xfrm>
            <a:off x="776843" y="524686"/>
            <a:ext cx="7590313" cy="580862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7881DD5-3FB9-4702-AB14-8871356BFAFC}"/>
              </a:ext>
            </a:extLst>
          </p:cNvPr>
          <p:cNvSpPr/>
          <p:nvPr/>
        </p:nvSpPr>
        <p:spPr>
          <a:xfrm>
            <a:off x="4716016" y="1268760"/>
            <a:ext cx="3024336" cy="302433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0033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SCAP 2014_PB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Urba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USCAP 2014_PB</Template>
  <TotalTime>23027</TotalTime>
  <Words>715</Words>
  <Application>Microsoft Office PowerPoint</Application>
  <PresentationFormat>On-screen Show (4:3)</PresentationFormat>
  <Paragraphs>255</Paragraphs>
  <Slides>49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MS PGothic</vt:lpstr>
      <vt:lpstr>MS PGothic</vt:lpstr>
      <vt:lpstr>Arial</vt:lpstr>
      <vt:lpstr>Calibri</vt:lpstr>
      <vt:lpstr>Georgia</vt:lpstr>
      <vt:lpstr>Helvetica</vt:lpstr>
      <vt:lpstr>Trebuchet MS</vt:lpstr>
      <vt:lpstr>Wingdings 2</vt:lpstr>
      <vt:lpstr>Office Theme</vt:lpstr>
      <vt:lpstr>1_USCAP 2014_PB</vt:lpstr>
      <vt:lpstr>2_Office Theme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and systemic diseases Tubulointerstitial  Transplant</dc:title>
  <dc:creator>Paula</dc:creator>
  <cp:lastModifiedBy>Paula Blanco</cp:lastModifiedBy>
  <cp:revision>966</cp:revision>
  <dcterms:created xsi:type="dcterms:W3CDTF">2014-04-06T21:18:26Z</dcterms:created>
  <dcterms:modified xsi:type="dcterms:W3CDTF">2018-09-12T21:51:55Z</dcterms:modified>
</cp:coreProperties>
</file>