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6" r:id="rId2"/>
    <p:sldId id="450" r:id="rId3"/>
    <p:sldId id="451" r:id="rId4"/>
    <p:sldId id="273" r:id="rId5"/>
    <p:sldId id="284" r:id="rId6"/>
    <p:sldId id="458" r:id="rId7"/>
    <p:sldId id="457" r:id="rId8"/>
    <p:sldId id="453" r:id="rId9"/>
    <p:sldId id="288" r:id="rId10"/>
    <p:sldId id="454" r:id="rId11"/>
    <p:sldId id="269" r:id="rId12"/>
    <p:sldId id="447" r:id="rId13"/>
    <p:sldId id="441" r:id="rId14"/>
    <p:sldId id="455" r:id="rId15"/>
    <p:sldId id="456" r:id="rId16"/>
    <p:sldId id="286" r:id="rId17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10"/>
    <p:restoredTop sz="94635"/>
  </p:normalViewPr>
  <p:slideViewPr>
    <p:cSldViewPr>
      <p:cViewPr varScale="1">
        <p:scale>
          <a:sx n="95" d="100"/>
          <a:sy n="95" d="100"/>
        </p:scale>
        <p:origin x="200" y="49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EB2A6919-FDC5-E24C-AA87-1B260A5DD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3975" y="8743950"/>
            <a:ext cx="3905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0488" tIns="44450" rIns="90488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E25C38BB-7B5E-1D47-A5D7-A917910180C8}" type="slidenum">
              <a:rPr lang="en-US" altLang="en-US" sz="1400" smtClean="0"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B2B67A0-909B-1642-86D7-6C516F5005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2F5A1E51-FF9D-A34A-B526-3BB8F03E6DB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692150"/>
            <a:ext cx="51244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FE34B6D-765C-DA4C-AAAD-DC6589F01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25" y="8750300"/>
            <a:ext cx="3968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90488" tIns="44450" rIns="90488" bIns="4445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fld id="{01C1F0BA-40F0-514A-82A0-2B563E8800C5}" type="slidenum">
              <a:rPr lang="en-US" altLang="en-US" sz="1400" smtClean="0">
                <a:latin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maaldrich.com/life-science/molecular-biology/pcr/learning-center/probed-based-qpcr-animation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>
            <a:extLst>
              <a:ext uri="{FF2B5EF4-FFF2-40B4-BE49-F238E27FC236}">
                <a16:creationId xmlns:a16="http://schemas.microsoft.com/office/drawing/2014/main" id="{B8AF5348-9507-7C4D-958B-2A3E252D4D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55BDAB11-DED5-9F44-BC6B-F63C6C63A1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n-cs"/>
              </a:rPr>
              <a:t>10 min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>
            <a:extLst>
              <a:ext uri="{FF2B5EF4-FFF2-40B4-BE49-F238E27FC236}">
                <a16:creationId xmlns:a16="http://schemas.microsoft.com/office/drawing/2014/main" id="{7E8CBBB3-4CFC-064D-AE45-79D3E5886C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>
            <a:extLst>
              <a:ext uri="{FF2B5EF4-FFF2-40B4-BE49-F238E27FC236}">
                <a16:creationId xmlns:a16="http://schemas.microsoft.com/office/drawing/2014/main" id="{7FB99405-BB5E-F94D-8843-C05987649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Talk about genotype outcomes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7DBAF1EE-4558-6F45-8B28-753934C2B4A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E731CA8-3D10-6C40-AACA-E5B8BB4B4B69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47F5C1B8-42F6-1D4F-B8EE-B7A52FD3B3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D6CB9DC7-5F25-8245-93CB-2A8DEE9940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AF6DE004-0490-5B49-81BC-DFAF5DC83D4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5AC2EEF-B58A-3A4C-A9EC-7F734CF61E7E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>
            <a:extLst>
              <a:ext uri="{FF2B5EF4-FFF2-40B4-BE49-F238E27FC236}">
                <a16:creationId xmlns:a16="http://schemas.microsoft.com/office/drawing/2014/main" id="{756A0AC2-3735-CA4E-8234-D58C6D3F6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Notes Placeholder 2">
            <a:extLst>
              <a:ext uri="{FF2B5EF4-FFF2-40B4-BE49-F238E27FC236}">
                <a16:creationId xmlns:a16="http://schemas.microsoft.com/office/drawing/2014/main" id="{7DCDC6E2-8B55-A648-9689-2E99DF8FB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http://www.sigmaaldrich.com/life-science/molecular-biology/pcr/learning-center/probed-based-qpcr-animation.html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5B74FC62-AFC7-2A4B-A1CF-776F26F12FD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FBBC3B2-CE38-6A40-8C05-542B7E88900A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42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206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777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73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917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7313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254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8286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28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21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26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55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10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B6F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>
            <a:extLst>
              <a:ext uri="{FF2B5EF4-FFF2-40B4-BE49-F238E27FC236}">
                <a16:creationId xmlns:a16="http://schemas.microsoft.com/office/drawing/2014/main" id="{1951B0DC-6573-F042-870F-B7C970E60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573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8">
            <a:extLst>
              <a:ext uri="{FF2B5EF4-FFF2-40B4-BE49-F238E27FC236}">
                <a16:creationId xmlns:a16="http://schemas.microsoft.com/office/drawing/2014/main" id="{90B25838-6581-4449-B02A-1571E4E176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573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maaldrich.com/life-science/molecular-biology/pcr/learning-center/probed-based-qpcr-animatio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image.upmc.edu:8080/NeuroPathology/Eye/Eye5/EP5.28.svs/view.ap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0E611C34-B3FF-9248-B342-B3C8584E4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4551363"/>
            <a:ext cx="8305800" cy="17081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 err="1">
                <a:latin typeface="Arial"/>
              </a:rPr>
              <a:t>Charleen</a:t>
            </a:r>
            <a:r>
              <a:rPr lang="en-US" sz="2000" dirty="0">
                <a:latin typeface="Arial"/>
              </a:rPr>
              <a:t> T. Chu, MD, PhD</a:t>
            </a:r>
          </a:p>
          <a:p>
            <a:pPr>
              <a:defRPr/>
            </a:pPr>
            <a:r>
              <a:rPr lang="en-US" sz="2000" dirty="0">
                <a:latin typeface="Arial"/>
              </a:rPr>
              <a:t>A. Julio Martinez Chair in Neuropathology</a:t>
            </a:r>
          </a:p>
          <a:p>
            <a:pPr>
              <a:defRPr/>
            </a:pPr>
            <a:r>
              <a:rPr lang="en-US" sz="2000" dirty="0">
                <a:latin typeface="Arial"/>
              </a:rPr>
              <a:t>Director, Ophthalmic Pathology </a:t>
            </a:r>
          </a:p>
          <a:p>
            <a:pPr>
              <a:defRPr/>
            </a:pPr>
            <a:r>
              <a:rPr lang="en-US" sz="2000" dirty="0">
                <a:latin typeface="Arial"/>
              </a:rPr>
              <a:t>University of Pittsburgh</a:t>
            </a:r>
          </a:p>
          <a:p>
            <a:pPr>
              <a:defRPr/>
            </a:pPr>
            <a:r>
              <a:rPr lang="en-US" sz="1600" dirty="0">
                <a:latin typeface="Arial"/>
              </a:rPr>
              <a:t>http://</a:t>
            </a:r>
            <a:r>
              <a:rPr lang="en-US" sz="1600" dirty="0" err="1">
                <a:latin typeface="Arial"/>
              </a:rPr>
              <a:t>path.upmc.edu</a:t>
            </a:r>
            <a:r>
              <a:rPr lang="en-US" sz="1600" dirty="0">
                <a:latin typeface="Arial"/>
              </a:rPr>
              <a:t>/personnel/Faculty/</a:t>
            </a:r>
            <a:r>
              <a:rPr lang="en-US" sz="1600" dirty="0" err="1">
                <a:latin typeface="Arial"/>
              </a:rPr>
              <a:t>Chu.htm</a:t>
            </a:r>
            <a:endParaRPr lang="en-US" sz="1600" dirty="0">
              <a:latin typeface="Arial"/>
            </a:endParaRPr>
          </a:p>
        </p:txBody>
      </p:sp>
      <p:sp>
        <p:nvSpPr>
          <p:cNvPr id="4098" name="Title 1">
            <a:extLst>
              <a:ext uri="{FF2B5EF4-FFF2-40B4-BE49-F238E27FC236}">
                <a16:creationId xmlns:a16="http://schemas.microsoft.com/office/drawing/2014/main" id="{08E38426-CE71-994F-96F7-9D63885256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52500" y="457200"/>
            <a:ext cx="8305800" cy="1981200"/>
          </a:xfrm>
        </p:spPr>
        <p:txBody>
          <a:bodyPr/>
          <a:lstStyle/>
          <a:p>
            <a:r>
              <a:rPr lang="en-US" altLang="en-US"/>
              <a:t>Persistent, Contact Lens-related Acanthameba Keratitis: </a:t>
            </a:r>
            <a:br>
              <a:rPr lang="en-US" altLang="en-US"/>
            </a:br>
            <a:r>
              <a:rPr lang="en-US" altLang="en-US" sz="3200"/>
              <a:t>Role of Molecular Testing</a:t>
            </a:r>
            <a:endParaRPr lang="en-US" altLang="en-US"/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157A8867-A9A0-594D-A0A2-B57ED14DB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2606675"/>
            <a:ext cx="24384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5">
            <a:extLst>
              <a:ext uri="{FF2B5EF4-FFF2-40B4-BE49-F238E27FC236}">
                <a16:creationId xmlns:a16="http://schemas.microsoft.com/office/drawing/2014/main" id="{68CA71D3-278F-314D-BC4E-18FE1F5B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32A9A"/>
              </a:clrFrom>
              <a:clrTo>
                <a:srgbClr val="132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2749550"/>
            <a:ext cx="1404938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1">
            <a:extLst>
              <a:ext uri="{FF2B5EF4-FFF2-40B4-BE49-F238E27FC236}">
                <a16:creationId xmlns:a16="http://schemas.microsoft.com/office/drawing/2014/main" id="{FFF9239F-1914-FD4A-A5E7-3FD576F1B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132A9A"/>
              </a:clrFrom>
              <a:clrTo>
                <a:srgbClr val="132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925" y="2603500"/>
            <a:ext cx="17303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6A036505-F653-884B-9ADD-70D04F543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10300" y="685800"/>
            <a:ext cx="3505200" cy="1979612"/>
          </a:xfrm>
        </p:spPr>
        <p:txBody>
          <a:bodyPr/>
          <a:lstStyle/>
          <a:p>
            <a:r>
              <a:rPr lang="en-US" altLang="en-US" sz="2800" dirty="0"/>
              <a:t>Other cases:</a:t>
            </a:r>
            <a:br>
              <a:rPr lang="en-US" altLang="en-US" sz="2800" dirty="0"/>
            </a:br>
            <a:r>
              <a:rPr lang="en-US" altLang="en-US" sz="2800" dirty="0"/>
              <a:t>Mostly devitalized or empty cysts</a:t>
            </a:r>
          </a:p>
        </p:txBody>
      </p:sp>
      <p:pic>
        <p:nvPicPr>
          <p:cNvPr id="15363" name="Picture 6">
            <a:extLst>
              <a:ext uri="{FF2B5EF4-FFF2-40B4-BE49-F238E27FC236}">
                <a16:creationId xmlns:a16="http://schemas.microsoft.com/office/drawing/2014/main" id="{42B22E36-C0CA-A94A-BA7B-A046D7E33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00" r="12956"/>
          <a:stretch>
            <a:fillRect/>
          </a:stretch>
        </p:blipFill>
        <p:spPr bwMode="auto">
          <a:xfrm>
            <a:off x="190500" y="990600"/>
            <a:ext cx="5875338" cy="495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BDCA21-8ABA-D540-B18B-C26D0B12D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417638"/>
            <a:ext cx="1219200" cy="12493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64B28E-C2A3-644A-82B6-0451D6956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758743"/>
            <a:ext cx="1473200" cy="1295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8C9907D-8932-CF41-A107-1467981F2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rcRect t="24650" b="24650"/>
          <a:stretch>
            <a:fillRect/>
          </a:stretch>
        </p:blipFill>
        <p:spPr>
          <a:xfrm>
            <a:off x="6603431" y="2514600"/>
            <a:ext cx="2895152" cy="1532840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CEDFFF-1E2D-2343-868F-FC9EE571B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7413" y="4163502"/>
            <a:ext cx="1608418" cy="17462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F999F5-D414-3043-BCEC-56400980D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67655" y="4181273"/>
            <a:ext cx="1260063" cy="1442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29BBEC-83AB-7246-8793-94DD17EC3B74}"/>
              </a:ext>
            </a:extLst>
          </p:cNvPr>
          <p:cNvSpPr txBox="1"/>
          <p:nvPr/>
        </p:nvSpPr>
        <p:spPr>
          <a:xfrm>
            <a:off x="415546" y="6400800"/>
            <a:ext cx="3203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Chu,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Anani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Oury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unpublished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41198C23-D46B-9F49-BDCF-6E50AF8531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5186322-7E3B-FC4E-8365-9D4B991401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7300" y="1600200"/>
            <a:ext cx="7772400" cy="4114800"/>
          </a:xfrm>
        </p:spPr>
        <p:txBody>
          <a:bodyPr/>
          <a:lstStyle/>
          <a:p>
            <a:r>
              <a:rPr lang="en-US" altLang="en-US"/>
              <a:t>Free-living protozoan </a:t>
            </a:r>
          </a:p>
          <a:p>
            <a:r>
              <a:rPr lang="en-US" altLang="en-US"/>
              <a:t>Found ubiquitously in nature </a:t>
            </a:r>
          </a:p>
          <a:p>
            <a:pPr lvl="1"/>
            <a:r>
              <a:rPr lang="en-US" altLang="en-US"/>
              <a:t>In lakes, swimming pools, tap water, heating and air conditioning, </a:t>
            </a:r>
          </a:p>
          <a:p>
            <a:r>
              <a:rPr lang="en-US" altLang="en-US" i="1"/>
              <a:t>Acanthamoeba</a:t>
            </a:r>
            <a:r>
              <a:rPr lang="en-US" altLang="en-US"/>
              <a:t> keratitis associated with</a:t>
            </a:r>
          </a:p>
          <a:p>
            <a:pPr lvl="1"/>
            <a:r>
              <a:rPr lang="en-US" altLang="en-US"/>
              <a:t>Poor contact lens hygiene </a:t>
            </a:r>
          </a:p>
          <a:p>
            <a:pPr lvl="1"/>
            <a:r>
              <a:rPr lang="en-US" altLang="en-US"/>
              <a:t>Corneal trauma</a:t>
            </a:r>
          </a:p>
          <a:p>
            <a:r>
              <a:rPr lang="en-US" altLang="en-US"/>
              <a:t>Infects immunocompetent individuals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F8BDCFDD-869F-8E4A-B5E0-52F059E278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Interaction of Acanthameba with bacterial prey and mannose on contact lens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0348A82B-095E-4249-BD1E-030866D0E6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7411" name="Picture 3" descr="canthamoeba">
            <a:extLst>
              <a:ext uri="{FF2B5EF4-FFF2-40B4-BE49-F238E27FC236}">
                <a16:creationId xmlns:a16="http://schemas.microsoft.com/office/drawing/2014/main" id="{5123BAA8-92FC-AC4B-B36F-7DDBD2484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828800"/>
            <a:ext cx="6934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DDADD611-2899-7E43-871B-47BA93C58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9029700" cy="1143000"/>
          </a:xfrm>
        </p:spPr>
        <p:txBody>
          <a:bodyPr/>
          <a:lstStyle/>
          <a:p>
            <a:r>
              <a:rPr lang="en-US" altLang="en-US" dirty="0"/>
              <a:t>Immune evasion by </a:t>
            </a:r>
            <a:r>
              <a:rPr lang="en-US" altLang="en-US" dirty="0" err="1"/>
              <a:t>acanthameba</a:t>
            </a:r>
            <a:endParaRPr lang="en-US" altLang="en-US" dirty="0"/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3DBE339C-1108-0241-B150-D11090FB82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0100" y="3810000"/>
            <a:ext cx="8991600" cy="2743200"/>
          </a:xfrm>
        </p:spPr>
        <p:txBody>
          <a:bodyPr/>
          <a:lstStyle/>
          <a:p>
            <a:r>
              <a:rPr lang="en-US" altLang="en-US" sz="2800" dirty="0"/>
              <a:t>Neutrophils and macrophages predominate</a:t>
            </a:r>
          </a:p>
          <a:p>
            <a:pPr lvl="1"/>
            <a:r>
              <a:rPr lang="en-US" altLang="en-US" sz="2400" dirty="0"/>
              <a:t>Not effective in killing cysts</a:t>
            </a:r>
          </a:p>
          <a:p>
            <a:pPr lvl="1"/>
            <a:r>
              <a:rPr lang="en-US" altLang="en-US" sz="2400" dirty="0"/>
              <a:t>No NK or T cell response even in a case where immune privilege was breached </a:t>
            </a:r>
            <a:r>
              <a:rPr lang="en-US" altLang="en-US" sz="1600" dirty="0"/>
              <a:t>(</a:t>
            </a:r>
            <a:r>
              <a:rPr lang="en-US" altLang="en-US" sz="1600" dirty="0" err="1"/>
              <a:t>Knickelbein</a:t>
            </a:r>
            <a:r>
              <a:rPr lang="en-US" altLang="en-US" sz="1600" dirty="0"/>
              <a:t>…Chu 2013, Hum </a:t>
            </a:r>
            <a:r>
              <a:rPr lang="en-US" altLang="en-US" sz="1600" dirty="0" err="1"/>
              <a:t>Pathol</a:t>
            </a:r>
            <a:r>
              <a:rPr lang="en-US" altLang="en-US" sz="1600" dirty="0"/>
              <a:t> 44: 918)</a:t>
            </a:r>
            <a:endParaRPr lang="en-US" altLang="en-US" sz="2400" dirty="0"/>
          </a:p>
          <a:p>
            <a:r>
              <a:rPr lang="en-US" altLang="en-US" sz="2800" dirty="0"/>
              <a:t>Corticosteroids promote encystation</a:t>
            </a:r>
          </a:p>
          <a:p>
            <a:r>
              <a:rPr lang="en-US" altLang="en-US" sz="2800" dirty="0"/>
              <a:t>T4 is the most common; non-T4 strains may resist Rx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3E9201F-51DB-BA4C-9DE6-EB5359AA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143000"/>
            <a:ext cx="838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sz="2800" kern="0" dirty="0"/>
              <a:t>2007 outbreak – Advanced Medical Optics Complete </a:t>
            </a:r>
            <a:r>
              <a:rPr lang="en-US" altLang="en-US" sz="2800" kern="0" dirty="0" err="1"/>
              <a:t>MoisturePlus</a:t>
            </a:r>
            <a:endParaRPr lang="en-US" altLang="en-US" sz="2800" kern="0" dirty="0"/>
          </a:p>
          <a:p>
            <a:pPr lvl="1">
              <a:defRPr/>
            </a:pPr>
            <a:r>
              <a:rPr lang="en-US" altLang="en-US" sz="2400" kern="0" dirty="0"/>
              <a:t>Designed for one-step, no-rub, moisture-retaining properties </a:t>
            </a:r>
          </a:p>
          <a:p>
            <a:pPr lvl="1">
              <a:defRPr/>
            </a:pPr>
            <a:r>
              <a:rPr lang="en-US" altLang="en-US" sz="2400" kern="0" dirty="0"/>
              <a:t>Propylene glycol – promotes </a:t>
            </a:r>
            <a:r>
              <a:rPr lang="en-US" altLang="en-US" sz="2400" kern="0" dirty="0">
                <a:solidFill>
                  <a:schemeClr val="tx2"/>
                </a:solidFill>
              </a:rPr>
              <a:t>encystation</a:t>
            </a:r>
            <a:r>
              <a:rPr lang="en-US" altLang="en-US" sz="2400" kern="0" dirty="0"/>
              <a:t>, and thus resistance to disinfection </a:t>
            </a:r>
            <a:r>
              <a:rPr lang="en-US" altLang="en-US" sz="1200" i="1" kern="0" dirty="0"/>
              <a:t>Eye Contact Lens </a:t>
            </a:r>
            <a:r>
              <a:rPr lang="en-US" altLang="en-US" sz="1200" kern="0" dirty="0"/>
              <a:t>34:133–139, 2008. </a:t>
            </a:r>
          </a:p>
          <a:p>
            <a:pPr lvl="1">
              <a:defRPr/>
            </a:pPr>
            <a:endParaRPr lang="en-US" altLang="en-US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39281F8-CABA-2B4B-89D3-897205B54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152400"/>
            <a:ext cx="8763000" cy="1143000"/>
          </a:xfrm>
        </p:spPr>
        <p:txBody>
          <a:bodyPr/>
          <a:lstStyle/>
          <a:p>
            <a:r>
              <a:rPr lang="en-US" altLang="en-US" dirty="0"/>
              <a:t>Sensitivity, Specificity, Cost, Time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1053395-2CDF-E540-8CC4-6E3442A712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" y="3505200"/>
            <a:ext cx="4225383" cy="60487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b="0" dirty="0" err="1"/>
              <a:t>Boggild</a:t>
            </a:r>
            <a:r>
              <a:rPr lang="en-US" altLang="en-US" sz="1600" b="0" dirty="0"/>
              <a:t> et al 2009, J </a:t>
            </a:r>
            <a:r>
              <a:rPr lang="en-US" altLang="en-US" sz="1600" b="0" dirty="0" err="1"/>
              <a:t>Clin</a:t>
            </a:r>
            <a:r>
              <a:rPr lang="en-US" altLang="en-US" sz="1600" b="0" dirty="0"/>
              <a:t> </a:t>
            </a:r>
            <a:r>
              <a:rPr lang="en-US" altLang="en-US" sz="1600" b="0" dirty="0" err="1"/>
              <a:t>Microbiol</a:t>
            </a:r>
            <a:r>
              <a:rPr lang="en-US" altLang="en-US" sz="1600" b="0" dirty="0"/>
              <a:t> 47: 1314</a:t>
            </a:r>
          </a:p>
          <a:p>
            <a:endParaRPr lang="en-US" altLang="en-US" sz="1600" b="0" dirty="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B971CCAB-2D3D-B042-AE56-58120784B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90625"/>
            <a:ext cx="42545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>
            <a:extLst>
              <a:ext uri="{FF2B5EF4-FFF2-40B4-BE49-F238E27FC236}">
                <a16:creationId xmlns:a16="http://schemas.microsoft.com/office/drawing/2014/main" id="{310E58BE-BD57-1A44-90EC-F794E205E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1190625"/>
            <a:ext cx="555667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5E1EB97-B433-8846-92BA-FD622D87B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443" r="14075" b="20338"/>
          <a:stretch>
            <a:fillRect/>
          </a:stretch>
        </p:blipFill>
        <p:spPr bwMode="auto">
          <a:xfrm>
            <a:off x="2334995" y="3886200"/>
            <a:ext cx="4458136" cy="273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E97EDC5-EA31-D04A-BD9E-07EAF38842A4}"/>
              </a:ext>
            </a:extLst>
          </p:cNvPr>
          <p:cNvSpPr/>
          <p:nvPr/>
        </p:nvSpPr>
        <p:spPr>
          <a:xfrm>
            <a:off x="2361764" y="6206550"/>
            <a:ext cx="4458136" cy="152399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FBA1AFA1-1687-8C4C-98D2-BA8C1C2DF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3131" y="5749349"/>
            <a:ext cx="33795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 dirty="0" err="1"/>
              <a:t>Khairnar</a:t>
            </a:r>
            <a:r>
              <a:rPr lang="en-US" altLang="en-US" sz="1600" b="0" dirty="0"/>
              <a:t> et al.  Diagnostic  Microbiology and Infectious Disease 2011.</a:t>
            </a:r>
            <a:endParaRPr lang="en-US" alt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9CFB21-543B-D948-909E-27A024109290}"/>
              </a:ext>
            </a:extLst>
          </p:cNvPr>
          <p:cNvSpPr/>
          <p:nvPr/>
        </p:nvSpPr>
        <p:spPr>
          <a:xfrm>
            <a:off x="190500" y="2174798"/>
            <a:ext cx="4254500" cy="65883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D2B53B-07B4-A740-AED9-0EDAE74F419C}"/>
              </a:ext>
            </a:extLst>
          </p:cNvPr>
          <p:cNvSpPr/>
          <p:nvPr/>
        </p:nvSpPr>
        <p:spPr>
          <a:xfrm>
            <a:off x="4564064" y="2842892"/>
            <a:ext cx="5556670" cy="658835"/>
          </a:xfrm>
          <a:prstGeom prst="rect">
            <a:avLst/>
          </a:prstGeom>
          <a:solidFill>
            <a:srgbClr val="FFFF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C62C7A-FC67-0641-9C68-DCC0ADDEF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3484879"/>
            <a:ext cx="502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Monotype Sorts" pitchFamily="2" charset="2"/>
              <a:buNone/>
            </a:pPr>
            <a:r>
              <a:rPr lang="en-US" altLang="en-US" sz="1600" b="0" kern="0" dirty="0" err="1"/>
              <a:t>Karsenti</a:t>
            </a:r>
            <a:r>
              <a:rPr lang="en-US" altLang="en-US" sz="1600" b="0" kern="0" dirty="0"/>
              <a:t> 2017, BMC Research Notes 10:355</a:t>
            </a:r>
          </a:p>
          <a:p>
            <a:pPr algn="ctr"/>
            <a:endParaRPr lang="en-US" altLang="en-US" sz="1600" b="0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4C18EEC-7E34-BF4B-85A9-20F6A1A0ED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UPMC </a:t>
            </a:r>
            <a:r>
              <a:rPr lang="en-US" altLang="en-US" sz="3600"/>
              <a:t>(Sep 2015-Aug 2018)</a:t>
            </a:r>
            <a:endParaRPr lang="en-US" altLang="en-US"/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F843B792-7735-4841-9C10-5FA6855593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214 PCR tests </a:t>
            </a:r>
          </a:p>
          <a:p>
            <a:pPr lvl="1"/>
            <a:r>
              <a:rPr lang="en-US" altLang="en-US"/>
              <a:t>6 were positive (0.28%) - all unique patients</a:t>
            </a:r>
          </a:p>
          <a:p>
            <a:pPr lvl="1"/>
            <a:r>
              <a:rPr lang="en-US" altLang="en-US"/>
              <a:t>One was culture negative</a:t>
            </a:r>
          </a:p>
          <a:p>
            <a:r>
              <a:rPr lang="en-US" altLang="en-US"/>
              <a:t>268 cultures, sometimes repeated cultures on the same individual</a:t>
            </a:r>
          </a:p>
          <a:p>
            <a:pPr lvl="1"/>
            <a:r>
              <a:rPr lang="en-US" altLang="en-US"/>
              <a:t>10 were positive, from 5 unique patients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0393F29-B27D-6B43-AE39-E42DEA371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152400"/>
            <a:ext cx="7772400" cy="1143000"/>
          </a:xfrm>
        </p:spPr>
        <p:txBody>
          <a:bodyPr/>
          <a:lstStyle/>
          <a:p>
            <a:r>
              <a:rPr lang="en-US" altLang="en-US"/>
              <a:t>Interesting Points About Case</a:t>
            </a:r>
          </a:p>
        </p:txBody>
      </p:sp>
      <p:sp>
        <p:nvSpPr>
          <p:cNvPr id="29698" name="Content Placeholder 2">
            <a:extLst>
              <a:ext uri="{FF2B5EF4-FFF2-40B4-BE49-F238E27FC236}">
                <a16:creationId xmlns:a16="http://schemas.microsoft.com/office/drawing/2014/main" id="{E9080FD3-FABF-6A4D-8186-8E5D4A6B4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1371600"/>
            <a:ext cx="8991600" cy="4953000"/>
          </a:xfrm>
        </p:spPr>
        <p:txBody>
          <a:bodyPr/>
          <a:lstStyle/>
          <a:p>
            <a:r>
              <a:rPr lang="en-US" altLang="en-US" dirty="0"/>
              <a:t>In our experience, high concentrations of </a:t>
            </a:r>
            <a:r>
              <a:rPr lang="en-US" altLang="en-US" i="1" dirty="0"/>
              <a:t>Acanthamoeba</a:t>
            </a:r>
            <a:r>
              <a:rPr lang="en-US" altLang="en-US" dirty="0"/>
              <a:t> are rare</a:t>
            </a:r>
          </a:p>
          <a:p>
            <a:pPr lvl="1"/>
            <a:r>
              <a:rPr lang="en-US" altLang="en-US" dirty="0"/>
              <a:t>Assay performing properly?</a:t>
            </a:r>
          </a:p>
          <a:p>
            <a:pPr lvl="1"/>
            <a:r>
              <a:rPr lang="en-US" altLang="en-US" dirty="0"/>
              <a:t>Specimen/positive control mix-up?</a:t>
            </a:r>
          </a:p>
          <a:p>
            <a:pPr lvl="1"/>
            <a:r>
              <a:rPr lang="en-US" altLang="en-US" dirty="0"/>
              <a:t>False positive amplification?</a:t>
            </a:r>
          </a:p>
          <a:p>
            <a:r>
              <a:rPr lang="en-US" altLang="en-US" dirty="0"/>
              <a:t>Pathology &amp; culture sent from OR were positive </a:t>
            </a:r>
          </a:p>
          <a:p>
            <a:pPr lvl="1"/>
            <a:r>
              <a:rPr lang="en-US" altLang="en-US" dirty="0"/>
              <a:t>Many viable trophozoites and cysts </a:t>
            </a:r>
          </a:p>
          <a:p>
            <a:pPr lvl="1"/>
            <a:r>
              <a:rPr lang="en-US" altLang="en-US" dirty="0"/>
              <a:t>Suggest a treatment-resistant strain</a:t>
            </a:r>
          </a:p>
          <a:p>
            <a:r>
              <a:rPr lang="en-US" altLang="en-US" dirty="0" err="1"/>
              <a:t>Followup</a:t>
            </a:r>
            <a:r>
              <a:rPr lang="en-US" altLang="en-US" dirty="0"/>
              <a:t> – Graft clear at 4 </a:t>
            </a:r>
            <a:r>
              <a:rPr lang="en-US" altLang="en-US" dirty="0" err="1"/>
              <a:t>yrs</a:t>
            </a:r>
            <a:r>
              <a:rPr lang="en-US" altLang="en-US" dirty="0"/>
              <a:t>, dry eye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B863FEA7-82DE-EB4C-B0B9-C7EBC3D95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228600"/>
            <a:ext cx="7772400" cy="1143000"/>
          </a:xfrm>
        </p:spPr>
        <p:txBody>
          <a:bodyPr/>
          <a:lstStyle/>
          <a:p>
            <a:r>
              <a:rPr lang="en-US" altLang="en-US"/>
              <a:t>Clinical History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367B8DE2-EFAD-7445-8F74-D09AF55A2D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219200"/>
            <a:ext cx="8839200" cy="2968625"/>
          </a:xfrm>
        </p:spPr>
        <p:txBody>
          <a:bodyPr/>
          <a:lstStyle/>
          <a:p>
            <a:r>
              <a:rPr lang="en-US" altLang="en-US" sz="2800"/>
              <a:t>43 year old man – abraded left cornea while removing contact lens in late Aug</a:t>
            </a:r>
          </a:p>
          <a:p>
            <a:pPr lvl="1"/>
            <a:r>
              <a:rPr lang="en-US" altLang="en-US" sz="2400"/>
              <a:t>H/o swimming and sleeping with contacts in</a:t>
            </a:r>
          </a:p>
          <a:p>
            <a:r>
              <a:rPr lang="en-US" altLang="en-US" sz="2800"/>
              <a:t>Developed ulcer over following month, treated with Abx for bacteria and prednisolone</a:t>
            </a:r>
          </a:p>
          <a:p>
            <a:pPr lvl="1"/>
            <a:r>
              <a:rPr lang="en-US" altLang="en-US" sz="2400"/>
              <a:t>Bacterial and fungal cultures neg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37EBC4-67AB-3545-AAC7-5F1986EBC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114800"/>
            <a:ext cx="883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sz="2800" kern="0" dirty="0" err="1"/>
              <a:t>Sx</a:t>
            </a:r>
            <a:r>
              <a:rPr lang="en-US" altLang="en-US" sz="2800" kern="0" dirty="0"/>
              <a:t> worsened. Added PHMB/chlorhexidine &amp; valacyclovir on 10/8</a:t>
            </a:r>
          </a:p>
          <a:p>
            <a:pPr lvl="1">
              <a:defRPr/>
            </a:pPr>
            <a:r>
              <a:rPr lang="en-US" altLang="en-US" sz="2400" kern="0" dirty="0"/>
              <a:t>Cultures for acanthamoeba and HSV neg</a:t>
            </a:r>
          </a:p>
          <a:p>
            <a:pPr>
              <a:defRPr/>
            </a:pPr>
            <a:r>
              <a:rPr lang="en-US" altLang="en-US" sz="2800" kern="0" dirty="0"/>
              <a:t>Presented to ED on 10/16 “unmanageable pain,” orbital pressure, left headache</a:t>
            </a:r>
          </a:p>
          <a:p>
            <a:pPr>
              <a:defRPr/>
            </a:pPr>
            <a:endParaRPr lang="en-US" altLang="en-US" sz="2800" kern="0" dirty="0"/>
          </a:p>
          <a:p>
            <a:pPr>
              <a:defRPr/>
            </a:pPr>
            <a:endParaRPr lang="en-US" altLang="en-US" sz="2800" kern="0" dirty="0"/>
          </a:p>
        </p:txBody>
      </p:sp>
      <p:pic>
        <p:nvPicPr>
          <p:cNvPr id="6" name="Picture 3" descr="C:\Users\ananiwq\AppData\Local\Microsoft\Windows\Temporary Internet Files\Content.IE5\ETG3F51F\MC900364260[1].wmf">
            <a:extLst>
              <a:ext uri="{FF2B5EF4-FFF2-40B4-BE49-F238E27FC236}">
                <a16:creationId xmlns:a16="http://schemas.microsoft.com/office/drawing/2014/main" id="{98BA09AB-BB93-3B42-8836-DC0080FE6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2900" y="4187825"/>
            <a:ext cx="1836738" cy="11461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>
            <a:extLst>
              <a:ext uri="{FF2B5EF4-FFF2-40B4-BE49-F238E27FC236}">
                <a16:creationId xmlns:a16="http://schemas.microsoft.com/office/drawing/2014/main" id="{057FF3E7-CD45-C648-BF29-E8E91AD38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457200"/>
            <a:ext cx="7772400" cy="1143000"/>
          </a:xfrm>
        </p:spPr>
        <p:txBody>
          <a:bodyPr/>
          <a:lstStyle/>
          <a:p>
            <a:r>
              <a:rPr lang="en-US" altLang="en-US"/>
              <a:t>Exam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C36A4570-22FD-DA44-BC9E-CD6ED99CAE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57300" y="1600200"/>
            <a:ext cx="7772400" cy="4114800"/>
          </a:xfrm>
        </p:spPr>
        <p:txBody>
          <a:bodyPr/>
          <a:lstStyle/>
          <a:p>
            <a:r>
              <a:rPr lang="en-US" altLang="en-US"/>
              <a:t>Visual acuity: 20/50 OD; motion only OS</a:t>
            </a:r>
          </a:p>
          <a:p>
            <a:r>
              <a:rPr lang="en-US" altLang="en-US"/>
              <a:t>Pressures: 13 mmHg OD; 28 mmHg OS</a:t>
            </a:r>
          </a:p>
          <a:p>
            <a:r>
              <a:rPr lang="en-US" altLang="en-US"/>
              <a:t>Lid crusting, 4+ injection with limbal flush</a:t>
            </a:r>
          </a:p>
          <a:p>
            <a:r>
              <a:rPr lang="en-US" altLang="en-US"/>
              <a:t>5 x 5 mm corneal epithelial defect with a 7 x 6 mm ring infiltrate</a:t>
            </a:r>
          </a:p>
          <a:p>
            <a:r>
              <a:rPr lang="en-US" altLang="en-US"/>
              <a:t>4+ hypopyon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2FBB0-18F0-544A-9A2D-A60AA40294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8700" y="1779588"/>
            <a:ext cx="8229600" cy="3402012"/>
          </a:xfrm>
        </p:spPr>
        <p:txBody>
          <a:bodyPr/>
          <a:lstStyle/>
          <a:p>
            <a:pPr marL="0" indent="0">
              <a:buFont typeface="Monotype Sorts" pitchFamily="2" charset="2"/>
              <a:buNone/>
            </a:pPr>
            <a:r>
              <a:rPr lang="en-US" altLang="en-US" sz="2800" dirty="0"/>
              <a:t>Primer and Probe set from </a:t>
            </a:r>
            <a:r>
              <a:rPr lang="en-US" altLang="en-US" sz="2800" dirty="0" err="1"/>
              <a:t>Qvarnstrom</a:t>
            </a:r>
            <a:r>
              <a:rPr lang="en-US" altLang="en-US" sz="2800" dirty="0"/>
              <a:t> et al. (2006)</a:t>
            </a:r>
          </a:p>
          <a:p>
            <a:pPr lvl="1"/>
            <a:r>
              <a:rPr lang="en-US" altLang="en-US" sz="2400" dirty="0"/>
              <a:t>Detects down to 0.7 cysts/10 microliters and 2.3 trophozoites/10 microliters (Thompson et al., 2008)</a:t>
            </a:r>
          </a:p>
          <a:p>
            <a:pPr marL="0" indent="0">
              <a:buFont typeface="Monotype Sorts" pitchFamily="2" charset="2"/>
              <a:buNone/>
            </a:pPr>
            <a:endParaRPr lang="en-US" altLang="en-US" sz="2800" dirty="0"/>
          </a:p>
          <a:p>
            <a:pPr marL="0" indent="0">
              <a:buFont typeface="Monotype Sorts" pitchFamily="2" charset="2"/>
              <a:buNone/>
            </a:pPr>
            <a:r>
              <a:rPr lang="en-US" altLang="en-US" sz="2800" dirty="0"/>
              <a:t>Target 18S rRNA gene</a:t>
            </a:r>
            <a:endParaRPr lang="en-US" altLang="en-US" sz="2800" i="1" dirty="0"/>
          </a:p>
          <a:p>
            <a:pPr lvl="1"/>
            <a:r>
              <a:rPr lang="en-US" altLang="en-US" sz="2400" dirty="0"/>
              <a:t>Minimal variation in sequence (T1-T15)</a:t>
            </a:r>
          </a:p>
          <a:p>
            <a:pPr lvl="1"/>
            <a:r>
              <a:rPr lang="en-US" altLang="en-US" sz="2400" dirty="0"/>
              <a:t>Primers are to region conserved across 40 </a:t>
            </a:r>
            <a:r>
              <a:rPr lang="en-US" altLang="en-US" sz="2400" i="1" dirty="0"/>
              <a:t>spp.</a:t>
            </a:r>
          </a:p>
          <a:p>
            <a:pPr lvl="1"/>
            <a:endParaRPr lang="en-US" altLang="en-US" sz="2400" dirty="0"/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781FBC11-D732-D54C-BA34-5CAB07AED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6046788"/>
            <a:ext cx="8153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Qvarnstrom et al. </a:t>
            </a:r>
            <a:r>
              <a:rPr lang="en-US" altLang="en-US" sz="2000" b="0" i="1"/>
              <a:t>Journal of Clinical Microbiology,</a:t>
            </a:r>
            <a:r>
              <a:rPr lang="en-US" altLang="en-US" sz="2000" b="0"/>
              <a:t> 2006.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/>
              <a:t>Thompson et al. </a:t>
            </a:r>
            <a:r>
              <a:rPr lang="en-US" altLang="en-US" sz="2000" b="0" i="1"/>
              <a:t>Journal of Clinical Microbiology ,</a:t>
            </a:r>
            <a:r>
              <a:rPr lang="en-US" altLang="en-US" sz="2000" b="0"/>
              <a:t>2008.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5D4D1B-BECB-134F-B36D-0F8F7495CE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-76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en-US" kern="0"/>
              <a:t>Laboratory studies</a:t>
            </a:r>
            <a:endParaRPr lang="en-US" altLang="en-US" kern="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196C420-4B53-DE4F-89A7-79C53E56A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900113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 kern="0" dirty="0"/>
              <a:t>Eyewash sent for molecular testing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>
            <a:extLst>
              <a:ext uri="{FF2B5EF4-FFF2-40B4-BE49-F238E27FC236}">
                <a16:creationId xmlns:a16="http://schemas.microsoft.com/office/drawing/2014/main" id="{6602F4C0-AE21-BE47-A1C3-EF1BFE350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304800"/>
            <a:ext cx="8229600" cy="1143000"/>
          </a:xfrm>
        </p:spPr>
        <p:txBody>
          <a:bodyPr/>
          <a:lstStyle/>
          <a:p>
            <a:r>
              <a:rPr lang="en-US" altLang="en-US"/>
              <a:t>PCR assay designs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59B0A6BD-777C-6748-A97D-438AFCAAD9D6}"/>
              </a:ext>
            </a:extLst>
          </p:cNvPr>
          <p:cNvSpPr/>
          <p:nvPr/>
        </p:nvSpPr>
        <p:spPr>
          <a:xfrm flipV="1">
            <a:off x="544513" y="3867150"/>
            <a:ext cx="9151937" cy="304800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715D8F8A-75CE-164C-9A23-973BE3E2A608}"/>
              </a:ext>
            </a:extLst>
          </p:cNvPr>
          <p:cNvSpPr/>
          <p:nvPr/>
        </p:nvSpPr>
        <p:spPr>
          <a:xfrm>
            <a:off x="1992313" y="325755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27D1FA73-0FFE-5143-A768-A53E9E0D680F}"/>
              </a:ext>
            </a:extLst>
          </p:cNvPr>
          <p:cNvSpPr/>
          <p:nvPr/>
        </p:nvSpPr>
        <p:spPr>
          <a:xfrm>
            <a:off x="2449513" y="325755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8BAF6B8B-3051-7042-913C-DF301D95C1C9}"/>
              </a:ext>
            </a:extLst>
          </p:cNvPr>
          <p:cNvSpPr/>
          <p:nvPr/>
        </p:nvSpPr>
        <p:spPr>
          <a:xfrm>
            <a:off x="2906713" y="325755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E6336C0A-DE54-E042-BEAB-F1B7A316ADE2}"/>
              </a:ext>
            </a:extLst>
          </p:cNvPr>
          <p:cNvSpPr/>
          <p:nvPr/>
        </p:nvSpPr>
        <p:spPr>
          <a:xfrm>
            <a:off x="3363913" y="325755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37AE5339-7929-A341-8733-9BFBF360949E}"/>
              </a:ext>
            </a:extLst>
          </p:cNvPr>
          <p:cNvSpPr/>
          <p:nvPr/>
        </p:nvSpPr>
        <p:spPr>
          <a:xfrm>
            <a:off x="3821113" y="325755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3BDE1879-8D9C-E949-A2F1-35530051CB44}"/>
              </a:ext>
            </a:extLst>
          </p:cNvPr>
          <p:cNvSpPr/>
          <p:nvPr/>
        </p:nvSpPr>
        <p:spPr>
          <a:xfrm>
            <a:off x="4278313" y="32575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626F63C2-7256-D94C-972F-91C5473B76F4}"/>
              </a:ext>
            </a:extLst>
          </p:cNvPr>
          <p:cNvSpPr/>
          <p:nvPr/>
        </p:nvSpPr>
        <p:spPr>
          <a:xfrm>
            <a:off x="4735513" y="325755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54F64CBA-7F2B-0447-ACCE-2ECA3F894EE8}"/>
              </a:ext>
            </a:extLst>
          </p:cNvPr>
          <p:cNvSpPr/>
          <p:nvPr/>
        </p:nvSpPr>
        <p:spPr>
          <a:xfrm>
            <a:off x="5192713" y="32575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0263612A-8F21-B143-B5AA-AEFDDC88B9F6}"/>
              </a:ext>
            </a:extLst>
          </p:cNvPr>
          <p:cNvSpPr/>
          <p:nvPr/>
        </p:nvSpPr>
        <p:spPr>
          <a:xfrm>
            <a:off x="5649913" y="325755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685175C5-6005-4741-A26D-AEBCDD7832EF}"/>
              </a:ext>
            </a:extLst>
          </p:cNvPr>
          <p:cNvSpPr/>
          <p:nvPr/>
        </p:nvSpPr>
        <p:spPr>
          <a:xfrm>
            <a:off x="6107113" y="325755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4ED5DF42-8C88-9444-BD3D-F9B56F78CD48}"/>
              </a:ext>
            </a:extLst>
          </p:cNvPr>
          <p:cNvSpPr/>
          <p:nvPr/>
        </p:nvSpPr>
        <p:spPr>
          <a:xfrm>
            <a:off x="6564313" y="32575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FF2A8F89-B344-0C42-80DB-FA36F99D82FF}"/>
              </a:ext>
            </a:extLst>
          </p:cNvPr>
          <p:cNvSpPr/>
          <p:nvPr/>
        </p:nvSpPr>
        <p:spPr>
          <a:xfrm>
            <a:off x="7021513" y="325755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0D5FB4D8-25EA-DB4E-BB29-0231033F08AF}"/>
              </a:ext>
            </a:extLst>
          </p:cNvPr>
          <p:cNvSpPr/>
          <p:nvPr/>
        </p:nvSpPr>
        <p:spPr>
          <a:xfrm>
            <a:off x="7478713" y="325755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CC3E427A-A79A-B046-824F-C6063B9EBB50}"/>
              </a:ext>
            </a:extLst>
          </p:cNvPr>
          <p:cNvSpPr/>
          <p:nvPr/>
        </p:nvSpPr>
        <p:spPr>
          <a:xfrm>
            <a:off x="7935913" y="32575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A10FBBE5-45EF-9144-A426-75D55C1CB949}"/>
              </a:ext>
            </a:extLst>
          </p:cNvPr>
          <p:cNvSpPr/>
          <p:nvPr/>
        </p:nvSpPr>
        <p:spPr>
          <a:xfrm>
            <a:off x="8393113" y="325755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2474737D-A05C-C54B-866B-598880E415BC}"/>
              </a:ext>
            </a:extLst>
          </p:cNvPr>
          <p:cNvSpPr/>
          <p:nvPr/>
        </p:nvSpPr>
        <p:spPr>
          <a:xfrm>
            <a:off x="8850313" y="32575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1CBE0CA-B3B0-A845-AD70-C157A5954A3F}"/>
              </a:ext>
            </a:extLst>
          </p:cNvPr>
          <p:cNvSpPr/>
          <p:nvPr/>
        </p:nvSpPr>
        <p:spPr>
          <a:xfrm>
            <a:off x="9307513" y="325755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 Same Side Corner Rectangle 29">
            <a:extLst>
              <a:ext uri="{FF2B5EF4-FFF2-40B4-BE49-F238E27FC236}">
                <a16:creationId xmlns:a16="http://schemas.microsoft.com/office/drawing/2014/main" id="{7F75CECB-20BA-6F4D-B0CB-F7B7C9EA12E1}"/>
              </a:ext>
            </a:extLst>
          </p:cNvPr>
          <p:cNvSpPr/>
          <p:nvPr/>
        </p:nvSpPr>
        <p:spPr>
          <a:xfrm>
            <a:off x="620713" y="32575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668B1B17-F115-954B-81D5-014BB5999F50}"/>
              </a:ext>
            </a:extLst>
          </p:cNvPr>
          <p:cNvSpPr/>
          <p:nvPr/>
        </p:nvSpPr>
        <p:spPr>
          <a:xfrm>
            <a:off x="1077913" y="325755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 Same Side Corner Rectangle 31">
            <a:extLst>
              <a:ext uri="{FF2B5EF4-FFF2-40B4-BE49-F238E27FC236}">
                <a16:creationId xmlns:a16="http://schemas.microsoft.com/office/drawing/2014/main" id="{8D920A0D-0983-054D-B23C-F3BF9F7C3B62}"/>
              </a:ext>
            </a:extLst>
          </p:cNvPr>
          <p:cNvSpPr/>
          <p:nvPr/>
        </p:nvSpPr>
        <p:spPr>
          <a:xfrm>
            <a:off x="1535113" y="325755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 Same Side Corner Rectangle 32">
            <a:extLst>
              <a:ext uri="{FF2B5EF4-FFF2-40B4-BE49-F238E27FC236}">
                <a16:creationId xmlns:a16="http://schemas.microsoft.com/office/drawing/2014/main" id="{911D2059-1B7E-DC4D-8BB0-8C68A20AC7D7}"/>
              </a:ext>
            </a:extLst>
          </p:cNvPr>
          <p:cNvSpPr/>
          <p:nvPr/>
        </p:nvSpPr>
        <p:spPr>
          <a:xfrm rot="10800000" flipV="1">
            <a:off x="571500" y="2286000"/>
            <a:ext cx="9151938" cy="304800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ound Same Side Corner Rectangle 33">
            <a:extLst>
              <a:ext uri="{FF2B5EF4-FFF2-40B4-BE49-F238E27FC236}">
                <a16:creationId xmlns:a16="http://schemas.microsoft.com/office/drawing/2014/main" id="{C930C933-6854-8D46-89D1-B7D56BB134F9}"/>
              </a:ext>
            </a:extLst>
          </p:cNvPr>
          <p:cNvSpPr/>
          <p:nvPr/>
        </p:nvSpPr>
        <p:spPr>
          <a:xfrm rot="10800000">
            <a:off x="79438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 Same Side Corner Rectangle 34">
            <a:extLst>
              <a:ext uri="{FF2B5EF4-FFF2-40B4-BE49-F238E27FC236}">
                <a16:creationId xmlns:a16="http://schemas.microsoft.com/office/drawing/2014/main" id="{1DB611CA-8D66-F74A-B13E-0F492F714875}"/>
              </a:ext>
            </a:extLst>
          </p:cNvPr>
          <p:cNvSpPr/>
          <p:nvPr/>
        </p:nvSpPr>
        <p:spPr>
          <a:xfrm rot="10800000">
            <a:off x="7486650" y="25908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5902D0A0-46B0-144C-84FD-97B49AB576B8}"/>
              </a:ext>
            </a:extLst>
          </p:cNvPr>
          <p:cNvSpPr/>
          <p:nvPr/>
        </p:nvSpPr>
        <p:spPr>
          <a:xfrm rot="10800000">
            <a:off x="7029450" y="25908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0B64C006-EC29-B74A-BEA0-E6CA3F0E74FC}"/>
              </a:ext>
            </a:extLst>
          </p:cNvPr>
          <p:cNvSpPr/>
          <p:nvPr/>
        </p:nvSpPr>
        <p:spPr>
          <a:xfrm rot="10800000">
            <a:off x="65722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 Same Side Corner Rectangle 37">
            <a:extLst>
              <a:ext uri="{FF2B5EF4-FFF2-40B4-BE49-F238E27FC236}">
                <a16:creationId xmlns:a16="http://schemas.microsoft.com/office/drawing/2014/main" id="{ED232199-86D4-D945-BF90-B76D4152F5BF}"/>
              </a:ext>
            </a:extLst>
          </p:cNvPr>
          <p:cNvSpPr/>
          <p:nvPr/>
        </p:nvSpPr>
        <p:spPr>
          <a:xfrm rot="10800000">
            <a:off x="6115050" y="25908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 Same Side Corner Rectangle 38">
            <a:extLst>
              <a:ext uri="{FF2B5EF4-FFF2-40B4-BE49-F238E27FC236}">
                <a16:creationId xmlns:a16="http://schemas.microsoft.com/office/drawing/2014/main" id="{4D4520EC-F820-2A46-9775-D028DFCDFE8D}"/>
              </a:ext>
            </a:extLst>
          </p:cNvPr>
          <p:cNvSpPr/>
          <p:nvPr/>
        </p:nvSpPr>
        <p:spPr>
          <a:xfrm rot="10800000">
            <a:off x="5657850" y="25908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 Same Side Corner Rectangle 39">
            <a:extLst>
              <a:ext uri="{FF2B5EF4-FFF2-40B4-BE49-F238E27FC236}">
                <a16:creationId xmlns:a16="http://schemas.microsoft.com/office/drawing/2014/main" id="{B26B6089-9895-144C-A354-AA53DB7A01A0}"/>
              </a:ext>
            </a:extLst>
          </p:cNvPr>
          <p:cNvSpPr/>
          <p:nvPr/>
        </p:nvSpPr>
        <p:spPr>
          <a:xfrm rot="10800000">
            <a:off x="52006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 Same Side Corner Rectangle 40">
            <a:extLst>
              <a:ext uri="{FF2B5EF4-FFF2-40B4-BE49-F238E27FC236}">
                <a16:creationId xmlns:a16="http://schemas.microsoft.com/office/drawing/2014/main" id="{4BFEB006-A542-FB4B-9041-63D072973C9C}"/>
              </a:ext>
            </a:extLst>
          </p:cNvPr>
          <p:cNvSpPr/>
          <p:nvPr/>
        </p:nvSpPr>
        <p:spPr>
          <a:xfrm rot="10800000">
            <a:off x="4743450" y="259080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 Same Side Corner Rectangle 41">
            <a:extLst>
              <a:ext uri="{FF2B5EF4-FFF2-40B4-BE49-F238E27FC236}">
                <a16:creationId xmlns:a16="http://schemas.microsoft.com/office/drawing/2014/main" id="{42E5EA31-40AA-8F4E-8025-F679E068F4DB}"/>
              </a:ext>
            </a:extLst>
          </p:cNvPr>
          <p:cNvSpPr/>
          <p:nvPr/>
        </p:nvSpPr>
        <p:spPr>
          <a:xfrm rot="10800000">
            <a:off x="42862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 Same Side Corner Rectangle 42">
            <a:extLst>
              <a:ext uri="{FF2B5EF4-FFF2-40B4-BE49-F238E27FC236}">
                <a16:creationId xmlns:a16="http://schemas.microsoft.com/office/drawing/2014/main" id="{57F75377-C75E-9F46-ABD8-D1CB7B2F801E}"/>
              </a:ext>
            </a:extLst>
          </p:cNvPr>
          <p:cNvSpPr/>
          <p:nvPr/>
        </p:nvSpPr>
        <p:spPr>
          <a:xfrm rot="10800000">
            <a:off x="3829050" y="259080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ound Same Side Corner Rectangle 43">
            <a:extLst>
              <a:ext uri="{FF2B5EF4-FFF2-40B4-BE49-F238E27FC236}">
                <a16:creationId xmlns:a16="http://schemas.microsoft.com/office/drawing/2014/main" id="{C27B89D6-B829-9744-A9C4-100BADEFF053}"/>
              </a:ext>
            </a:extLst>
          </p:cNvPr>
          <p:cNvSpPr/>
          <p:nvPr/>
        </p:nvSpPr>
        <p:spPr>
          <a:xfrm rot="10800000">
            <a:off x="3371850" y="25908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ound Same Side Corner Rectangle 44">
            <a:extLst>
              <a:ext uri="{FF2B5EF4-FFF2-40B4-BE49-F238E27FC236}">
                <a16:creationId xmlns:a16="http://schemas.microsoft.com/office/drawing/2014/main" id="{4A0C6AAD-CFE4-6D47-87C0-C76A1004A11B}"/>
              </a:ext>
            </a:extLst>
          </p:cNvPr>
          <p:cNvSpPr/>
          <p:nvPr/>
        </p:nvSpPr>
        <p:spPr>
          <a:xfrm rot="10800000">
            <a:off x="2914650" y="25908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C28B3D4C-5DB5-B343-A88D-D49D6F1BCBEB}"/>
              </a:ext>
            </a:extLst>
          </p:cNvPr>
          <p:cNvSpPr/>
          <p:nvPr/>
        </p:nvSpPr>
        <p:spPr>
          <a:xfrm rot="10800000">
            <a:off x="2457450" y="259080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ound Same Side Corner Rectangle 46">
            <a:extLst>
              <a:ext uri="{FF2B5EF4-FFF2-40B4-BE49-F238E27FC236}">
                <a16:creationId xmlns:a16="http://schemas.microsoft.com/office/drawing/2014/main" id="{087724FB-3999-0A40-9B34-59936418CBC2}"/>
              </a:ext>
            </a:extLst>
          </p:cNvPr>
          <p:cNvSpPr/>
          <p:nvPr/>
        </p:nvSpPr>
        <p:spPr>
          <a:xfrm rot="10800000">
            <a:off x="2000250" y="25908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ound Same Side Corner Rectangle 47">
            <a:extLst>
              <a:ext uri="{FF2B5EF4-FFF2-40B4-BE49-F238E27FC236}">
                <a16:creationId xmlns:a16="http://schemas.microsoft.com/office/drawing/2014/main" id="{90995EDB-A451-954E-A74C-9D7636CE5570}"/>
              </a:ext>
            </a:extLst>
          </p:cNvPr>
          <p:cNvSpPr/>
          <p:nvPr/>
        </p:nvSpPr>
        <p:spPr>
          <a:xfrm rot="10800000">
            <a:off x="1543050" y="25908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ound Same Side Corner Rectangle 48">
            <a:extLst>
              <a:ext uri="{FF2B5EF4-FFF2-40B4-BE49-F238E27FC236}">
                <a16:creationId xmlns:a16="http://schemas.microsoft.com/office/drawing/2014/main" id="{D4D62B2C-D596-0F48-A73B-387D7C931DAC}"/>
              </a:ext>
            </a:extLst>
          </p:cNvPr>
          <p:cNvSpPr/>
          <p:nvPr/>
        </p:nvSpPr>
        <p:spPr>
          <a:xfrm rot="10800000">
            <a:off x="1085850" y="25908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86469521-3812-7646-8EF0-7E8518876B5E}"/>
              </a:ext>
            </a:extLst>
          </p:cNvPr>
          <p:cNvSpPr/>
          <p:nvPr/>
        </p:nvSpPr>
        <p:spPr>
          <a:xfrm rot="10800000">
            <a:off x="6286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ound Same Side Corner Rectangle 50">
            <a:extLst>
              <a:ext uri="{FF2B5EF4-FFF2-40B4-BE49-F238E27FC236}">
                <a16:creationId xmlns:a16="http://schemas.microsoft.com/office/drawing/2014/main" id="{C1F41667-9292-1C49-AF72-1E4FA2C0B6B2}"/>
              </a:ext>
            </a:extLst>
          </p:cNvPr>
          <p:cNvSpPr/>
          <p:nvPr/>
        </p:nvSpPr>
        <p:spPr>
          <a:xfrm rot="10800000">
            <a:off x="9315450" y="259080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5F649727-73FC-064D-A1ED-7ACCAF8DB603}"/>
              </a:ext>
            </a:extLst>
          </p:cNvPr>
          <p:cNvSpPr/>
          <p:nvPr/>
        </p:nvSpPr>
        <p:spPr>
          <a:xfrm rot="10800000">
            <a:off x="88582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0CF518BA-1F7D-F448-9460-398C12A09406}"/>
              </a:ext>
            </a:extLst>
          </p:cNvPr>
          <p:cNvSpPr/>
          <p:nvPr/>
        </p:nvSpPr>
        <p:spPr>
          <a:xfrm rot="10800000">
            <a:off x="8401050" y="25908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6052CB-7263-5B42-9666-C393BA0B7025}"/>
              </a:ext>
            </a:extLst>
          </p:cNvPr>
          <p:cNvSpPr/>
          <p:nvPr/>
        </p:nvSpPr>
        <p:spPr>
          <a:xfrm>
            <a:off x="506413" y="6248400"/>
            <a:ext cx="937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dirty="0">
                <a:latin typeface="Arial" panose="020B0604020202020204" pitchFamily="34" charset="0"/>
                <a:hlinkClick r:id="rId3"/>
              </a:rPr>
              <a:t>http://www.sigmaaldrich.com/life-science/molecular-biology/pcr/learning-center/probed-based-qpcr-animation.html</a:t>
            </a:r>
            <a:endParaRPr lang="en-US" altLang="en-US" sz="1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4BF9C226-CE46-EC45-B31F-8FE5010EE7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4900" y="304800"/>
            <a:ext cx="8229600" cy="1143000"/>
          </a:xfrm>
        </p:spPr>
        <p:txBody>
          <a:bodyPr/>
          <a:lstStyle/>
          <a:p>
            <a:r>
              <a:rPr lang="en-US" altLang="en-US"/>
              <a:t>PCR assay design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490E6F14-1921-5544-9BCA-FFF4EFFAB972}"/>
              </a:ext>
            </a:extLst>
          </p:cNvPr>
          <p:cNvSpPr/>
          <p:nvPr/>
        </p:nvSpPr>
        <p:spPr>
          <a:xfrm flipV="1">
            <a:off x="544513" y="5581650"/>
            <a:ext cx="9151937" cy="304800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 Same Side Corner Rectangle 8">
            <a:extLst>
              <a:ext uri="{FF2B5EF4-FFF2-40B4-BE49-F238E27FC236}">
                <a16:creationId xmlns:a16="http://schemas.microsoft.com/office/drawing/2014/main" id="{B5124EF5-7956-8049-B5EF-E9B7CFA4B0FE}"/>
              </a:ext>
            </a:extLst>
          </p:cNvPr>
          <p:cNvSpPr/>
          <p:nvPr/>
        </p:nvSpPr>
        <p:spPr>
          <a:xfrm>
            <a:off x="1992313" y="497205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204009FB-A171-224B-A442-2B6C8A623E40}"/>
              </a:ext>
            </a:extLst>
          </p:cNvPr>
          <p:cNvSpPr/>
          <p:nvPr/>
        </p:nvSpPr>
        <p:spPr>
          <a:xfrm>
            <a:off x="2449513" y="497205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 Same Side Corner Rectangle 10">
            <a:extLst>
              <a:ext uri="{FF2B5EF4-FFF2-40B4-BE49-F238E27FC236}">
                <a16:creationId xmlns:a16="http://schemas.microsoft.com/office/drawing/2014/main" id="{CCDB072C-AC30-D447-887F-D66F18990C8C}"/>
              </a:ext>
            </a:extLst>
          </p:cNvPr>
          <p:cNvSpPr/>
          <p:nvPr/>
        </p:nvSpPr>
        <p:spPr>
          <a:xfrm>
            <a:off x="2906713" y="497205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0FA7518B-5DF6-E94B-9FB8-6340592B2F9E}"/>
              </a:ext>
            </a:extLst>
          </p:cNvPr>
          <p:cNvSpPr/>
          <p:nvPr/>
        </p:nvSpPr>
        <p:spPr>
          <a:xfrm>
            <a:off x="3363913" y="497205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 Same Side Corner Rectangle 12">
            <a:extLst>
              <a:ext uri="{FF2B5EF4-FFF2-40B4-BE49-F238E27FC236}">
                <a16:creationId xmlns:a16="http://schemas.microsoft.com/office/drawing/2014/main" id="{4B011327-F509-C64F-AB84-F8452EABDAB7}"/>
              </a:ext>
            </a:extLst>
          </p:cNvPr>
          <p:cNvSpPr/>
          <p:nvPr/>
        </p:nvSpPr>
        <p:spPr>
          <a:xfrm>
            <a:off x="3821113" y="497205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ound Same Side Corner Rectangle 13">
            <a:extLst>
              <a:ext uri="{FF2B5EF4-FFF2-40B4-BE49-F238E27FC236}">
                <a16:creationId xmlns:a16="http://schemas.microsoft.com/office/drawing/2014/main" id="{C98FB7E5-F3ED-8B42-BE17-1F5FD40F33ED}"/>
              </a:ext>
            </a:extLst>
          </p:cNvPr>
          <p:cNvSpPr/>
          <p:nvPr/>
        </p:nvSpPr>
        <p:spPr>
          <a:xfrm>
            <a:off x="4278313" y="49720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ound Same Side Corner Rectangle 14">
            <a:extLst>
              <a:ext uri="{FF2B5EF4-FFF2-40B4-BE49-F238E27FC236}">
                <a16:creationId xmlns:a16="http://schemas.microsoft.com/office/drawing/2014/main" id="{FC318D14-EB4B-FF42-877A-09EB2D260DDA}"/>
              </a:ext>
            </a:extLst>
          </p:cNvPr>
          <p:cNvSpPr/>
          <p:nvPr/>
        </p:nvSpPr>
        <p:spPr>
          <a:xfrm>
            <a:off x="4735513" y="497205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9448B609-6E31-A148-9325-F19C9C2D630B}"/>
              </a:ext>
            </a:extLst>
          </p:cNvPr>
          <p:cNvSpPr/>
          <p:nvPr/>
        </p:nvSpPr>
        <p:spPr>
          <a:xfrm>
            <a:off x="5192713" y="49720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ound Same Side Corner Rectangle 16">
            <a:extLst>
              <a:ext uri="{FF2B5EF4-FFF2-40B4-BE49-F238E27FC236}">
                <a16:creationId xmlns:a16="http://schemas.microsoft.com/office/drawing/2014/main" id="{FAED2212-18A6-8B4C-9401-EAA51095D5F6}"/>
              </a:ext>
            </a:extLst>
          </p:cNvPr>
          <p:cNvSpPr/>
          <p:nvPr/>
        </p:nvSpPr>
        <p:spPr>
          <a:xfrm>
            <a:off x="5649913" y="497205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B40F2093-D1CC-D04A-9D49-BB7D6524A0AF}"/>
              </a:ext>
            </a:extLst>
          </p:cNvPr>
          <p:cNvSpPr/>
          <p:nvPr/>
        </p:nvSpPr>
        <p:spPr>
          <a:xfrm>
            <a:off x="6107113" y="497205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2208C385-B0B4-4C4B-BE21-242D6B550117}"/>
              </a:ext>
            </a:extLst>
          </p:cNvPr>
          <p:cNvSpPr/>
          <p:nvPr/>
        </p:nvSpPr>
        <p:spPr>
          <a:xfrm>
            <a:off x="6564313" y="49720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2088556C-E26C-5842-9F64-FA391B21C978}"/>
              </a:ext>
            </a:extLst>
          </p:cNvPr>
          <p:cNvSpPr/>
          <p:nvPr/>
        </p:nvSpPr>
        <p:spPr>
          <a:xfrm>
            <a:off x="7021513" y="497205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75A78F1B-7E5B-814F-A006-037A8AC97E4B}"/>
              </a:ext>
            </a:extLst>
          </p:cNvPr>
          <p:cNvSpPr/>
          <p:nvPr/>
        </p:nvSpPr>
        <p:spPr>
          <a:xfrm>
            <a:off x="7478713" y="497205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A04B5CD6-33D3-A641-9C62-920F54C13A26}"/>
              </a:ext>
            </a:extLst>
          </p:cNvPr>
          <p:cNvSpPr/>
          <p:nvPr/>
        </p:nvSpPr>
        <p:spPr>
          <a:xfrm>
            <a:off x="7935913" y="49720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5B0BD4E9-8582-164B-8534-E98482CCA5DC}"/>
              </a:ext>
            </a:extLst>
          </p:cNvPr>
          <p:cNvSpPr/>
          <p:nvPr/>
        </p:nvSpPr>
        <p:spPr>
          <a:xfrm>
            <a:off x="8393113" y="497205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C85458B7-87C6-8B44-9881-577CC3627718}"/>
              </a:ext>
            </a:extLst>
          </p:cNvPr>
          <p:cNvSpPr/>
          <p:nvPr/>
        </p:nvSpPr>
        <p:spPr>
          <a:xfrm>
            <a:off x="8850313" y="49720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6476A9E7-0149-974D-B6A0-71CFA5B208CF}"/>
              </a:ext>
            </a:extLst>
          </p:cNvPr>
          <p:cNvSpPr/>
          <p:nvPr/>
        </p:nvSpPr>
        <p:spPr>
          <a:xfrm>
            <a:off x="9307513" y="497205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ound Same Side Corner Rectangle 29">
            <a:extLst>
              <a:ext uri="{FF2B5EF4-FFF2-40B4-BE49-F238E27FC236}">
                <a16:creationId xmlns:a16="http://schemas.microsoft.com/office/drawing/2014/main" id="{54B0319A-4308-514E-B1D3-6660BB92B55D}"/>
              </a:ext>
            </a:extLst>
          </p:cNvPr>
          <p:cNvSpPr/>
          <p:nvPr/>
        </p:nvSpPr>
        <p:spPr>
          <a:xfrm>
            <a:off x="620713" y="497205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ound Same Side Corner Rectangle 30">
            <a:extLst>
              <a:ext uri="{FF2B5EF4-FFF2-40B4-BE49-F238E27FC236}">
                <a16:creationId xmlns:a16="http://schemas.microsoft.com/office/drawing/2014/main" id="{86CDDAF8-B224-C242-BB5D-6EBA414B4DF5}"/>
              </a:ext>
            </a:extLst>
          </p:cNvPr>
          <p:cNvSpPr/>
          <p:nvPr/>
        </p:nvSpPr>
        <p:spPr>
          <a:xfrm>
            <a:off x="1077913" y="497205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ound Same Side Corner Rectangle 31">
            <a:extLst>
              <a:ext uri="{FF2B5EF4-FFF2-40B4-BE49-F238E27FC236}">
                <a16:creationId xmlns:a16="http://schemas.microsoft.com/office/drawing/2014/main" id="{4E6FDD96-B7F8-D242-B6FD-7094A302EC5E}"/>
              </a:ext>
            </a:extLst>
          </p:cNvPr>
          <p:cNvSpPr/>
          <p:nvPr/>
        </p:nvSpPr>
        <p:spPr>
          <a:xfrm>
            <a:off x="1535113" y="497205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ound Same Side Corner Rectangle 32">
            <a:extLst>
              <a:ext uri="{FF2B5EF4-FFF2-40B4-BE49-F238E27FC236}">
                <a16:creationId xmlns:a16="http://schemas.microsoft.com/office/drawing/2014/main" id="{D65219BB-C2EE-D543-AEAE-333E10BA4857}"/>
              </a:ext>
            </a:extLst>
          </p:cNvPr>
          <p:cNvSpPr/>
          <p:nvPr/>
        </p:nvSpPr>
        <p:spPr>
          <a:xfrm rot="10800000" flipV="1">
            <a:off x="571500" y="2286000"/>
            <a:ext cx="9151938" cy="304800"/>
          </a:xfrm>
          <a:prstGeom prst="round2Same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ound Same Side Corner Rectangle 33">
            <a:extLst>
              <a:ext uri="{FF2B5EF4-FFF2-40B4-BE49-F238E27FC236}">
                <a16:creationId xmlns:a16="http://schemas.microsoft.com/office/drawing/2014/main" id="{61134C65-9897-124E-BA1F-8E95A2DE65C9}"/>
              </a:ext>
            </a:extLst>
          </p:cNvPr>
          <p:cNvSpPr/>
          <p:nvPr/>
        </p:nvSpPr>
        <p:spPr>
          <a:xfrm rot="10800000">
            <a:off x="79438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 Same Side Corner Rectangle 34">
            <a:extLst>
              <a:ext uri="{FF2B5EF4-FFF2-40B4-BE49-F238E27FC236}">
                <a16:creationId xmlns:a16="http://schemas.microsoft.com/office/drawing/2014/main" id="{DE85C6CE-FD81-9C4C-823A-188992EC14C6}"/>
              </a:ext>
            </a:extLst>
          </p:cNvPr>
          <p:cNvSpPr/>
          <p:nvPr/>
        </p:nvSpPr>
        <p:spPr>
          <a:xfrm rot="10800000">
            <a:off x="7486650" y="25908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62D8E067-154A-6148-B16A-80D6B942A9FB}"/>
              </a:ext>
            </a:extLst>
          </p:cNvPr>
          <p:cNvSpPr/>
          <p:nvPr/>
        </p:nvSpPr>
        <p:spPr>
          <a:xfrm rot="10800000">
            <a:off x="7029450" y="25908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ound Same Side Corner Rectangle 36">
            <a:extLst>
              <a:ext uri="{FF2B5EF4-FFF2-40B4-BE49-F238E27FC236}">
                <a16:creationId xmlns:a16="http://schemas.microsoft.com/office/drawing/2014/main" id="{46AAB467-67B4-784E-B037-4BC5E92CCBB9}"/>
              </a:ext>
            </a:extLst>
          </p:cNvPr>
          <p:cNvSpPr/>
          <p:nvPr/>
        </p:nvSpPr>
        <p:spPr>
          <a:xfrm rot="10800000">
            <a:off x="65722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ound Same Side Corner Rectangle 37">
            <a:extLst>
              <a:ext uri="{FF2B5EF4-FFF2-40B4-BE49-F238E27FC236}">
                <a16:creationId xmlns:a16="http://schemas.microsoft.com/office/drawing/2014/main" id="{D7D8444E-8AF4-0743-9460-CF981D13567C}"/>
              </a:ext>
            </a:extLst>
          </p:cNvPr>
          <p:cNvSpPr/>
          <p:nvPr/>
        </p:nvSpPr>
        <p:spPr>
          <a:xfrm rot="10800000">
            <a:off x="6115050" y="25908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ound Same Side Corner Rectangle 38">
            <a:extLst>
              <a:ext uri="{FF2B5EF4-FFF2-40B4-BE49-F238E27FC236}">
                <a16:creationId xmlns:a16="http://schemas.microsoft.com/office/drawing/2014/main" id="{1F4E8893-FCDC-C846-A998-7D0E5528E6F0}"/>
              </a:ext>
            </a:extLst>
          </p:cNvPr>
          <p:cNvSpPr/>
          <p:nvPr/>
        </p:nvSpPr>
        <p:spPr>
          <a:xfrm rot="10800000">
            <a:off x="5657850" y="25908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ound Same Side Corner Rectangle 39">
            <a:extLst>
              <a:ext uri="{FF2B5EF4-FFF2-40B4-BE49-F238E27FC236}">
                <a16:creationId xmlns:a16="http://schemas.microsoft.com/office/drawing/2014/main" id="{67D75E2D-4043-8445-94D0-4327871C57C6}"/>
              </a:ext>
            </a:extLst>
          </p:cNvPr>
          <p:cNvSpPr/>
          <p:nvPr/>
        </p:nvSpPr>
        <p:spPr>
          <a:xfrm rot="10800000">
            <a:off x="52006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ound Same Side Corner Rectangle 40">
            <a:extLst>
              <a:ext uri="{FF2B5EF4-FFF2-40B4-BE49-F238E27FC236}">
                <a16:creationId xmlns:a16="http://schemas.microsoft.com/office/drawing/2014/main" id="{0E25F2CD-CFD5-2E4E-AFD3-1B8427F861B6}"/>
              </a:ext>
            </a:extLst>
          </p:cNvPr>
          <p:cNvSpPr/>
          <p:nvPr/>
        </p:nvSpPr>
        <p:spPr>
          <a:xfrm rot="10800000">
            <a:off x="4743450" y="259080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ound Same Side Corner Rectangle 41">
            <a:extLst>
              <a:ext uri="{FF2B5EF4-FFF2-40B4-BE49-F238E27FC236}">
                <a16:creationId xmlns:a16="http://schemas.microsoft.com/office/drawing/2014/main" id="{767D064F-5DEF-7549-BB9D-A0850E970FDE}"/>
              </a:ext>
            </a:extLst>
          </p:cNvPr>
          <p:cNvSpPr/>
          <p:nvPr/>
        </p:nvSpPr>
        <p:spPr>
          <a:xfrm rot="10800000">
            <a:off x="42862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ound Same Side Corner Rectangle 42">
            <a:extLst>
              <a:ext uri="{FF2B5EF4-FFF2-40B4-BE49-F238E27FC236}">
                <a16:creationId xmlns:a16="http://schemas.microsoft.com/office/drawing/2014/main" id="{BFA9FC8D-B3B6-8F4A-99E9-8BB71C03DC13}"/>
              </a:ext>
            </a:extLst>
          </p:cNvPr>
          <p:cNvSpPr/>
          <p:nvPr/>
        </p:nvSpPr>
        <p:spPr>
          <a:xfrm rot="10800000">
            <a:off x="3829050" y="259080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ound Same Side Corner Rectangle 43">
            <a:extLst>
              <a:ext uri="{FF2B5EF4-FFF2-40B4-BE49-F238E27FC236}">
                <a16:creationId xmlns:a16="http://schemas.microsoft.com/office/drawing/2014/main" id="{BEB8B6D2-A392-A046-921F-15E107480B6C}"/>
              </a:ext>
            </a:extLst>
          </p:cNvPr>
          <p:cNvSpPr/>
          <p:nvPr/>
        </p:nvSpPr>
        <p:spPr>
          <a:xfrm rot="10800000">
            <a:off x="3371850" y="25908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ound Same Side Corner Rectangle 44">
            <a:extLst>
              <a:ext uri="{FF2B5EF4-FFF2-40B4-BE49-F238E27FC236}">
                <a16:creationId xmlns:a16="http://schemas.microsoft.com/office/drawing/2014/main" id="{E0894B87-C597-0445-93E5-99AF21F7697A}"/>
              </a:ext>
            </a:extLst>
          </p:cNvPr>
          <p:cNvSpPr/>
          <p:nvPr/>
        </p:nvSpPr>
        <p:spPr>
          <a:xfrm rot="10800000">
            <a:off x="2914650" y="25908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ound Same Side Corner Rectangle 45">
            <a:extLst>
              <a:ext uri="{FF2B5EF4-FFF2-40B4-BE49-F238E27FC236}">
                <a16:creationId xmlns:a16="http://schemas.microsoft.com/office/drawing/2014/main" id="{0C3446E3-6A45-6745-A6DD-1E8903325481}"/>
              </a:ext>
            </a:extLst>
          </p:cNvPr>
          <p:cNvSpPr/>
          <p:nvPr/>
        </p:nvSpPr>
        <p:spPr>
          <a:xfrm rot="10800000">
            <a:off x="2457450" y="259080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ound Same Side Corner Rectangle 46">
            <a:extLst>
              <a:ext uri="{FF2B5EF4-FFF2-40B4-BE49-F238E27FC236}">
                <a16:creationId xmlns:a16="http://schemas.microsoft.com/office/drawing/2014/main" id="{5C889343-DB51-5D4C-BA9F-F8176770813A}"/>
              </a:ext>
            </a:extLst>
          </p:cNvPr>
          <p:cNvSpPr/>
          <p:nvPr/>
        </p:nvSpPr>
        <p:spPr>
          <a:xfrm rot="10800000">
            <a:off x="2000250" y="25908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ound Same Side Corner Rectangle 47">
            <a:extLst>
              <a:ext uri="{FF2B5EF4-FFF2-40B4-BE49-F238E27FC236}">
                <a16:creationId xmlns:a16="http://schemas.microsoft.com/office/drawing/2014/main" id="{06144ECB-AB5D-144C-AB00-0F5917CFE048}"/>
              </a:ext>
            </a:extLst>
          </p:cNvPr>
          <p:cNvSpPr/>
          <p:nvPr/>
        </p:nvSpPr>
        <p:spPr>
          <a:xfrm rot="10800000">
            <a:off x="1543050" y="25908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ound Same Side Corner Rectangle 48">
            <a:extLst>
              <a:ext uri="{FF2B5EF4-FFF2-40B4-BE49-F238E27FC236}">
                <a16:creationId xmlns:a16="http://schemas.microsoft.com/office/drawing/2014/main" id="{A9718DA3-FB9C-C048-B5A8-4DA650DACED4}"/>
              </a:ext>
            </a:extLst>
          </p:cNvPr>
          <p:cNvSpPr/>
          <p:nvPr/>
        </p:nvSpPr>
        <p:spPr>
          <a:xfrm rot="10800000">
            <a:off x="1085850" y="25908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ound Same Side Corner Rectangle 49">
            <a:extLst>
              <a:ext uri="{FF2B5EF4-FFF2-40B4-BE49-F238E27FC236}">
                <a16:creationId xmlns:a16="http://schemas.microsoft.com/office/drawing/2014/main" id="{4D579DDE-611C-0743-A970-F05BD27A6292}"/>
              </a:ext>
            </a:extLst>
          </p:cNvPr>
          <p:cNvSpPr/>
          <p:nvPr/>
        </p:nvSpPr>
        <p:spPr>
          <a:xfrm rot="10800000">
            <a:off x="6286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Round Same Side Corner Rectangle 50">
            <a:extLst>
              <a:ext uri="{FF2B5EF4-FFF2-40B4-BE49-F238E27FC236}">
                <a16:creationId xmlns:a16="http://schemas.microsoft.com/office/drawing/2014/main" id="{38E07F75-F833-084B-BBBF-5E020ED86871}"/>
              </a:ext>
            </a:extLst>
          </p:cNvPr>
          <p:cNvSpPr/>
          <p:nvPr/>
        </p:nvSpPr>
        <p:spPr>
          <a:xfrm rot="10800000">
            <a:off x="9315450" y="259080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Round Same Side Corner Rectangle 51">
            <a:extLst>
              <a:ext uri="{FF2B5EF4-FFF2-40B4-BE49-F238E27FC236}">
                <a16:creationId xmlns:a16="http://schemas.microsoft.com/office/drawing/2014/main" id="{63974737-8775-5D4B-976D-F1A8B62FECBF}"/>
              </a:ext>
            </a:extLst>
          </p:cNvPr>
          <p:cNvSpPr/>
          <p:nvPr/>
        </p:nvSpPr>
        <p:spPr>
          <a:xfrm rot="10800000">
            <a:off x="8858250" y="25908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Round Same Side Corner Rectangle 52">
            <a:extLst>
              <a:ext uri="{FF2B5EF4-FFF2-40B4-BE49-F238E27FC236}">
                <a16:creationId xmlns:a16="http://schemas.microsoft.com/office/drawing/2014/main" id="{0E4EC0E6-503F-774F-B54F-576302B67ACE}"/>
              </a:ext>
            </a:extLst>
          </p:cNvPr>
          <p:cNvSpPr/>
          <p:nvPr/>
        </p:nvSpPr>
        <p:spPr>
          <a:xfrm rot="10800000">
            <a:off x="8401050" y="25908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ound Same Side Corner Rectangle 5">
            <a:extLst>
              <a:ext uri="{FF2B5EF4-FFF2-40B4-BE49-F238E27FC236}">
                <a16:creationId xmlns:a16="http://schemas.microsoft.com/office/drawing/2014/main" id="{F621FD95-1C9E-3E45-8F5F-B4AFC2DF8D42}"/>
              </a:ext>
            </a:extLst>
          </p:cNvPr>
          <p:cNvSpPr/>
          <p:nvPr/>
        </p:nvSpPr>
        <p:spPr>
          <a:xfrm>
            <a:off x="2019300" y="4019550"/>
            <a:ext cx="1143000" cy="323850"/>
          </a:xfrm>
          <a:prstGeom prst="round2Same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ound Same Side Corner Rectangle 53">
            <a:extLst>
              <a:ext uri="{FF2B5EF4-FFF2-40B4-BE49-F238E27FC236}">
                <a16:creationId xmlns:a16="http://schemas.microsoft.com/office/drawing/2014/main" id="{B241E20A-55A5-944A-91FD-BD17E9476004}"/>
              </a:ext>
            </a:extLst>
          </p:cNvPr>
          <p:cNvSpPr/>
          <p:nvPr/>
        </p:nvSpPr>
        <p:spPr>
          <a:xfrm rot="10800000">
            <a:off x="2933700" y="43434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ound Same Side Corner Rectangle 54">
            <a:extLst>
              <a:ext uri="{FF2B5EF4-FFF2-40B4-BE49-F238E27FC236}">
                <a16:creationId xmlns:a16="http://schemas.microsoft.com/office/drawing/2014/main" id="{2A18E57F-7993-1848-98AE-595A9B195DD5}"/>
              </a:ext>
            </a:extLst>
          </p:cNvPr>
          <p:cNvSpPr/>
          <p:nvPr/>
        </p:nvSpPr>
        <p:spPr>
          <a:xfrm rot="10800000">
            <a:off x="2476500" y="434340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ound Same Side Corner Rectangle 55">
            <a:extLst>
              <a:ext uri="{FF2B5EF4-FFF2-40B4-BE49-F238E27FC236}">
                <a16:creationId xmlns:a16="http://schemas.microsoft.com/office/drawing/2014/main" id="{A23CC2CB-E034-A045-B5DB-F21CBE94BB71}"/>
              </a:ext>
            </a:extLst>
          </p:cNvPr>
          <p:cNvSpPr/>
          <p:nvPr/>
        </p:nvSpPr>
        <p:spPr>
          <a:xfrm rot="10800000">
            <a:off x="2019300" y="43434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F4875F-D3B1-9E43-9D16-2BF913030E96}"/>
              </a:ext>
            </a:extLst>
          </p:cNvPr>
          <p:cNvCxnSpPr/>
          <p:nvPr/>
        </p:nvCxnSpPr>
        <p:spPr>
          <a:xfrm>
            <a:off x="1790700" y="3752850"/>
            <a:ext cx="247650" cy="28575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731BCA1-12D7-6543-88D0-A6F09D29D4EC}"/>
              </a:ext>
            </a:extLst>
          </p:cNvPr>
          <p:cNvCxnSpPr/>
          <p:nvPr/>
        </p:nvCxnSpPr>
        <p:spPr>
          <a:xfrm flipH="1">
            <a:off x="3143250" y="3733800"/>
            <a:ext cx="247650" cy="28575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17953410-756D-A14A-9A8E-5C2A3E945B3A}"/>
              </a:ext>
            </a:extLst>
          </p:cNvPr>
          <p:cNvSpPr/>
          <p:nvPr/>
        </p:nvSpPr>
        <p:spPr>
          <a:xfrm>
            <a:off x="1381125" y="3400425"/>
            <a:ext cx="457200" cy="4381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C131671-3432-B24A-8303-A7B758E295BE}"/>
              </a:ext>
            </a:extLst>
          </p:cNvPr>
          <p:cNvSpPr/>
          <p:nvPr/>
        </p:nvSpPr>
        <p:spPr>
          <a:xfrm>
            <a:off x="3334808" y="3371850"/>
            <a:ext cx="457200" cy="4381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158218F-6A92-EB4B-82FA-7C20AFEE9256}"/>
              </a:ext>
            </a:extLst>
          </p:cNvPr>
          <p:cNvSpPr/>
          <p:nvPr/>
        </p:nvSpPr>
        <p:spPr>
          <a:xfrm>
            <a:off x="1362075" y="3419475"/>
            <a:ext cx="457200" cy="4381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67" name="Round Same Side Corner Rectangle 66">
            <a:extLst>
              <a:ext uri="{FF2B5EF4-FFF2-40B4-BE49-F238E27FC236}">
                <a16:creationId xmlns:a16="http://schemas.microsoft.com/office/drawing/2014/main" id="{8F973295-3C0C-7647-B170-5530FCE0D257}"/>
              </a:ext>
            </a:extLst>
          </p:cNvPr>
          <p:cNvSpPr/>
          <p:nvPr/>
        </p:nvSpPr>
        <p:spPr>
          <a:xfrm rot="10800000">
            <a:off x="5676900" y="43434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ound Same Side Corner Rectangle 67">
            <a:extLst>
              <a:ext uri="{FF2B5EF4-FFF2-40B4-BE49-F238E27FC236}">
                <a16:creationId xmlns:a16="http://schemas.microsoft.com/office/drawing/2014/main" id="{6891C9C7-2734-E545-A301-01088C675247}"/>
              </a:ext>
            </a:extLst>
          </p:cNvPr>
          <p:cNvSpPr/>
          <p:nvPr/>
        </p:nvSpPr>
        <p:spPr>
          <a:xfrm rot="10800000">
            <a:off x="5219700" y="43434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ound Same Side Corner Rectangle 68">
            <a:extLst>
              <a:ext uri="{FF2B5EF4-FFF2-40B4-BE49-F238E27FC236}">
                <a16:creationId xmlns:a16="http://schemas.microsoft.com/office/drawing/2014/main" id="{6C1D9C0A-2796-D645-9B30-56F08D8F2C15}"/>
              </a:ext>
            </a:extLst>
          </p:cNvPr>
          <p:cNvSpPr/>
          <p:nvPr/>
        </p:nvSpPr>
        <p:spPr>
          <a:xfrm rot="10800000">
            <a:off x="4762500" y="434340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ound Same Side Corner Rectangle 59">
            <a:extLst>
              <a:ext uri="{FF2B5EF4-FFF2-40B4-BE49-F238E27FC236}">
                <a16:creationId xmlns:a16="http://schemas.microsoft.com/office/drawing/2014/main" id="{542D5F9B-42EA-CB48-BC53-8703F72BED63}"/>
              </a:ext>
            </a:extLst>
          </p:cNvPr>
          <p:cNvSpPr/>
          <p:nvPr/>
        </p:nvSpPr>
        <p:spPr>
          <a:xfrm>
            <a:off x="4762500" y="4038600"/>
            <a:ext cx="1143000" cy="323850"/>
          </a:xfrm>
          <a:prstGeom prst="round2Same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ound Same Side Corner Rectangle 69">
            <a:extLst>
              <a:ext uri="{FF2B5EF4-FFF2-40B4-BE49-F238E27FC236}">
                <a16:creationId xmlns:a16="http://schemas.microsoft.com/office/drawing/2014/main" id="{C1E17945-8884-D449-8D6D-6AA181A7A6B9}"/>
              </a:ext>
            </a:extLst>
          </p:cNvPr>
          <p:cNvSpPr/>
          <p:nvPr/>
        </p:nvSpPr>
        <p:spPr>
          <a:xfrm rot="10800000">
            <a:off x="4278313" y="4343400"/>
            <a:ext cx="228600" cy="609600"/>
          </a:xfrm>
          <a:prstGeom prst="round2Same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ound Same Side Corner Rectangle 70">
            <a:extLst>
              <a:ext uri="{FF2B5EF4-FFF2-40B4-BE49-F238E27FC236}">
                <a16:creationId xmlns:a16="http://schemas.microsoft.com/office/drawing/2014/main" id="{9AE487FC-0274-5346-9B01-48C1484BB24E}"/>
              </a:ext>
            </a:extLst>
          </p:cNvPr>
          <p:cNvSpPr/>
          <p:nvPr/>
        </p:nvSpPr>
        <p:spPr>
          <a:xfrm>
            <a:off x="4286250" y="4038600"/>
            <a:ext cx="476250" cy="323850"/>
          </a:xfrm>
          <a:prstGeom prst="round2Same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Round Same Side Corner Rectangle 71">
            <a:extLst>
              <a:ext uri="{FF2B5EF4-FFF2-40B4-BE49-F238E27FC236}">
                <a16:creationId xmlns:a16="http://schemas.microsoft.com/office/drawing/2014/main" id="{C556A7E1-0A5E-8442-8167-5F8D14FCDF60}"/>
              </a:ext>
            </a:extLst>
          </p:cNvPr>
          <p:cNvSpPr/>
          <p:nvPr/>
        </p:nvSpPr>
        <p:spPr>
          <a:xfrm rot="10800000">
            <a:off x="3848100" y="4343400"/>
            <a:ext cx="228600" cy="609600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Round Same Side Corner Rectangle 72">
            <a:extLst>
              <a:ext uri="{FF2B5EF4-FFF2-40B4-BE49-F238E27FC236}">
                <a16:creationId xmlns:a16="http://schemas.microsoft.com/office/drawing/2014/main" id="{A32DA82F-5BE3-4148-AE95-F8171B48303D}"/>
              </a:ext>
            </a:extLst>
          </p:cNvPr>
          <p:cNvSpPr/>
          <p:nvPr/>
        </p:nvSpPr>
        <p:spPr>
          <a:xfrm>
            <a:off x="3829050" y="4038600"/>
            <a:ext cx="476250" cy="323850"/>
          </a:xfrm>
          <a:prstGeom prst="round2Same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Round Same Side Corner Rectangle 73">
            <a:extLst>
              <a:ext uri="{FF2B5EF4-FFF2-40B4-BE49-F238E27FC236}">
                <a16:creationId xmlns:a16="http://schemas.microsoft.com/office/drawing/2014/main" id="{50D9EC37-8A34-794C-8D4F-A5F4FF028C57}"/>
              </a:ext>
            </a:extLst>
          </p:cNvPr>
          <p:cNvSpPr/>
          <p:nvPr/>
        </p:nvSpPr>
        <p:spPr>
          <a:xfrm rot="10800000">
            <a:off x="3390900" y="4343400"/>
            <a:ext cx="228600" cy="60960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Round Same Side Corner Rectangle 74">
            <a:extLst>
              <a:ext uri="{FF2B5EF4-FFF2-40B4-BE49-F238E27FC236}">
                <a16:creationId xmlns:a16="http://schemas.microsoft.com/office/drawing/2014/main" id="{70DE4C8B-7EBB-2F48-BF6A-CB5189CAD210}"/>
              </a:ext>
            </a:extLst>
          </p:cNvPr>
          <p:cNvSpPr/>
          <p:nvPr/>
        </p:nvSpPr>
        <p:spPr>
          <a:xfrm>
            <a:off x="3371850" y="4038600"/>
            <a:ext cx="476250" cy="323850"/>
          </a:xfrm>
          <a:prstGeom prst="round2Same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Round Same Side Corner Rectangle 75">
            <a:extLst>
              <a:ext uri="{FF2B5EF4-FFF2-40B4-BE49-F238E27FC236}">
                <a16:creationId xmlns:a16="http://schemas.microsoft.com/office/drawing/2014/main" id="{F2D86BE3-F641-2844-BB47-02248395491C}"/>
              </a:ext>
            </a:extLst>
          </p:cNvPr>
          <p:cNvSpPr/>
          <p:nvPr/>
        </p:nvSpPr>
        <p:spPr>
          <a:xfrm rot="10800000">
            <a:off x="2933700" y="4343400"/>
            <a:ext cx="228600" cy="609600"/>
          </a:xfrm>
          <a:prstGeom prst="round2Same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Round Same Side Corner Rectangle 76">
            <a:extLst>
              <a:ext uri="{FF2B5EF4-FFF2-40B4-BE49-F238E27FC236}">
                <a16:creationId xmlns:a16="http://schemas.microsoft.com/office/drawing/2014/main" id="{FE5AE7D2-3AE3-9E4D-A6D8-2E78E04572AE}"/>
              </a:ext>
            </a:extLst>
          </p:cNvPr>
          <p:cNvSpPr/>
          <p:nvPr/>
        </p:nvSpPr>
        <p:spPr>
          <a:xfrm>
            <a:off x="2914650" y="4038600"/>
            <a:ext cx="476250" cy="323850"/>
          </a:xfrm>
          <a:prstGeom prst="round2Same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10BB07E1-84CE-F64B-BDAA-2C9B5E577154}"/>
              </a:ext>
            </a:extLst>
          </p:cNvPr>
          <p:cNvSpPr/>
          <p:nvPr/>
        </p:nvSpPr>
        <p:spPr>
          <a:xfrm>
            <a:off x="6245536" y="1266825"/>
            <a:ext cx="457200" cy="438150"/>
          </a:xfrm>
          <a:prstGeom prst="ellipse">
            <a:avLst/>
          </a:prstGeom>
          <a:solidFill>
            <a:srgbClr val="92D05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18519E-6 C 0.01388 -0.01249 0.03177 -0.00046 0.04722 -0.0074 C 0.05364 -0.02013 0.05173 -0.01435 0.05416 -0.02407 C 0.05503 -0.03911 0.05572 -0.05069 0.05833 -0.06481 C 0.05885 -0.07661 0.05642 -0.09004 0.06111 -0.09999 C 0.075 -0.12916 0.10052 -0.13981 0.125 -0.14629 C 0.13923 -0.15578 0.16076 -0.153 0.175 -0.1537 C 0.18402 -0.15578 0.19253 -0.15948 0.20138 -0.16296 C 0.2118 -0.17129 0.21822 -0.18286 0.225 -0.19629 C 0.22916 -0.21805 0.23125 -0.24189 0.24027 -0.26111 C 0.24774 -0.27708 0.2592 -0.28657 0.27083 -0.29629 C 0.27552 -0.30023 0.27847 -0.30601 0.28333 -0.30925 " pathEditMode="relative" ptsTypes="fffffffffffA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BF65CCCB-AE6F-B947-A4A9-ED84BA338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-76200"/>
            <a:ext cx="7772400" cy="1143000"/>
          </a:xfrm>
        </p:spPr>
        <p:txBody>
          <a:bodyPr/>
          <a:lstStyle/>
          <a:p>
            <a:r>
              <a:rPr lang="en-US" altLang="en-US"/>
              <a:t>Laboratory studies</a:t>
            </a:r>
          </a:p>
        </p:txBody>
      </p:sp>
      <p:pic>
        <p:nvPicPr>
          <p:cNvPr id="12290" name="Picture 4">
            <a:extLst>
              <a:ext uri="{FF2B5EF4-FFF2-40B4-BE49-F238E27FC236}">
                <a16:creationId xmlns:a16="http://schemas.microsoft.com/office/drawing/2014/main" id="{507E95ED-DF27-DA46-9D01-61FE6949D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066800"/>
            <a:ext cx="9334500" cy="5326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B591B54-2BCF-BC46-A897-1A3172C91122}"/>
              </a:ext>
            </a:extLst>
          </p:cNvPr>
          <p:cNvCxnSpPr>
            <a:cxnSpLocks/>
          </p:cNvCxnSpPr>
          <p:nvPr/>
        </p:nvCxnSpPr>
        <p:spPr bwMode="auto">
          <a:xfrm>
            <a:off x="6210300" y="4114800"/>
            <a:ext cx="0" cy="1066800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EF1718F-143F-E24A-A06C-10D0CEC0CF63}"/>
              </a:ext>
            </a:extLst>
          </p:cNvPr>
          <p:cNvCxnSpPr>
            <a:cxnSpLocks/>
          </p:cNvCxnSpPr>
          <p:nvPr/>
        </p:nvCxnSpPr>
        <p:spPr bwMode="auto">
          <a:xfrm>
            <a:off x="6972300" y="3268663"/>
            <a:ext cx="0" cy="1912937"/>
          </a:xfrm>
          <a:prstGeom prst="straightConnector1">
            <a:avLst/>
          </a:prstGeom>
          <a:noFill/>
          <a:ln w="57150" algn="ctr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3A5BEB-B876-6248-9706-3C5F72BDC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3589338"/>
            <a:ext cx="1285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Cycle 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B32A16-4920-C94D-9773-4BA1345F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2808288"/>
            <a:ext cx="1285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Cycle 31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8E000E-6E19-104A-9D5E-92AF31A77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450" y="1779588"/>
            <a:ext cx="2425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2</a:t>
            </a:r>
            <a:r>
              <a:rPr lang="en-US" altLang="en-US" sz="2400" b="0" baseline="30000">
                <a:solidFill>
                  <a:schemeClr val="bg1"/>
                </a:solidFill>
              </a:rPr>
              <a:t>4 </a:t>
            </a:r>
            <a:r>
              <a:rPr lang="en-US" altLang="en-US" sz="2400" b="0">
                <a:solidFill>
                  <a:schemeClr val="bg1"/>
                </a:solidFill>
              </a:rPr>
              <a:t>= 16x the 1000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0">
                <a:solidFill>
                  <a:schemeClr val="bg1"/>
                </a:solidFill>
              </a:rPr>
              <a:t>copy standard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AB378D-3524-E64B-ABDA-76AE2C947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225" y="3330575"/>
            <a:ext cx="1828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Positive Control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FBFC22-D7AD-DC43-8C11-16460E75838E}"/>
              </a:ext>
            </a:extLst>
          </p:cNvPr>
          <p:cNvCxnSpPr>
            <a:cxnSpLocks/>
          </p:cNvCxnSpPr>
          <p:nvPr/>
        </p:nvCxnSpPr>
        <p:spPr>
          <a:xfrm flipH="1">
            <a:off x="7886700" y="4162425"/>
            <a:ext cx="190500" cy="9636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37D5A63-09ED-3D41-90D2-9323C769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4495800"/>
            <a:ext cx="144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Negative control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657F2B-03C3-D147-A95E-01D83A887B93}"/>
              </a:ext>
            </a:extLst>
          </p:cNvPr>
          <p:cNvCxnSpPr>
            <a:cxnSpLocks/>
          </p:cNvCxnSpPr>
          <p:nvPr/>
        </p:nvCxnSpPr>
        <p:spPr>
          <a:xfrm>
            <a:off x="9401175" y="5378450"/>
            <a:ext cx="0" cy="412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782BAE9-B23B-BA4D-BD40-E6A9747699CE}"/>
              </a:ext>
            </a:extLst>
          </p:cNvPr>
          <p:cNvSpPr txBox="1"/>
          <p:nvPr/>
        </p:nvSpPr>
        <p:spPr>
          <a:xfrm>
            <a:off x="415546" y="6400800"/>
            <a:ext cx="3203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Chu,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Anani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Oury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unpublished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9" grpId="0"/>
      <p:bldP spid="15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C5CA8302-A994-CC41-9432-5931880DC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57300" y="228600"/>
            <a:ext cx="7772400" cy="1143000"/>
          </a:xfrm>
        </p:spPr>
        <p:txBody>
          <a:bodyPr/>
          <a:lstStyle/>
          <a:p>
            <a:r>
              <a:rPr lang="en-US" altLang="en-US"/>
              <a:t>Corneal transplant 11/4</a:t>
            </a:r>
          </a:p>
        </p:txBody>
      </p:sp>
      <p:sp>
        <p:nvSpPr>
          <p:cNvPr id="13314" name="TextBox 3">
            <a:extLst>
              <a:ext uri="{FF2B5EF4-FFF2-40B4-BE49-F238E27FC236}">
                <a16:creationId xmlns:a16="http://schemas.microsoft.com/office/drawing/2014/main" id="{D8156D31-A1E8-AD47-A4BF-6D0692F09C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295400"/>
            <a:ext cx="6648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/>
              <a:t>8 x 5 mm corneal button (cultures sent)</a:t>
            </a:r>
          </a:p>
        </p:txBody>
      </p:sp>
      <p:sp>
        <p:nvSpPr>
          <p:cNvPr id="13315" name="TextBox 4">
            <a:extLst>
              <a:ext uri="{FF2B5EF4-FFF2-40B4-BE49-F238E27FC236}">
                <a16:creationId xmlns:a16="http://schemas.microsoft.com/office/drawing/2014/main" id="{C8C5CB04-992F-C447-B024-D7531C285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1892300"/>
            <a:ext cx="7594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Char char="l"/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Char char="–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u="sng">
                <a:hlinkClick r:id="rId2"/>
              </a:rPr>
              <a:t>http://image.upmc.edu:8080/NeuroPathology/Eye/Eye5/EP5.28.svs/view.apml</a:t>
            </a:r>
            <a:r>
              <a:rPr lang="en-US" altLang="en-US" sz="1800" b="0"/>
              <a:t>?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b="0"/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3235D44E-50B8-A042-B618-1D0AD286F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400300"/>
            <a:ext cx="30797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7">
            <a:extLst>
              <a:ext uri="{FF2B5EF4-FFF2-40B4-BE49-F238E27FC236}">
                <a16:creationId xmlns:a16="http://schemas.microsoft.com/office/drawing/2014/main" id="{464DEE5B-2A6D-E845-8B12-154D38297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687" y="2987675"/>
            <a:ext cx="6170613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5189483-80BB-C34F-B794-630AFECD4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4622800"/>
            <a:ext cx="23812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C0E67C2-FFDB-AC4A-B139-2B06EA19C930}"/>
              </a:ext>
            </a:extLst>
          </p:cNvPr>
          <p:cNvSpPr/>
          <p:nvPr/>
        </p:nvSpPr>
        <p:spPr>
          <a:xfrm>
            <a:off x="2324100" y="3810000"/>
            <a:ext cx="381000" cy="3635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9AF7D0-0146-9940-BE3B-0DCF16CC180A}"/>
              </a:ext>
            </a:extLst>
          </p:cNvPr>
          <p:cNvSpPr/>
          <p:nvPr/>
        </p:nvSpPr>
        <p:spPr>
          <a:xfrm>
            <a:off x="1003300" y="2805113"/>
            <a:ext cx="381000" cy="3635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247513-2D07-B948-B2EA-ECA51E26C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788" y="4622800"/>
            <a:ext cx="1707175" cy="9874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7EBACB3-4316-A348-AA33-CD65CCA1CFE1}"/>
              </a:ext>
            </a:extLst>
          </p:cNvPr>
          <p:cNvSpPr txBox="1"/>
          <p:nvPr/>
        </p:nvSpPr>
        <p:spPr>
          <a:xfrm>
            <a:off x="6896100" y="6392961"/>
            <a:ext cx="3203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Chu,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Anani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Oury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unpublished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M:\Papers\Acanth\Lecture\lower power.jpg">
            <a:extLst>
              <a:ext uri="{FF2B5EF4-FFF2-40B4-BE49-F238E27FC236}">
                <a16:creationId xmlns:a16="http://schemas.microsoft.com/office/drawing/2014/main" id="{B7142BF0-2CF0-A347-8C1D-E5F34427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9"/>
          <a:stretch>
            <a:fillRect/>
          </a:stretch>
        </p:blipFill>
        <p:spPr bwMode="auto">
          <a:xfrm>
            <a:off x="190500" y="914400"/>
            <a:ext cx="96774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7F390A-A019-0446-8D78-9A7C86D7721F}"/>
              </a:ext>
            </a:extLst>
          </p:cNvPr>
          <p:cNvSpPr txBox="1"/>
          <p:nvPr/>
        </p:nvSpPr>
        <p:spPr>
          <a:xfrm>
            <a:off x="114300" y="6400800"/>
            <a:ext cx="32039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Chu,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Anani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Oury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, unpublished data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boxs.ppt - Blue Boxes">
  <a:themeElements>
    <a:clrScheme name="">
      <a:dk1>
        <a:srgbClr val="000000"/>
      </a:dk1>
      <a:lt1>
        <a:srgbClr val="FFFFFF"/>
      </a:lt1>
      <a:dk2>
        <a:srgbClr val="00279F"/>
      </a:dk2>
      <a:lt2>
        <a:srgbClr val="FAFD00"/>
      </a:lt2>
      <a:accent1>
        <a:srgbClr val="FF8203"/>
      </a:accent1>
      <a:accent2>
        <a:srgbClr val="E84400"/>
      </a:accent2>
      <a:accent3>
        <a:srgbClr val="AAACCD"/>
      </a:accent3>
      <a:accent4>
        <a:srgbClr val="DADADA"/>
      </a:accent4>
      <a:accent5>
        <a:srgbClr val="FFC1AA"/>
      </a:accent5>
      <a:accent6>
        <a:srgbClr val="D23D00"/>
      </a:accent6>
      <a:hlink>
        <a:srgbClr val="00DFCA"/>
      </a:hlink>
      <a:folHlink>
        <a:srgbClr val="618FFD"/>
      </a:folHlink>
    </a:clrScheme>
    <a:fontScheme name="blueboxs.ppt - Blue Boxe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ueboxs.ppt - Blue Box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s.ppt - Blue Box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boxs.ppt - Blue Box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s.ppt - Blue Box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s.ppt - Blue Box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s.ppt - Blue Box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boxs.ppt - Blue Box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workzip:power point:Templates:On Screen &amp; 35mm Slides:blueboxs.ppt - Blue Boxes</Template>
  <TotalTime>649</TotalTime>
  <Pages>24</Pages>
  <Words>658</Words>
  <Application>Microsoft Macintosh PowerPoint</Application>
  <PresentationFormat>35mm Slides</PresentationFormat>
  <Paragraphs>95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Monotype Sorts</vt:lpstr>
      <vt:lpstr>Times New Roman</vt:lpstr>
      <vt:lpstr>blueboxs.ppt - Blue Boxes</vt:lpstr>
      <vt:lpstr>Persistent, Contact Lens-related Acanthameba Keratitis:  Role of Molecular Testing</vt:lpstr>
      <vt:lpstr>Clinical History</vt:lpstr>
      <vt:lpstr>Exam</vt:lpstr>
      <vt:lpstr>PowerPoint Presentation</vt:lpstr>
      <vt:lpstr>PCR assay designs</vt:lpstr>
      <vt:lpstr>PCR assay design</vt:lpstr>
      <vt:lpstr>Laboratory studies</vt:lpstr>
      <vt:lpstr>Corneal transplant 11/4</vt:lpstr>
      <vt:lpstr>PowerPoint Presentation</vt:lpstr>
      <vt:lpstr>Other cases: Mostly devitalized or empty cysts</vt:lpstr>
      <vt:lpstr>General</vt:lpstr>
      <vt:lpstr>Interaction of Acanthameba with bacterial prey and mannose on contact lens</vt:lpstr>
      <vt:lpstr>Immune evasion by acanthameba</vt:lpstr>
      <vt:lpstr>Sensitivity, Specificity, Cost, Time</vt:lpstr>
      <vt:lpstr>UPMC (Sep 2015-Aug 2018)</vt:lpstr>
      <vt:lpstr>Interesting Points About Case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 Lecture 1999</dc:title>
  <dc:subject/>
  <dc:creator>Charleen T. Chu</dc:creator>
  <cp:keywords/>
  <dc:description/>
  <cp:lastModifiedBy>Chu, Charleen T</cp:lastModifiedBy>
  <cp:revision>407</cp:revision>
  <cp:lastPrinted>1999-05-26T22:11:21Z</cp:lastPrinted>
  <dcterms:created xsi:type="dcterms:W3CDTF">1998-01-19T12:00:53Z</dcterms:created>
  <dcterms:modified xsi:type="dcterms:W3CDTF">2018-09-11T20:33:31Z</dcterms:modified>
</cp:coreProperties>
</file>