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38" r:id="rId2"/>
    <p:sldId id="266" r:id="rId3"/>
    <p:sldId id="278" r:id="rId4"/>
    <p:sldId id="279" r:id="rId5"/>
    <p:sldId id="281" r:id="rId6"/>
    <p:sldId id="287" r:id="rId7"/>
    <p:sldId id="282" r:id="rId8"/>
    <p:sldId id="258" r:id="rId9"/>
    <p:sldId id="291" r:id="rId10"/>
    <p:sldId id="277" r:id="rId11"/>
    <p:sldId id="341" r:id="rId12"/>
    <p:sldId id="340" r:id="rId13"/>
    <p:sldId id="261" r:id="rId14"/>
    <p:sldId id="285" r:id="rId15"/>
    <p:sldId id="286" r:id="rId16"/>
    <p:sldId id="335" r:id="rId17"/>
    <p:sldId id="328" r:id="rId18"/>
    <p:sldId id="331" r:id="rId19"/>
    <p:sldId id="332" r:id="rId20"/>
    <p:sldId id="345" r:id="rId21"/>
    <p:sldId id="347" r:id="rId22"/>
    <p:sldId id="346" r:id="rId23"/>
    <p:sldId id="326" r:id="rId24"/>
    <p:sldId id="348" r:id="rId25"/>
    <p:sldId id="349" r:id="rId26"/>
    <p:sldId id="342" r:id="rId27"/>
    <p:sldId id="312" r:id="rId28"/>
    <p:sldId id="336" r:id="rId29"/>
    <p:sldId id="329" r:id="rId30"/>
    <p:sldId id="290" r:id="rId31"/>
    <p:sldId id="333" r:id="rId32"/>
    <p:sldId id="318" r:id="rId33"/>
    <p:sldId id="299" r:id="rId34"/>
    <p:sldId id="303" r:id="rId35"/>
    <p:sldId id="324" r:id="rId36"/>
    <p:sldId id="321" r:id="rId37"/>
    <p:sldId id="276" r:id="rId38"/>
    <p:sldId id="320" r:id="rId39"/>
    <p:sldId id="350" r:id="rId40"/>
    <p:sldId id="323" r:id="rId41"/>
    <p:sldId id="313" r:id="rId42"/>
    <p:sldId id="351" r:id="rId43"/>
    <p:sldId id="352" r:id="rId44"/>
    <p:sldId id="268" r:id="rId4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2B85"/>
    <a:srgbClr val="3F9600"/>
    <a:srgbClr val="07FF00"/>
    <a:srgbClr val="100DFF"/>
    <a:srgbClr val="91B9A4"/>
    <a:srgbClr val="005030"/>
    <a:srgbClr val="004F32"/>
    <a:srgbClr val="8BB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60" d="100"/>
          <a:sy n="160" d="100"/>
        </p:scale>
        <p:origin x="20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F4587-6AE1-5A40-992C-A20D143D6072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0EC9E-2D96-9248-8D52-4F79B3FB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2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 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74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Skin biopsy</a:t>
            </a:r>
            <a:r>
              <a:rPr lang="en-US" baseline="0" dirty="0" smtClean="0"/>
              <a:t> reveals superficial and deep perivascular lymphoid infiltrate composed of a pleomorphic population of lymphocytes, </a:t>
            </a:r>
            <a:r>
              <a:rPr lang="en-US" baseline="0" dirty="0" err="1" smtClean="0"/>
              <a:t>histiocytes</a:t>
            </a:r>
            <a:r>
              <a:rPr lang="en-US" baseline="0" dirty="0" smtClean="0"/>
              <a:t> and plasma cells.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26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findings are consistent with cutaneous T-cell lymphoma</a:t>
            </a:r>
          </a:p>
          <a:p>
            <a:r>
              <a:rPr lang="en-US" baseline="0" dirty="0" smtClean="0"/>
              <a:t>TCR positive</a:t>
            </a:r>
          </a:p>
          <a:p>
            <a:r>
              <a:rPr lang="en-US" baseline="0" dirty="0" smtClean="0"/>
              <a:t>CD3 20 5 7 on top</a:t>
            </a:r>
          </a:p>
          <a:p>
            <a:r>
              <a:rPr lang="en-US" baseline="0" dirty="0" smtClean="0"/>
              <a:t>CD4 and 8 and CD30 lower</a:t>
            </a:r>
          </a:p>
          <a:p>
            <a:r>
              <a:rPr lang="en-US" baseline="0" dirty="0" smtClean="0"/>
              <a:t>T cells both 4 and 8 positive with normal ratio; CD7 lost expression in subset; TCR </a:t>
            </a:r>
            <a:r>
              <a:rPr lang="en-US" baseline="0" dirty="0" err="1" smtClean="0"/>
              <a:t>psotive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subest</a:t>
            </a:r>
            <a:endParaRPr lang="en-US" baseline="0" dirty="0" smtClean="0"/>
          </a:p>
          <a:p>
            <a:r>
              <a:rPr lang="en-US" b="1" baseline="0" dirty="0" smtClean="0"/>
              <a:t>Infiltrate is composed of mostly CD3+ T cells with a small subset of B cells</a:t>
            </a:r>
          </a:p>
          <a:p>
            <a:r>
              <a:rPr lang="en-US" b="1" baseline="0" dirty="0" smtClean="0"/>
              <a:t>These T cells are preserved CD5 and 7</a:t>
            </a:r>
          </a:p>
          <a:p>
            <a:r>
              <a:rPr lang="en-US" b="1" baseline="0" dirty="0" smtClean="0"/>
              <a:t>Appear positive for both CD4 and CD8; CD30 is negative</a:t>
            </a:r>
          </a:p>
          <a:p>
            <a:r>
              <a:rPr lang="en-US" b="1" baseline="0" dirty="0" smtClean="0"/>
              <a:t>T cell gene rearrangement by PCR showed a clonal T cell population</a:t>
            </a:r>
          </a:p>
          <a:p>
            <a:r>
              <a:rPr lang="en-US" b="1" baseline="0" dirty="0" smtClean="0"/>
              <a:t>The overall picture is consistent with mycosis </a:t>
            </a:r>
            <a:r>
              <a:rPr lang="en-US" b="1" baseline="0" dirty="0" err="1" smtClean="0"/>
              <a:t>fungoides</a:t>
            </a:r>
            <a:endParaRPr lang="en-US" b="1" baseline="0" dirty="0" smtClean="0"/>
          </a:p>
          <a:p>
            <a:r>
              <a:rPr lang="en-US" b="1" baseline="0" dirty="0" smtClean="0"/>
              <a:t>overall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48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ADD citation;</a:t>
            </a:r>
          </a:p>
          <a:p>
            <a:r>
              <a:rPr lang="en-US" dirty="0" smtClean="0"/>
              <a:t>Male predominance</a:t>
            </a:r>
          </a:p>
          <a:p>
            <a:r>
              <a:rPr lang="en-US" dirty="0" smtClean="0"/>
              <a:t> It  is  estimated  that  over 90% of patients with early mycosis </a:t>
            </a:r>
            <a:r>
              <a:rPr lang="en-US" dirty="0" err="1" smtClean="0"/>
              <a:t>fungoides</a:t>
            </a:r>
            <a:r>
              <a:rPr lang="en-US" dirty="0" smtClean="0"/>
              <a:t> neither progress to tumor stage nor show </a:t>
            </a:r>
            <a:r>
              <a:rPr lang="en-US" dirty="0" err="1" smtClean="0"/>
              <a:t>extracutaneous</a:t>
            </a:r>
            <a:r>
              <a:rPr lang="en-US" dirty="0" smtClean="0"/>
              <a:t> manifestations of the disease</a:t>
            </a:r>
          </a:p>
          <a:p>
            <a:r>
              <a:rPr lang="en-US" dirty="0" smtClean="0"/>
              <a:t>Incidence 6/million; represents 50% of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99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Although</a:t>
            </a:r>
            <a:r>
              <a:rPr lang="en-US" baseline="0" dirty="0" smtClean="0"/>
              <a:t> other phenotypes are seen – as in our case</a:t>
            </a:r>
          </a:p>
          <a:p>
            <a:r>
              <a:rPr lang="en-US" baseline="0" dirty="0" smtClean="0"/>
              <a:t>Cite: skin lymphoma 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0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Although</a:t>
            </a:r>
            <a:r>
              <a:rPr lang="en-US" baseline="0" dirty="0" smtClean="0"/>
              <a:t> other phenotypes are seen – as in our case</a:t>
            </a:r>
          </a:p>
          <a:p>
            <a:r>
              <a:rPr lang="en-US" baseline="0" dirty="0" smtClean="0"/>
              <a:t>Cite: skin lymphoma 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0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Although</a:t>
            </a:r>
            <a:r>
              <a:rPr lang="en-US" baseline="0" dirty="0" smtClean="0"/>
              <a:t> other phenotypes are seen – as in our case</a:t>
            </a:r>
          </a:p>
          <a:p>
            <a:r>
              <a:rPr lang="en-US" baseline="0" dirty="0" smtClean="0"/>
              <a:t>Cite: skin lymphoma 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0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Patch – variably large, erythematous, finely scaling lesions – typical wrinkled </a:t>
            </a:r>
            <a:r>
              <a:rPr lang="en-US" dirty="0" err="1" smtClean="0"/>
              <a:t>apperance</a:t>
            </a:r>
            <a:r>
              <a:rPr lang="en-US" dirty="0" smtClean="0"/>
              <a:t> ‘parchment-like’;</a:t>
            </a:r>
            <a:r>
              <a:rPr lang="en-US" baseline="0" dirty="0" smtClean="0"/>
              <a:t> predilection for sun-protected areas</a:t>
            </a:r>
          </a:p>
          <a:p>
            <a:r>
              <a:rPr lang="en-US" baseline="0" dirty="0" smtClean="0"/>
              <a:t>Plaque – infiltrated variably scaling, reddish-brown lesions</a:t>
            </a:r>
          </a:p>
          <a:p>
            <a:r>
              <a:rPr lang="en-US" baseline="0" dirty="0" smtClean="0"/>
              <a:t>Tumors – solitary or more often localized or generalized; ulceration is common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56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cells</a:t>
            </a:r>
            <a:r>
              <a:rPr lang="en-US" baseline="0" dirty="0" smtClean="0"/>
              <a:t> are CD3+, CD7+, CD2+; many are CD19+, CD8 &gt; CD4 consistent with T-cell lymphoma with large cell transformation</a:t>
            </a:r>
          </a:p>
          <a:p>
            <a:r>
              <a:rPr lang="en-US" baseline="0" dirty="0" smtClean="0"/>
              <a:t>CD3+ and 2+ 7+</a:t>
            </a:r>
          </a:p>
          <a:p>
            <a:r>
              <a:rPr lang="en-US" baseline="0" dirty="0" smtClean="0"/>
              <a:t>CD8&gt;CD4;</a:t>
            </a:r>
          </a:p>
          <a:p>
            <a:r>
              <a:rPr lang="en-US" baseline="0" dirty="0" err="1" smtClean="0"/>
              <a:t>Immunophenotype</a:t>
            </a:r>
            <a:r>
              <a:rPr lang="en-US" baseline="0" dirty="0" smtClean="0"/>
              <a:t> slightly different from original – </a:t>
            </a:r>
            <a:r>
              <a:rPr lang="en-US" baseline="0" dirty="0" err="1" smtClean="0"/>
              <a:t>immunotypic</a:t>
            </a:r>
            <a:r>
              <a:rPr lang="en-US" baseline="0" dirty="0" smtClean="0"/>
              <a:t> shift or a subset of the clone in vitreous; but has been reported </a:t>
            </a:r>
            <a:r>
              <a:rPr lang="en-US" baseline="0" dirty="0" err="1" smtClean="0"/>
              <a:t>esp</a:t>
            </a:r>
            <a:endParaRPr lang="en-US" baseline="0" dirty="0" smtClean="0"/>
          </a:p>
          <a:p>
            <a:r>
              <a:rPr lang="en-US" baseline="0" dirty="0" smtClean="0"/>
              <a:t>May represent progression of disease or </a:t>
            </a:r>
            <a:r>
              <a:rPr lang="en-US" baseline="0" dirty="0" err="1" smtClean="0"/>
              <a:t>subclonal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54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Flow </a:t>
            </a:r>
            <a:r>
              <a:rPr lang="en-US" dirty="0" err="1" smtClean="0"/>
              <a:t>cytometry</a:t>
            </a:r>
            <a:r>
              <a:rPr lang="en-US" dirty="0" smtClean="0"/>
              <a:t> TCR+</a:t>
            </a:r>
          </a:p>
          <a:p>
            <a:r>
              <a:rPr lang="en-US" dirty="0" smtClean="0"/>
              <a:t>3 19</a:t>
            </a:r>
            <a:r>
              <a:rPr lang="en-US" baseline="0" dirty="0" smtClean="0"/>
              <a:t> T and B together; 2 and 7 and then 4 and 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64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MF typically an infiltrate</a:t>
            </a:r>
            <a:r>
              <a:rPr lang="en-US" baseline="0" dirty="0" smtClean="0"/>
              <a:t> of</a:t>
            </a:r>
            <a:r>
              <a:rPr lang="en-US" dirty="0" smtClean="0"/>
              <a:t> T-helper lymphocytes; minority are T-cytotoxic</a:t>
            </a:r>
          </a:p>
          <a:p>
            <a:endParaRPr lang="en-US" dirty="0" smtClean="0"/>
          </a:p>
          <a:p>
            <a:r>
              <a:rPr lang="en-US" dirty="0" smtClean="0"/>
              <a:t>Most cells</a:t>
            </a:r>
            <a:r>
              <a:rPr lang="en-US" baseline="0" dirty="0" smtClean="0"/>
              <a:t> are CD3+, CD7+, CD2+; many are CD19+, CD8 &gt; CD4 consistent with T-cell lymphoma with large cell transformation</a:t>
            </a:r>
          </a:p>
          <a:p>
            <a:r>
              <a:rPr lang="en-US" baseline="0" dirty="0" smtClean="0"/>
              <a:t>CD3+ and 2+ 7+</a:t>
            </a:r>
          </a:p>
          <a:p>
            <a:r>
              <a:rPr lang="en-US" baseline="0" dirty="0" smtClean="0"/>
              <a:t>CD8&gt;CD4;</a:t>
            </a:r>
          </a:p>
          <a:p>
            <a:r>
              <a:rPr lang="en-US" baseline="0" dirty="0" err="1" smtClean="0"/>
              <a:t>Immunophenotype</a:t>
            </a:r>
            <a:r>
              <a:rPr lang="en-US" baseline="0" dirty="0" smtClean="0"/>
              <a:t> slightly different from original – </a:t>
            </a:r>
            <a:r>
              <a:rPr lang="en-US" baseline="0" dirty="0" err="1" smtClean="0"/>
              <a:t>immunotypic</a:t>
            </a:r>
            <a:r>
              <a:rPr lang="en-US" baseline="0" dirty="0" smtClean="0"/>
              <a:t> shift or a subset of the clone in vitreous; but has been reported </a:t>
            </a:r>
            <a:r>
              <a:rPr lang="en-US" baseline="0" dirty="0" err="1" smtClean="0"/>
              <a:t>esp</a:t>
            </a:r>
            <a:endParaRPr lang="en-US" baseline="0" dirty="0" smtClean="0"/>
          </a:p>
          <a:p>
            <a:r>
              <a:rPr lang="en-US" baseline="0" dirty="0" smtClean="0"/>
              <a:t>May represent progression of disease or </a:t>
            </a:r>
            <a:r>
              <a:rPr lang="en-US" baseline="0" dirty="0" err="1" smtClean="0"/>
              <a:t>subclonal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9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External</a:t>
            </a:r>
            <a:r>
              <a:rPr lang="en-US" baseline="0" dirty="0" smtClean="0"/>
              <a:t> unremarkable; </a:t>
            </a:r>
            <a:r>
              <a:rPr lang="en-US" dirty="0" smtClean="0"/>
              <a:t>Vitreous cells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95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0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**Add photo of</a:t>
            </a:r>
            <a:r>
              <a:rPr lang="en-US" baseline="0" dirty="0" smtClean="0"/>
              <a:t> first patient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0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**Add photo of</a:t>
            </a:r>
            <a:r>
              <a:rPr lang="en-US" baseline="0" dirty="0" smtClean="0"/>
              <a:t> first patient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0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1977 -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 al. reported on the clinical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histopathologic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findings in a 48-year-old man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vitritis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subretinal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lesions that proved to be malignant T-cell infiltrates in the retina and the vitreous and between the RPE and Bruch's membrane.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0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Recurrent</a:t>
            </a:r>
            <a:r>
              <a:rPr lang="en-US" baseline="0" dirty="0" smtClean="0"/>
              <a:t> MF can present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0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2011 – Add citation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0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Intravitreal</a:t>
            </a:r>
            <a:r>
              <a:rPr lang="en-US" dirty="0" smtClean="0"/>
              <a:t> MTX (400 up/0.1ml)</a:t>
            </a:r>
            <a:r>
              <a:rPr lang="en-US" baseline="0" dirty="0" smtClean="0"/>
              <a:t> administered weekly x1 month, and then every 2 weeks, and monthly to prevent </a:t>
            </a:r>
            <a:r>
              <a:rPr lang="en-US" baseline="0" dirty="0" err="1" smtClean="0"/>
              <a:t>reucrrence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0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</a:t>
            </a:r>
            <a:r>
              <a:rPr lang="en-US" dirty="0" err="1" smtClean="0"/>
              <a:t>Coupland</a:t>
            </a:r>
            <a:r>
              <a:rPr lang="en-US" baseline="0" dirty="0" smtClean="0"/>
              <a:t> paper how we dx and treat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6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</a:t>
            </a:r>
            <a:r>
              <a:rPr lang="en-US" baseline="0" dirty="0" smtClean="0"/>
              <a:t> clinical and histological findings; not common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0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OD: </a:t>
            </a:r>
            <a:r>
              <a:rPr lang="en-US" dirty="0" err="1" smtClean="0"/>
              <a:t>Hyperpigmented</a:t>
            </a:r>
            <a:r>
              <a:rPr lang="en-US" baseline="0" dirty="0" smtClean="0"/>
              <a:t> areas (RPE changes); otherwise unremarkable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90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OS: hazy, </a:t>
            </a:r>
            <a:r>
              <a:rPr lang="en-US" dirty="0" err="1" smtClean="0"/>
              <a:t>hyperpigmented</a:t>
            </a:r>
            <a:r>
              <a:rPr lang="en-US" baseline="0" dirty="0" smtClean="0"/>
              <a:t> areas – RPE changes; no </a:t>
            </a:r>
            <a:r>
              <a:rPr lang="en-US" baseline="0" dirty="0" err="1" smtClean="0"/>
              <a:t>subretinal</a:t>
            </a:r>
            <a:r>
              <a:rPr lang="en-US" baseline="0" dirty="0" smtClean="0"/>
              <a:t> lesions; vitreous haze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Optos</a:t>
            </a:r>
            <a:r>
              <a:rPr lang="en-US" baseline="0" dirty="0" smtClean="0"/>
              <a:t> – may see more of the fundus than exam – worse clinically than </a:t>
            </a:r>
            <a:r>
              <a:rPr lang="en-US" baseline="0" dirty="0" err="1" smtClean="0"/>
              <a:t>optos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Pigmentary</a:t>
            </a:r>
            <a:r>
              <a:rPr lang="en-US" baseline="0" dirty="0" smtClean="0"/>
              <a:t> changes in </a:t>
            </a:r>
            <a:r>
              <a:rPr lang="en-US" baseline="0" dirty="0" err="1" smtClean="0"/>
              <a:t>pereiphery</a:t>
            </a:r>
            <a:r>
              <a:rPr lang="en-US" baseline="0" dirty="0" smtClean="0"/>
              <a:t>; vitreous change; no Sub RPE or </a:t>
            </a:r>
            <a:r>
              <a:rPr lang="en-US" baseline="0" dirty="0" err="1" smtClean="0"/>
              <a:t>subretinal</a:t>
            </a:r>
            <a:r>
              <a:rPr lang="en-US" baseline="0" dirty="0" smtClean="0"/>
              <a:t> lesion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OD: normal</a:t>
            </a:r>
            <a:r>
              <a:rPr lang="en-US" baseline="0" dirty="0" smtClean="0"/>
              <a:t> AV transit, no </a:t>
            </a:r>
            <a:r>
              <a:rPr lang="en-US" baseline="0" dirty="0" err="1" smtClean="0"/>
              <a:t>hyperfluorescence</a:t>
            </a:r>
            <a:r>
              <a:rPr lang="en-US" baseline="0" dirty="0" smtClean="0"/>
              <a:t> consistent with CME, CNV. NVD or NVE. Normal FAZ.</a:t>
            </a:r>
          </a:p>
          <a:p>
            <a:r>
              <a:rPr lang="en-US" baseline="0" dirty="0" err="1" smtClean="0"/>
              <a:t>Pigmentary</a:t>
            </a:r>
            <a:r>
              <a:rPr lang="en-US" baseline="0" dirty="0" smtClean="0"/>
              <a:t> changes – similar to leopard spots</a:t>
            </a:r>
          </a:p>
          <a:p>
            <a:r>
              <a:rPr lang="en-US" baseline="0" dirty="0" smtClean="0"/>
              <a:t>No CME,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56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OS:</a:t>
            </a:r>
            <a:r>
              <a:rPr lang="en-US" baseline="0" dirty="0" smtClean="0"/>
              <a:t> Normal AV transit. No </a:t>
            </a:r>
            <a:r>
              <a:rPr lang="en-US" baseline="0" dirty="0" err="1" smtClean="0"/>
              <a:t>hyperfluorescence</a:t>
            </a:r>
            <a:r>
              <a:rPr lang="en-US" baseline="0" dirty="0" smtClean="0"/>
              <a:t> consistent with CME; mostly peripheral RPE changes, in somewhat of a leopard-spot pattern. No CNV. No </a:t>
            </a:r>
            <a:r>
              <a:rPr lang="en-US" baseline="0" dirty="0" err="1" smtClean="0"/>
              <a:t>hyperfluorescence</a:t>
            </a:r>
            <a:r>
              <a:rPr lang="en-US" baseline="0" dirty="0" smtClean="0"/>
              <a:t> consistent with NVD or NVE, but </a:t>
            </a:r>
            <a:r>
              <a:rPr lang="en-US" b="1" baseline="0" dirty="0" smtClean="0"/>
              <a:t>slight leakage from ONH</a:t>
            </a:r>
            <a:r>
              <a:rPr lang="en-US" baseline="0" dirty="0" smtClean="0"/>
              <a:t>. FAZ not clearly visualized.</a:t>
            </a:r>
          </a:p>
          <a:p>
            <a:r>
              <a:rPr lang="en-US" baseline="0" dirty="0" smtClean="0"/>
              <a:t>*No vascular leakage** no clear </a:t>
            </a:r>
            <a:r>
              <a:rPr lang="en-US" baseline="0" dirty="0" err="1" smtClean="0"/>
              <a:t>vasculitis</a:t>
            </a:r>
            <a:r>
              <a:rPr lang="en-US" baseline="0" dirty="0" smtClean="0"/>
              <a:t>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56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40x;</a:t>
            </a:r>
            <a:r>
              <a:rPr lang="en-US" baseline="0" dirty="0" smtClean="0"/>
              <a:t> 60x – shows two populations of cells – large cells and small cells</a:t>
            </a:r>
          </a:p>
          <a:p>
            <a:r>
              <a:rPr lang="en-US" baseline="0" dirty="0" smtClean="0"/>
              <a:t>There are many small cells but there are also some larger cells – likely represent large cell transformation of the skin lymphoma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36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cells</a:t>
            </a:r>
            <a:r>
              <a:rPr lang="en-US" baseline="0" dirty="0" smtClean="0"/>
              <a:t> are CD3+, CD7+, CD2+; many are CD19+, CD8 &gt; CD4 consistent with T-cell lymphoma with large cell transformation</a:t>
            </a:r>
          </a:p>
          <a:p>
            <a:r>
              <a:rPr lang="en-US" baseline="0" dirty="0" smtClean="0"/>
              <a:t>CD3+ and 2+ 7+</a:t>
            </a:r>
          </a:p>
          <a:p>
            <a:r>
              <a:rPr lang="en-US" baseline="0" dirty="0" smtClean="0"/>
              <a:t>CD8&gt;CD4;</a:t>
            </a:r>
          </a:p>
          <a:p>
            <a:r>
              <a:rPr lang="en-US" baseline="0" dirty="0" err="1" smtClean="0"/>
              <a:t>Immunophenotype</a:t>
            </a:r>
            <a:r>
              <a:rPr lang="en-US" baseline="0" dirty="0" smtClean="0"/>
              <a:t> slightly different from original – </a:t>
            </a:r>
            <a:r>
              <a:rPr lang="en-US" baseline="0" dirty="0" err="1" smtClean="0"/>
              <a:t>immunotypic</a:t>
            </a:r>
            <a:r>
              <a:rPr lang="en-US" baseline="0" dirty="0" smtClean="0"/>
              <a:t> shift or a subset of the clone in vitreous; but has been reported </a:t>
            </a:r>
            <a:r>
              <a:rPr lang="en-US" baseline="0" dirty="0" err="1" smtClean="0"/>
              <a:t>esp</a:t>
            </a:r>
            <a:endParaRPr lang="en-US" baseline="0" dirty="0" smtClean="0"/>
          </a:p>
          <a:p>
            <a:r>
              <a:rPr lang="en-US" baseline="0" dirty="0" smtClean="0"/>
              <a:t>May represent progression of disease or </a:t>
            </a:r>
            <a:r>
              <a:rPr lang="en-US" baseline="0" dirty="0" err="1" smtClean="0"/>
              <a:t>subclonal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31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one lesion – center – looks infected – show first</a:t>
            </a:r>
          </a:p>
          <a:p>
            <a:r>
              <a:rPr lang="en-US" dirty="0" smtClean="0"/>
              <a:t>Then show the other; diagnosed</a:t>
            </a:r>
            <a:r>
              <a:rPr lang="en-US" baseline="0" dirty="0" smtClean="0"/>
              <a:t> 1.5 years ago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0EC9E-2D96-9248-8D52-4F79B3FB1B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7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155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717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00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83D3-E6BB-4C44-B58B-136562F4207B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BBBB-98C7-4606-86FB-DE3FDB25D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2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83D3-E6BB-4C44-B58B-136562F4207B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BBBB-98C7-4606-86FB-DE3FDB25D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6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414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44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09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5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01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83D3-E6BB-4C44-B58B-136562F4207B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BBBB-98C7-4606-86FB-DE3FDB25D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95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83D3-E6BB-4C44-B58B-136562F4207B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BBBB-98C7-4606-86FB-DE3FDB25D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3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lank Miller w-Eye.jpg"/>
          <p:cNvPicPr>
            <a:picLocks noChangeAspect="1"/>
          </p:cNvPicPr>
          <p:nvPr/>
        </p:nvPicPr>
        <p:blipFill rotWithShape="1">
          <a:blip r:embed="rId13"/>
          <a:srcRect l="30079" t="5004" b="36651"/>
          <a:stretch/>
        </p:blipFill>
        <p:spPr>
          <a:xfrm>
            <a:off x="4355211" y="178345"/>
            <a:ext cx="4788789" cy="299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71450"/>
          </a:xfrm>
          <a:prstGeom prst="rect">
            <a:avLst/>
          </a:prstGeom>
          <a:solidFill>
            <a:srgbClr val="91B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743450"/>
            <a:ext cx="9144000" cy="400050"/>
          </a:xfrm>
          <a:prstGeom prst="rect">
            <a:avLst/>
          </a:prstGeom>
          <a:solidFill>
            <a:srgbClr val="005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4806553"/>
            <a:ext cx="1371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E2583D3-E6BB-4C44-B58B-136562F4207B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0655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1" y="4815238"/>
            <a:ext cx="4286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6B9BBBB-98C7-4606-86FB-DE3FDB25DC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9" name="Picture 5" descr="C:\Users\rsstratton\Documents\AAA-Templates\UM Logos 2009\UHealth logos\UHealth-Miller72dpi_rev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0" b="12193"/>
          <a:stretch/>
        </p:blipFill>
        <p:spPr bwMode="auto">
          <a:xfrm>
            <a:off x="7694468" y="4760821"/>
            <a:ext cx="1449532" cy="38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sstratton\Documents\AAA-Templates\BPEI Logos\2010 BPEI logos\UMHS_BascomPalmer_wh#23DE6B_72dpi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" y="4769280"/>
            <a:ext cx="12801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19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17.jpeg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microsoft.com/office/2007/relationships/hdphoto" Target="../media/hdphoto1.wdp"/><Relationship Id="rId9" Type="http://schemas.openxmlformats.org/officeDocument/2006/relationships/image" Target="../media/image1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17.jpeg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microsoft.com/office/2007/relationships/hdphoto" Target="../media/hdphoto1.wdp"/><Relationship Id="rId9" Type="http://schemas.openxmlformats.org/officeDocument/2006/relationships/image" Target="../media/image1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buon.com/pdfs/585-588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ctrTitle"/>
          </p:nvPr>
        </p:nvSpPr>
        <p:spPr>
          <a:xfrm>
            <a:off x="1143000" y="66462"/>
            <a:ext cx="6858000" cy="110251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Unknown Vitreous Biopsy</a:t>
            </a:r>
            <a:br>
              <a:rPr lang="en-US" dirty="0" smtClean="0"/>
            </a:br>
            <a:r>
              <a:rPr lang="en-US" sz="2025" dirty="0" smtClean="0"/>
              <a:t>Eastern Ophthalmic Pathology Society</a:t>
            </a:r>
            <a:br>
              <a:rPr lang="en-US" sz="2025" dirty="0" smtClean="0"/>
            </a:br>
            <a:r>
              <a:rPr lang="en-US" sz="2025" dirty="0" smtClean="0"/>
              <a:t>Washington, DC; September 13 – 15, 2018</a:t>
            </a:r>
            <a:endParaRPr sz="2025" dirty="0"/>
          </a:p>
        </p:txBody>
      </p:sp>
      <p:sp>
        <p:nvSpPr>
          <p:cNvPr id="180" name="Shape 180"/>
          <p:cNvSpPr>
            <a:spLocks noGrp="1"/>
          </p:cNvSpPr>
          <p:nvPr>
            <p:ph type="subTitle" sz="quarter" idx="1"/>
          </p:nvPr>
        </p:nvSpPr>
        <p:spPr>
          <a:xfrm>
            <a:off x="2113334" y="3480836"/>
            <a:ext cx="4910036" cy="13144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defRPr/>
            </a:pPr>
            <a:r>
              <a:rPr lang="en-US" sz="1800" dirty="0">
                <a:solidFill>
                  <a:schemeClr val="tx1"/>
                </a:solidFill>
                <a:cs typeface="ＭＳ Ｐゴシック" charset="0"/>
              </a:rPr>
              <a:t>Sander R. </a:t>
            </a:r>
            <a:r>
              <a:rPr lang="en-US" sz="1800" dirty="0" err="1">
                <a:solidFill>
                  <a:schemeClr val="tx1"/>
                </a:solidFill>
                <a:cs typeface="ＭＳ Ｐゴシック" charset="0"/>
              </a:rPr>
              <a:t>Dubovy</a:t>
            </a:r>
            <a:r>
              <a:rPr lang="en-US" sz="1800" dirty="0">
                <a:solidFill>
                  <a:schemeClr val="tx1"/>
                </a:solidFill>
                <a:cs typeface="ＭＳ Ｐゴシック" charset="0"/>
              </a:rPr>
              <a:t>, MD</a:t>
            </a:r>
          </a:p>
          <a:p>
            <a:pPr>
              <a:spcBef>
                <a:spcPts val="0"/>
              </a:spcBef>
              <a:defRPr/>
            </a:pPr>
            <a:r>
              <a:rPr lang="en-US" sz="1650" dirty="0">
                <a:solidFill>
                  <a:schemeClr val="tx1"/>
                </a:solidFill>
                <a:cs typeface="ＭＳ Ｐゴシック" charset="0"/>
              </a:rPr>
              <a:t>Professor of Ophthalmology and Pathology</a:t>
            </a:r>
          </a:p>
          <a:p>
            <a:pPr>
              <a:spcBef>
                <a:spcPts val="0"/>
              </a:spcBef>
              <a:defRPr/>
            </a:pPr>
            <a:r>
              <a:rPr lang="en-US" sz="1650" dirty="0">
                <a:solidFill>
                  <a:schemeClr val="tx1"/>
                </a:solidFill>
                <a:cs typeface="ＭＳ Ｐゴシック" charset="0"/>
              </a:rPr>
              <a:t>Victor T. Curtin Chair in Ophthalmology </a:t>
            </a:r>
          </a:p>
          <a:p>
            <a:pPr>
              <a:spcBef>
                <a:spcPts val="0"/>
              </a:spcBef>
              <a:defRPr/>
            </a:pPr>
            <a:r>
              <a:rPr lang="en-US" sz="1650" dirty="0">
                <a:solidFill>
                  <a:schemeClr val="tx1"/>
                </a:solidFill>
                <a:cs typeface="ＭＳ Ｐゴシック" charset="0"/>
              </a:rPr>
              <a:t>Florida Lions Ocular Pathology Laboratory</a:t>
            </a:r>
          </a:p>
          <a:p>
            <a:pPr>
              <a:spcBef>
                <a:spcPts val="0"/>
              </a:spcBef>
              <a:defRPr/>
            </a:pPr>
            <a:r>
              <a:rPr lang="en-US" sz="1650" dirty="0">
                <a:solidFill>
                  <a:schemeClr val="tx1"/>
                </a:solidFill>
                <a:cs typeface="ＭＳ Ｐゴシック" charset="0"/>
              </a:rPr>
              <a:t>Bascom Palmer Eye Institute</a:t>
            </a:r>
          </a:p>
          <a:p>
            <a:pPr>
              <a:spcBef>
                <a:spcPts val="0"/>
              </a:spcBef>
              <a:defRPr/>
            </a:pPr>
            <a:r>
              <a:rPr lang="en-US" sz="1650" dirty="0">
                <a:solidFill>
                  <a:schemeClr val="tx1"/>
                </a:solidFill>
                <a:cs typeface="ＭＳ Ｐゴシック" charset="0"/>
              </a:rPr>
              <a:t>University of Miami Miller School of Medicine</a:t>
            </a:r>
          </a:p>
          <a:p>
            <a:pPr defTabSz="288035">
              <a:spcBef>
                <a:spcPts val="225"/>
              </a:spcBef>
              <a:defRPr sz="1300"/>
            </a:pPr>
            <a:endParaRPr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776" y="4077609"/>
            <a:ext cx="1511905" cy="717677"/>
          </a:xfrm>
          <a:prstGeom prst="rect">
            <a:avLst/>
          </a:prstGeom>
        </p:spPr>
      </p:pic>
      <p:pic>
        <p:nvPicPr>
          <p:cNvPr id="1026" name="Picture 2" descr="Image result for bascom palmer"/>
          <p:cNvPicPr>
            <a:picLocks noChangeAspect="1" noChangeArrowheads="1"/>
          </p:cNvPicPr>
          <p:nvPr/>
        </p:nvPicPr>
        <p:blipFill>
          <a:blip r:embed="rId3">
            <a:lum bright="6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9" y="1236757"/>
            <a:ext cx="3964937" cy="2200541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4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733800" cy="3394472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Infectious</a:t>
            </a:r>
          </a:p>
          <a:p>
            <a:pPr lvl="1"/>
            <a:r>
              <a:rPr lang="en-US" dirty="0" smtClean="0"/>
              <a:t>Bacterial (Tb, syphilis)</a:t>
            </a:r>
          </a:p>
          <a:p>
            <a:pPr lvl="1"/>
            <a:r>
              <a:rPr lang="en-US" dirty="0" smtClean="0"/>
              <a:t>Fungal</a:t>
            </a:r>
          </a:p>
          <a:p>
            <a:pPr lvl="1"/>
            <a:r>
              <a:rPr lang="en-US" dirty="0" smtClean="0"/>
              <a:t>Protozoan</a:t>
            </a:r>
          </a:p>
          <a:p>
            <a:pPr lvl="1"/>
            <a:r>
              <a:rPr lang="en-US" dirty="0" smtClean="0"/>
              <a:t>Parasitic</a:t>
            </a:r>
          </a:p>
          <a:p>
            <a:pPr lvl="1"/>
            <a:r>
              <a:rPr lang="en-US" dirty="0" smtClean="0"/>
              <a:t>Viral</a:t>
            </a:r>
          </a:p>
          <a:p>
            <a:r>
              <a:rPr lang="en-US" b="1" dirty="0" smtClean="0"/>
              <a:t>Non-infectious</a:t>
            </a:r>
          </a:p>
          <a:p>
            <a:pPr lvl="1"/>
            <a:r>
              <a:rPr lang="en-US" dirty="0" err="1" smtClean="0"/>
              <a:t>Sarcoidosis</a:t>
            </a:r>
            <a:endParaRPr lang="en-US" dirty="0" smtClean="0"/>
          </a:p>
          <a:p>
            <a:pPr lvl="1"/>
            <a:r>
              <a:rPr lang="en-US" dirty="0" smtClean="0"/>
              <a:t>VKH</a:t>
            </a:r>
          </a:p>
          <a:p>
            <a:pPr lvl="1"/>
            <a:r>
              <a:rPr lang="en-US" dirty="0" smtClean="0"/>
              <a:t>Sympathetic </a:t>
            </a:r>
            <a:r>
              <a:rPr lang="en-US" dirty="0" err="1" smtClean="0"/>
              <a:t>ophthalmia</a:t>
            </a:r>
            <a:endParaRPr lang="en-US" dirty="0" smtClean="0"/>
          </a:p>
          <a:p>
            <a:pPr lvl="1"/>
            <a:r>
              <a:rPr lang="en-US" dirty="0" err="1" smtClean="0"/>
              <a:t>Behcets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48200" y="1200150"/>
            <a:ext cx="41910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Masquerade syndromes</a:t>
            </a:r>
          </a:p>
          <a:p>
            <a:pPr lvl="1"/>
            <a:r>
              <a:rPr lang="en-US" dirty="0" smtClean="0"/>
              <a:t>Primary intraocular lymphoma</a:t>
            </a:r>
          </a:p>
          <a:p>
            <a:pPr lvl="1"/>
            <a:r>
              <a:rPr lang="en-US" dirty="0" smtClean="0"/>
              <a:t>Secondary intraocular lymphoma</a:t>
            </a:r>
          </a:p>
          <a:p>
            <a:pPr lvl="1"/>
            <a:r>
              <a:rPr lang="en-US" dirty="0" smtClean="0"/>
              <a:t>CNS lymphoma</a:t>
            </a:r>
          </a:p>
          <a:p>
            <a:pPr lvl="1"/>
            <a:r>
              <a:rPr lang="en-US" dirty="0" smtClean="0"/>
              <a:t>Other tumors (melanoma)</a:t>
            </a:r>
          </a:p>
          <a:p>
            <a:pPr lvl="1"/>
            <a:r>
              <a:rPr lang="en-US" dirty="0" smtClean="0"/>
              <a:t>Metastasis from breast, lung or renal carcinomas</a:t>
            </a:r>
          </a:p>
          <a:p>
            <a:pPr lvl="1"/>
            <a:r>
              <a:rPr lang="en-US" dirty="0" err="1" smtClean="0"/>
              <a:t>Paraneoplastic</a:t>
            </a:r>
            <a:r>
              <a:rPr lang="en-US" dirty="0" smtClean="0"/>
              <a:t> syndromes</a:t>
            </a:r>
          </a:p>
          <a:p>
            <a:r>
              <a:rPr lang="en-US" b="1" dirty="0" smtClean="0"/>
              <a:t>Idiopathic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4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0x (2)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"/>
            <a:ext cx="4724400" cy="47244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3048000" y="2038350"/>
            <a:ext cx="762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219200" y="1123950"/>
            <a:ext cx="762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191000" y="3486150"/>
            <a:ext cx="762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48000" y="3714750"/>
            <a:ext cx="76200" cy="228600"/>
          </a:xfrm>
          <a:prstGeom prst="straightConnector1">
            <a:avLst/>
          </a:prstGeom>
          <a:ln>
            <a:solidFill>
              <a:srgbClr val="100D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133600" y="2343150"/>
            <a:ext cx="76200" cy="228600"/>
          </a:xfrm>
          <a:prstGeom prst="straightConnector1">
            <a:avLst/>
          </a:prstGeom>
          <a:ln>
            <a:solidFill>
              <a:srgbClr val="100D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114800" y="1657350"/>
            <a:ext cx="76200" cy="228600"/>
          </a:xfrm>
          <a:prstGeom prst="straightConnector1">
            <a:avLst/>
          </a:prstGeom>
          <a:ln>
            <a:solidFill>
              <a:srgbClr val="100D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typical large cell with large nucleous irregulat nuclear outline n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788186"/>
            <a:ext cx="2743200" cy="239448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4" name="Picture 3" descr="One large cell one small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78" y="6075"/>
            <a:ext cx="3310922" cy="283635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8153400" y="1352550"/>
            <a:ext cx="76200" cy="228600"/>
          </a:xfrm>
          <a:prstGeom prst="straightConnector1">
            <a:avLst/>
          </a:prstGeom>
          <a:ln>
            <a:solidFill>
              <a:srgbClr val="100D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823678" y="1885950"/>
            <a:ext cx="762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077200" y="4476750"/>
            <a:ext cx="76200" cy="3048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0" y="57150"/>
            <a:ext cx="2988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Vitreous Biopsy, 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44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8.tif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0" y="0"/>
            <a:ext cx="4724400" cy="4724400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pic>
        <p:nvPicPr>
          <p:cNvPr id="8" name="Picture 7" descr="Image19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4724400" cy="4724400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838200" y="0"/>
            <a:ext cx="56675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0"/>
            <a:ext cx="683751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29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9550"/>
            <a:ext cx="8229600" cy="857250"/>
          </a:xfrm>
        </p:spPr>
        <p:txBody>
          <a:bodyPr/>
          <a:lstStyle/>
          <a:p>
            <a:r>
              <a:rPr lang="en-US" dirty="0" smtClean="0"/>
              <a:t>Skin Findings</a:t>
            </a:r>
            <a:endParaRPr lang="en-US" dirty="0"/>
          </a:p>
        </p:txBody>
      </p:sp>
      <p:pic>
        <p:nvPicPr>
          <p:cNvPr id="5" name="Picture 4" descr="IMG_101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8875"/>
          <a:stretch/>
        </p:blipFill>
        <p:spPr>
          <a:xfrm rot="5400000">
            <a:off x="259998" y="-63854"/>
            <a:ext cx="2451806" cy="2667001"/>
          </a:xfrm>
          <a:prstGeom prst="rect">
            <a:avLst/>
          </a:prstGeom>
        </p:spPr>
      </p:pic>
      <p:pic>
        <p:nvPicPr>
          <p:cNvPr id="6" name="Picture 5" descr="IMG_10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1352550"/>
            <a:ext cx="3149600" cy="2362200"/>
          </a:xfrm>
          <a:prstGeom prst="rect">
            <a:avLst/>
          </a:prstGeom>
        </p:spPr>
      </p:pic>
      <p:pic>
        <p:nvPicPr>
          <p:cNvPr id="7" name="Picture 6" descr="IMG_1018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7" r="35921"/>
          <a:stretch/>
        </p:blipFill>
        <p:spPr>
          <a:xfrm rot="5400000">
            <a:off x="196925" y="2159075"/>
            <a:ext cx="2577950" cy="2667000"/>
          </a:xfrm>
          <a:prstGeom prst="rect">
            <a:avLst/>
          </a:prstGeom>
        </p:spPr>
      </p:pic>
      <p:pic>
        <p:nvPicPr>
          <p:cNvPr id="8" name="Picture 7" descr="IMG_101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9900" y="946152"/>
            <a:ext cx="406399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7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24"/>
            <a:ext cx="8229600" cy="857250"/>
          </a:xfrm>
        </p:spPr>
        <p:txBody>
          <a:bodyPr/>
          <a:lstStyle/>
          <a:p>
            <a:r>
              <a:rPr lang="en-US" dirty="0" smtClean="0"/>
              <a:t>Skin Biopsy</a:t>
            </a:r>
            <a:endParaRPr lang="en-US" dirty="0"/>
          </a:p>
        </p:txBody>
      </p:sp>
      <p:pic>
        <p:nvPicPr>
          <p:cNvPr id="3" name="Picture 2" descr="Image20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5350"/>
            <a:ext cx="3886200" cy="3886200"/>
          </a:xfrm>
          <a:prstGeom prst="rect">
            <a:avLst/>
          </a:prstGeom>
        </p:spPr>
      </p:pic>
      <p:pic>
        <p:nvPicPr>
          <p:cNvPr id="5" name="Picture 4" descr="Image24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95350"/>
            <a:ext cx="3810000" cy="3810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8001000" y="2114550"/>
            <a:ext cx="76200" cy="457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>
            <a:glow rad="508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324600" y="2114550"/>
            <a:ext cx="76200" cy="457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>
            <a:glow rad="508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38400" y="1962150"/>
            <a:ext cx="76200" cy="457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>
            <a:glow rad="508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066800" y="2495550"/>
            <a:ext cx="76200" cy="457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>
            <a:glow rad="508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133600" y="3943350"/>
            <a:ext cx="76200" cy="457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>
            <a:glow rad="508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962400" y="4019550"/>
            <a:ext cx="76200" cy="4572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>
            <a:glow rad="50800">
              <a:schemeClr val="bg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5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3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228600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33350"/>
            <a:ext cx="5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CD3</a:t>
            </a:r>
            <a:endParaRPr lang="en-US" dirty="0"/>
          </a:p>
        </p:txBody>
      </p:sp>
      <p:pic>
        <p:nvPicPr>
          <p:cNvPr id="7" name="Picture 6" descr="Image7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95550"/>
            <a:ext cx="22860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00" y="241935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CD4 </a:t>
            </a:r>
            <a:endParaRPr lang="en-US" dirty="0"/>
          </a:p>
        </p:txBody>
      </p:sp>
      <p:pic>
        <p:nvPicPr>
          <p:cNvPr id="9" name="Picture 8" descr="Image10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495550"/>
            <a:ext cx="2286000" cy="2286000"/>
          </a:xfrm>
          <a:prstGeom prst="rect">
            <a:avLst/>
          </a:prstGeom>
        </p:spPr>
      </p:pic>
      <p:pic>
        <p:nvPicPr>
          <p:cNvPr id="11" name="Picture 10" descr="Image13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09550"/>
            <a:ext cx="2286000" cy="228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48600" y="133350"/>
            <a:ext cx="5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CD7 </a:t>
            </a:r>
            <a:endParaRPr lang="en-US" dirty="0"/>
          </a:p>
        </p:txBody>
      </p:sp>
      <p:pic>
        <p:nvPicPr>
          <p:cNvPr id="14" name="Picture 13" descr="Image16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9550"/>
            <a:ext cx="2286000" cy="2286000"/>
          </a:xfrm>
          <a:prstGeom prst="rect">
            <a:avLst/>
          </a:prstGeom>
        </p:spPr>
      </p:pic>
      <p:pic>
        <p:nvPicPr>
          <p:cNvPr id="15" name="Picture 14" descr="Image18.tif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9550"/>
            <a:ext cx="2286000" cy="22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53043" y="133350"/>
            <a:ext cx="5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CD5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24200" y="133350"/>
            <a:ext cx="68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CD20 </a:t>
            </a:r>
            <a:endParaRPr lang="en-US" dirty="0"/>
          </a:p>
        </p:txBody>
      </p:sp>
      <p:pic>
        <p:nvPicPr>
          <p:cNvPr id="18" name="Picture 17" descr="CD30 40x.t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495550"/>
            <a:ext cx="228600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86726" y="241935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CD8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53200" y="2419350"/>
            <a:ext cx="68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CD30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8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Mycosis </a:t>
            </a:r>
            <a:r>
              <a:rPr lang="en-US" sz="3600" dirty="0" err="1" smtClean="0"/>
              <a:t>Fungoides</a:t>
            </a:r>
            <a:r>
              <a:rPr lang="en-US" sz="3600" dirty="0" smtClean="0"/>
              <a:t> Disease Background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5051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Mycosis </a:t>
            </a:r>
            <a:r>
              <a:rPr lang="en-US" dirty="0" err="1" smtClean="0"/>
              <a:t>Fungoides</a:t>
            </a:r>
            <a:r>
              <a:rPr lang="en-US" dirty="0" smtClean="0"/>
              <a:t> (MF) – “mushroom-like fungal disease”</a:t>
            </a:r>
          </a:p>
          <a:p>
            <a:pPr lvl="1"/>
            <a:r>
              <a:rPr lang="en-US" dirty="0" err="1" smtClean="0"/>
              <a:t>Alibert</a:t>
            </a:r>
            <a:r>
              <a:rPr lang="en-US" dirty="0" smtClean="0"/>
              <a:t>: 1806</a:t>
            </a:r>
          </a:p>
          <a:p>
            <a:pPr lvl="1"/>
            <a:r>
              <a:rPr lang="en-US" dirty="0" smtClean="0"/>
              <a:t>Primary cutaneous T-cell lymphoma characterized by</a:t>
            </a:r>
          </a:p>
          <a:p>
            <a:pPr lvl="2"/>
            <a:r>
              <a:rPr lang="en-US" dirty="0" err="1" smtClean="0"/>
              <a:t>Epidermotropic</a:t>
            </a:r>
            <a:r>
              <a:rPr lang="en-US" dirty="0" smtClean="0"/>
              <a:t> T helper lymphocytes</a:t>
            </a:r>
          </a:p>
          <a:p>
            <a:pPr lvl="2"/>
            <a:r>
              <a:rPr lang="en-US" dirty="0" smtClean="0"/>
              <a:t>Slow progression over years or decades with clinical course showing stepwise evolution of patches, plaques, and tumors in areas not exposed to the sun</a:t>
            </a:r>
          </a:p>
          <a:p>
            <a:r>
              <a:rPr lang="en-US" dirty="0" smtClean="0"/>
              <a:t>Epidemiology</a:t>
            </a:r>
          </a:p>
          <a:p>
            <a:pPr lvl="1"/>
            <a:r>
              <a:rPr lang="en-US" dirty="0" smtClean="0"/>
              <a:t>6/1,000,000 people per year</a:t>
            </a:r>
          </a:p>
          <a:p>
            <a:pPr lvl="1"/>
            <a:r>
              <a:rPr lang="en-US" dirty="0" smtClean="0"/>
              <a:t>50% of all primary cutaneous lymphoma</a:t>
            </a:r>
          </a:p>
          <a:p>
            <a:pPr lvl="1"/>
            <a:r>
              <a:rPr lang="en-US" dirty="0" smtClean="0"/>
              <a:t>Adults 5</a:t>
            </a:r>
            <a:r>
              <a:rPr lang="en-US" baseline="30000" dirty="0" smtClean="0"/>
              <a:t>th</a:t>
            </a:r>
            <a:r>
              <a:rPr lang="en-US" dirty="0" smtClean="0"/>
              <a:t>-6</a:t>
            </a:r>
            <a:r>
              <a:rPr lang="en-US" baseline="30000" dirty="0" smtClean="0"/>
              <a:t>th</a:t>
            </a:r>
            <a:r>
              <a:rPr lang="en-US" dirty="0" smtClean="0"/>
              <a:t> decades</a:t>
            </a:r>
          </a:p>
          <a:p>
            <a:pPr lvl="1"/>
            <a:r>
              <a:rPr lang="en-US" dirty="0" err="1" smtClean="0"/>
              <a:t>Male:Female</a:t>
            </a:r>
            <a:r>
              <a:rPr lang="en-US" dirty="0" smtClean="0"/>
              <a:t> 2:1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681835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 Lorenzo </a:t>
            </a:r>
            <a:r>
              <a:rPr lang="en-US" sz="1200" dirty="0" err="1" smtClean="0"/>
              <a:t>Cerroni</a:t>
            </a:r>
            <a:r>
              <a:rPr lang="en-US" sz="1200" dirty="0" smtClean="0"/>
              <a:t>, Kevin </a:t>
            </a:r>
            <a:r>
              <a:rPr lang="en-US" sz="1200" dirty="0" err="1" smtClean="0"/>
              <a:t>Gatter</a:t>
            </a:r>
            <a:r>
              <a:rPr lang="en-US" sz="1200" dirty="0" smtClean="0"/>
              <a:t>, </a:t>
            </a:r>
            <a:r>
              <a:rPr lang="en-US" sz="1200" dirty="0" err="1" smtClean="0"/>
              <a:t>Kerl</a:t>
            </a:r>
            <a:r>
              <a:rPr lang="en-US" sz="1200" dirty="0" smtClean="0"/>
              <a:t> Helmut. Skin Lymphoma: The Illustrated Guide, 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Edition; Wiley-Blackwell 2014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705608"/>
            <a:ext cx="1752600" cy="2311149"/>
          </a:xfrm>
          <a:prstGeom prst="rect">
            <a:avLst/>
          </a:prstGeom>
        </p:spPr>
      </p:pic>
      <p:pic>
        <p:nvPicPr>
          <p:cNvPr id="6" name="Picture 5" descr="1024px-Aliber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38" y="2963601"/>
            <a:ext cx="1659262" cy="21469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62579" y="2949773"/>
            <a:ext cx="16363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Jean Louis Marc </a:t>
            </a:r>
            <a:r>
              <a:rPr lang="en-US" sz="1200" dirty="0" err="1"/>
              <a:t>Alibert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6388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3962400" cy="85725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Mycosis </a:t>
            </a:r>
            <a:r>
              <a:rPr lang="en-US" sz="3200" b="1" dirty="0" err="1" smtClean="0"/>
              <a:t>Fungoides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127635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Histopathologic</a:t>
            </a:r>
            <a:r>
              <a:rPr lang="en-US" b="1" u="sng" dirty="0" smtClean="0"/>
              <a:t> Features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Epidermotropism</a:t>
            </a:r>
            <a:endParaRPr lang="en-US" dirty="0" smtClean="0"/>
          </a:p>
        </p:txBody>
      </p:sp>
      <p:pic>
        <p:nvPicPr>
          <p:cNvPr id="7" name="Picture 6" descr="Screen Shot 2018-01-16 at 9.02.43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10170"/>
          <a:stretch/>
        </p:blipFill>
        <p:spPr>
          <a:xfrm>
            <a:off x="4808614" y="209550"/>
            <a:ext cx="4335386" cy="1929284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>
            <a:off x="5029200" y="11239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638800" y="8953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6324600" y="10477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7010400" y="9715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7696200" y="9715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8534400" y="10477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6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3962400" cy="85725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Mycosis </a:t>
            </a:r>
            <a:r>
              <a:rPr lang="en-US" sz="3200" b="1" dirty="0" err="1" smtClean="0"/>
              <a:t>Fungoides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1276350"/>
            <a:ext cx="4876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Histopathologic</a:t>
            </a:r>
            <a:r>
              <a:rPr lang="en-US" b="1" u="sng" dirty="0" smtClean="0"/>
              <a:t> Features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Epidermotropism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Small to medium sized lymphocytes (unless large cell transformation)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Cerebriform</a:t>
            </a:r>
            <a:r>
              <a:rPr lang="en-US" dirty="0" smtClean="0"/>
              <a:t> nuclear contours and </a:t>
            </a:r>
            <a:r>
              <a:rPr lang="en-US" dirty="0" err="1" smtClean="0"/>
              <a:t>hyperchromatic</a:t>
            </a:r>
            <a:r>
              <a:rPr lang="en-US" dirty="0" smtClean="0"/>
              <a:t> nuclei</a:t>
            </a:r>
          </a:p>
        </p:txBody>
      </p:sp>
      <p:pic>
        <p:nvPicPr>
          <p:cNvPr id="7" name="Picture 6" descr="Screen Shot 2018-01-16 at 9.02.43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10170"/>
          <a:stretch/>
        </p:blipFill>
        <p:spPr>
          <a:xfrm>
            <a:off x="4808614" y="209550"/>
            <a:ext cx="4335386" cy="1929284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>
            <a:off x="5029200" y="11239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638800" y="8953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6324600" y="10477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7010400" y="9715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7696200" y="9715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8534400" y="10477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8-01-16 at 9.04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6" y="2284163"/>
            <a:ext cx="3283344" cy="2478337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>
            <a:off x="6934200" y="3028950"/>
            <a:ext cx="304800" cy="228600"/>
          </a:xfrm>
          <a:prstGeom prst="left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7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3962400" cy="85725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Mycosis </a:t>
            </a:r>
            <a:r>
              <a:rPr lang="en-US" sz="3200" b="1" dirty="0" err="1" smtClean="0"/>
              <a:t>Fungoides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1276350"/>
            <a:ext cx="487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Histopathologic</a:t>
            </a:r>
            <a:r>
              <a:rPr lang="en-US" b="1" u="sng" dirty="0" smtClean="0"/>
              <a:t> Features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Epidermotropism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Small to medium sized lymphocytes (unless large cell transformation)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Cerebriform</a:t>
            </a:r>
            <a:r>
              <a:rPr lang="en-US" dirty="0" smtClean="0"/>
              <a:t> nuclear contours and </a:t>
            </a:r>
            <a:r>
              <a:rPr lang="en-US" dirty="0" err="1" smtClean="0"/>
              <a:t>hyperchromatic</a:t>
            </a:r>
            <a:r>
              <a:rPr lang="en-US" dirty="0" smtClean="0"/>
              <a:t> nuclei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b="1" u="sng" dirty="0" err="1" smtClean="0"/>
              <a:t>Immunophenotype</a:t>
            </a:r>
            <a:endParaRPr lang="en-US" b="1" u="sng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CD3(+)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CD4(+), </a:t>
            </a:r>
            <a:r>
              <a:rPr lang="en-US" dirty="0"/>
              <a:t>CD8 (– 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CD7(</a:t>
            </a:r>
            <a:r>
              <a:rPr lang="en-US" dirty="0"/>
              <a:t>– </a:t>
            </a:r>
            <a:r>
              <a:rPr lang="en-US" dirty="0" smtClean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CD2(+), CD5 (+/-)</a:t>
            </a:r>
          </a:p>
        </p:txBody>
      </p:sp>
      <p:pic>
        <p:nvPicPr>
          <p:cNvPr id="7" name="Picture 6" descr="Screen Shot 2018-01-16 at 9.02.43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10170"/>
          <a:stretch/>
        </p:blipFill>
        <p:spPr>
          <a:xfrm>
            <a:off x="4808614" y="209550"/>
            <a:ext cx="4335386" cy="1929284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>
            <a:off x="5029200" y="11239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638800" y="8953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6324600" y="10477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7010400" y="9715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7696200" y="9715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8534400" y="1047750"/>
            <a:ext cx="152400" cy="228600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8-01-16 at 9.04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6" y="2284163"/>
            <a:ext cx="3283344" cy="2478337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>
            <a:off x="6934200" y="3028950"/>
            <a:ext cx="304800" cy="228600"/>
          </a:xfrm>
          <a:prstGeom prst="left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3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financial disclosures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Cutaneous T Cell Lymphoma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Indolent Behavior</a:t>
            </a:r>
          </a:p>
          <a:p>
            <a:pPr lvl="1"/>
            <a:r>
              <a:rPr lang="en-US" b="1" dirty="0" smtClean="0"/>
              <a:t>Mycosis </a:t>
            </a:r>
            <a:r>
              <a:rPr lang="en-US" b="1" dirty="0" err="1" smtClean="0"/>
              <a:t>fungoides</a:t>
            </a:r>
            <a:endParaRPr lang="en-US" b="1" dirty="0"/>
          </a:p>
          <a:p>
            <a:pPr lvl="1"/>
            <a:r>
              <a:rPr lang="en-US" dirty="0" smtClean="0"/>
              <a:t>Mycosis </a:t>
            </a:r>
            <a:r>
              <a:rPr lang="en-US" dirty="0" err="1" smtClean="0"/>
              <a:t>fungoides</a:t>
            </a:r>
            <a:r>
              <a:rPr lang="en-US" dirty="0" smtClean="0"/>
              <a:t> variants and subtypes </a:t>
            </a:r>
            <a:r>
              <a:rPr lang="en-US" dirty="0"/>
              <a:t>(</a:t>
            </a:r>
            <a:r>
              <a:rPr lang="en-US" dirty="0" err="1"/>
              <a:t>folliculotropic</a:t>
            </a:r>
            <a:r>
              <a:rPr lang="en-US" dirty="0"/>
              <a:t> mycosis </a:t>
            </a:r>
            <a:r>
              <a:rPr lang="en-US" dirty="0" err="1"/>
              <a:t>fungoides</a:t>
            </a:r>
            <a:r>
              <a:rPr lang="en-US" dirty="0"/>
              <a:t>, </a:t>
            </a:r>
            <a:r>
              <a:rPr lang="en-US" dirty="0" err="1"/>
              <a:t>pagetoid</a:t>
            </a:r>
            <a:r>
              <a:rPr lang="en-US" dirty="0"/>
              <a:t> </a:t>
            </a:r>
            <a:r>
              <a:rPr lang="en-US" dirty="0" err="1"/>
              <a:t>reticulosis</a:t>
            </a:r>
            <a:r>
              <a:rPr lang="en-US" dirty="0"/>
              <a:t>, granulomatous slack </a:t>
            </a:r>
            <a:r>
              <a:rPr lang="en-US" dirty="0" smtClean="0"/>
              <a:t>skin)</a:t>
            </a:r>
            <a:endParaRPr lang="en-US" dirty="0"/>
          </a:p>
          <a:p>
            <a:pPr lvl="1"/>
            <a:r>
              <a:rPr lang="en-US" dirty="0" smtClean="0"/>
              <a:t>Primary cutaneous CD 30+ </a:t>
            </a:r>
            <a:r>
              <a:rPr lang="en-US" dirty="0" err="1" smtClean="0"/>
              <a:t>lymphoproliferative</a:t>
            </a:r>
            <a:r>
              <a:rPr lang="en-US" dirty="0" smtClean="0"/>
              <a:t> disorder (Primary cutaneous anaplastic large cell lymphoma, </a:t>
            </a:r>
            <a:r>
              <a:rPr lang="en-US" dirty="0" err="1" smtClean="0"/>
              <a:t>lymphomatoid</a:t>
            </a:r>
            <a:r>
              <a:rPr lang="en-US" dirty="0" smtClean="0"/>
              <a:t> </a:t>
            </a:r>
            <a:r>
              <a:rPr lang="en-US" dirty="0" err="1" smtClean="0"/>
              <a:t>papulosis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Subcutaneous </a:t>
            </a:r>
            <a:r>
              <a:rPr lang="en-US" dirty="0" err="1" smtClean="0"/>
              <a:t>panniculitis</a:t>
            </a:r>
            <a:r>
              <a:rPr lang="en-US" dirty="0" smtClean="0"/>
              <a:t>-like T-cell lymphoma (provisional)</a:t>
            </a:r>
          </a:p>
          <a:p>
            <a:pPr lvl="1"/>
            <a:r>
              <a:rPr lang="en-US" dirty="0" smtClean="0"/>
              <a:t>Primary cutaneous CD4+ small/medium sized pleomorphic T-cell lymphoma (provisional)</a:t>
            </a:r>
          </a:p>
        </p:txBody>
      </p:sp>
    </p:spTree>
    <p:extLst>
      <p:ext uri="{BB962C8B-B14F-4D97-AF65-F5344CB8AC3E}">
        <p14:creationId xmlns:p14="http://schemas.microsoft.com/office/powerpoint/2010/main" val="40003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Cutaneous T Cell Lymphoma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Aggressive  Behavior</a:t>
            </a:r>
          </a:p>
          <a:p>
            <a:pPr lvl="1"/>
            <a:r>
              <a:rPr lang="en-US" b="1" dirty="0" err="1" smtClean="0"/>
              <a:t>Sezary</a:t>
            </a:r>
            <a:r>
              <a:rPr lang="en-US" b="1" dirty="0" smtClean="0"/>
              <a:t> Syndrome</a:t>
            </a:r>
          </a:p>
          <a:p>
            <a:pPr lvl="1"/>
            <a:r>
              <a:rPr lang="en-US" dirty="0" smtClean="0"/>
              <a:t>Adult T-cell leukemia/lymphoma</a:t>
            </a:r>
          </a:p>
          <a:p>
            <a:pPr lvl="1"/>
            <a:r>
              <a:rPr lang="en-US" dirty="0" err="1" smtClean="0"/>
              <a:t>Extranodal</a:t>
            </a:r>
            <a:r>
              <a:rPr lang="en-US" dirty="0" smtClean="0"/>
              <a:t> NK/T-cell lymphoma, nasal type</a:t>
            </a:r>
          </a:p>
          <a:p>
            <a:pPr lvl="1"/>
            <a:r>
              <a:rPr lang="en-US" dirty="0" smtClean="0"/>
              <a:t>Primary Cutaneous peripheral T-cell lymphoma unspecified</a:t>
            </a:r>
          </a:p>
          <a:p>
            <a:pPr lvl="1"/>
            <a:r>
              <a:rPr lang="en-US" dirty="0" smtClean="0"/>
              <a:t>Primary cutaneous aggressive </a:t>
            </a:r>
            <a:r>
              <a:rPr lang="en-US" dirty="0" err="1" smtClean="0"/>
              <a:t>epidermotropic</a:t>
            </a:r>
            <a:r>
              <a:rPr lang="en-US" dirty="0" smtClean="0"/>
              <a:t>  CD 8+ T-cell lymphoma (provisional)</a:t>
            </a:r>
          </a:p>
          <a:p>
            <a:pPr lvl="1"/>
            <a:r>
              <a:rPr lang="en-US" dirty="0" smtClean="0"/>
              <a:t>Cutaneous gamma/delta positive T-cell lymphoma (provisional)</a:t>
            </a:r>
          </a:p>
        </p:txBody>
      </p:sp>
    </p:spTree>
    <p:extLst>
      <p:ext uri="{BB962C8B-B14F-4D97-AF65-F5344CB8AC3E}">
        <p14:creationId xmlns:p14="http://schemas.microsoft.com/office/powerpoint/2010/main" val="34352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Mycosis </a:t>
            </a:r>
            <a:r>
              <a:rPr lang="en-US" dirty="0" err="1" smtClean="0"/>
              <a:t>Fungoides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Three stages</a:t>
            </a:r>
          </a:p>
          <a:p>
            <a:pPr lvl="1"/>
            <a:r>
              <a:rPr lang="en-US" b="1" dirty="0" smtClean="0"/>
              <a:t>Patch</a:t>
            </a:r>
            <a:r>
              <a:rPr lang="en-US" dirty="0" smtClean="0"/>
              <a:t> (atrophic or non atrophic): Nonspecific dermatitis, patches on lower trunk and buttocks; minimal/absent </a:t>
            </a:r>
            <a:r>
              <a:rPr lang="en-US" dirty="0" err="1" smtClean="0"/>
              <a:t>pruritis</a:t>
            </a:r>
            <a:endParaRPr lang="en-US" dirty="0" smtClean="0"/>
          </a:p>
          <a:p>
            <a:pPr lvl="1"/>
            <a:r>
              <a:rPr lang="en-US" b="1" dirty="0" smtClean="0"/>
              <a:t>Plaque</a:t>
            </a:r>
            <a:r>
              <a:rPr lang="en-US" dirty="0" smtClean="0"/>
              <a:t>: intensely pruritic plaques, lymphadenopathy</a:t>
            </a:r>
          </a:p>
          <a:p>
            <a:pPr lvl="1"/>
            <a:r>
              <a:rPr lang="en-US" b="1" dirty="0" smtClean="0"/>
              <a:t>Tumor</a:t>
            </a:r>
            <a:r>
              <a:rPr lang="en-US" dirty="0" smtClean="0"/>
              <a:t>: prone to ulceration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14 at 9.21.44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3015468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4681835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Reference: Lorenzo </a:t>
            </a:r>
            <a:r>
              <a:rPr lang="en-US" sz="1200" dirty="0" err="1" smtClean="0"/>
              <a:t>Cerroni</a:t>
            </a:r>
            <a:r>
              <a:rPr lang="en-US" sz="1200" dirty="0" smtClean="0"/>
              <a:t>, Kevin </a:t>
            </a:r>
            <a:r>
              <a:rPr lang="en-US" sz="1200" dirty="0" err="1" smtClean="0"/>
              <a:t>Gatter</a:t>
            </a:r>
            <a:r>
              <a:rPr lang="en-US" sz="1200" dirty="0" smtClean="0"/>
              <a:t>, </a:t>
            </a:r>
            <a:r>
              <a:rPr lang="en-US" sz="1200" dirty="0" err="1" smtClean="0"/>
              <a:t>Kerl</a:t>
            </a:r>
            <a:r>
              <a:rPr lang="en-US" sz="1200" dirty="0" smtClean="0"/>
              <a:t> Helmut. Skin Lymphoma: The Illustrated Guide, 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 Edition; Wiley-Blackwell 2014</a:t>
            </a:r>
            <a:endParaRPr lang="en-US" sz="1200" dirty="0"/>
          </a:p>
        </p:txBody>
      </p:sp>
      <p:pic>
        <p:nvPicPr>
          <p:cNvPr id="4" name="Picture 3" descr="Screen Shot 2018-01-14 at 9.32.43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00050"/>
            <a:ext cx="2526631" cy="3733800"/>
          </a:xfrm>
          <a:prstGeom prst="rect">
            <a:avLst/>
          </a:prstGeom>
        </p:spPr>
      </p:pic>
      <p:pic>
        <p:nvPicPr>
          <p:cNvPr id="5" name="Picture 4" descr="Screen Shot 2018-01-14 at 9.37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86" y="1428750"/>
            <a:ext cx="2968114" cy="21336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048000" y="2266950"/>
            <a:ext cx="2286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943600" y="2266950"/>
            <a:ext cx="2286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4400550"/>
            <a:ext cx="70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Patch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221712" y="4183618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Plaque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38871" y="3726418"/>
            <a:ext cx="790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Tumor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3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Sezary</a:t>
            </a:r>
            <a:r>
              <a:rPr lang="en-US" dirty="0" smtClean="0"/>
              <a:t>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Defined by </a:t>
            </a:r>
            <a:r>
              <a:rPr lang="en-US" b="1" dirty="0" err="1" smtClean="0"/>
              <a:t>erythroderma</a:t>
            </a:r>
            <a:r>
              <a:rPr lang="en-US" b="1" dirty="0" smtClean="0"/>
              <a:t> and leukemia</a:t>
            </a:r>
            <a:r>
              <a:rPr lang="en-US" dirty="0" smtClean="0"/>
              <a:t>. Signs and symptoms include:</a:t>
            </a:r>
          </a:p>
          <a:p>
            <a:pPr lvl="1"/>
            <a:r>
              <a:rPr lang="en-US" dirty="0" smtClean="0"/>
              <a:t>Edematous skin</a:t>
            </a:r>
          </a:p>
          <a:p>
            <a:pPr lvl="1"/>
            <a:r>
              <a:rPr lang="en-US" dirty="0" smtClean="0"/>
              <a:t>Lymphadenopathy</a:t>
            </a:r>
          </a:p>
          <a:p>
            <a:pPr lvl="1"/>
            <a:r>
              <a:rPr lang="en-US" dirty="0" smtClean="0"/>
              <a:t>Palmar and/or plantar hyperkeratosis</a:t>
            </a:r>
          </a:p>
          <a:p>
            <a:pPr lvl="1"/>
            <a:r>
              <a:rPr lang="en-US" dirty="0" smtClean="0"/>
              <a:t>Alopecia</a:t>
            </a:r>
          </a:p>
          <a:p>
            <a:pPr lvl="1"/>
            <a:r>
              <a:rPr lang="en-US" dirty="0" smtClean="0"/>
              <a:t>Nail dystrophy</a:t>
            </a:r>
          </a:p>
          <a:p>
            <a:pPr lvl="1"/>
            <a:r>
              <a:rPr lang="en-US" dirty="0" err="1" smtClean="0"/>
              <a:t>Ectropion</a:t>
            </a:r>
            <a:endParaRPr lang="en-US" dirty="0"/>
          </a:p>
          <a:p>
            <a:pPr lvl="1"/>
            <a:r>
              <a:rPr lang="en-US" dirty="0" smtClean="0"/>
              <a:t>Hepatosplenomegaly may be present</a:t>
            </a:r>
          </a:p>
        </p:txBody>
      </p:sp>
    </p:spTree>
    <p:extLst>
      <p:ext uri="{BB962C8B-B14F-4D97-AF65-F5344CB8AC3E}">
        <p14:creationId xmlns:p14="http://schemas.microsoft.com/office/powerpoint/2010/main" val="20758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Stage 1A: patchy or </a:t>
            </a:r>
            <a:r>
              <a:rPr lang="en-US" dirty="0" err="1" smtClean="0"/>
              <a:t>plaquelike</a:t>
            </a:r>
            <a:r>
              <a:rPr lang="en-US" dirty="0" smtClean="0"/>
              <a:t> skin disease involving &lt; 10 % of skin surface area (T1 skin disease)</a:t>
            </a:r>
          </a:p>
          <a:p>
            <a:r>
              <a:rPr lang="en-US" dirty="0" smtClean="0"/>
              <a:t>Stage 1B: Patch/</a:t>
            </a:r>
            <a:r>
              <a:rPr lang="en-US" dirty="0" err="1" smtClean="0"/>
              <a:t>plaquelike</a:t>
            </a:r>
            <a:r>
              <a:rPr lang="en-US" dirty="0" smtClean="0"/>
              <a:t> skin disease involving &gt; or = 10% of the skin surface (T2 skin disease)</a:t>
            </a:r>
          </a:p>
          <a:p>
            <a:r>
              <a:rPr lang="en-US" dirty="0" smtClean="0"/>
              <a:t>Stage IIB disease: Tumors are present (T3 skin lesions)</a:t>
            </a:r>
          </a:p>
          <a:p>
            <a:r>
              <a:rPr lang="en-US" dirty="0" smtClean="0"/>
              <a:t>Stage III disease: generalized </a:t>
            </a:r>
            <a:r>
              <a:rPr lang="en-US" dirty="0" err="1" smtClean="0"/>
              <a:t>erythroderma</a:t>
            </a:r>
            <a:r>
              <a:rPr lang="en-US" dirty="0" smtClean="0"/>
              <a:t> is present</a:t>
            </a:r>
          </a:p>
          <a:p>
            <a:r>
              <a:rPr lang="en-US" dirty="0" smtClean="0"/>
              <a:t>Stage IVA1 disease: </a:t>
            </a:r>
            <a:r>
              <a:rPr lang="en-US" dirty="0" err="1" smtClean="0"/>
              <a:t>erythroderma</a:t>
            </a:r>
            <a:r>
              <a:rPr lang="en-US" dirty="0" smtClean="0"/>
              <a:t> and significant blood involvement occur</a:t>
            </a:r>
          </a:p>
          <a:p>
            <a:r>
              <a:rPr lang="en-US" dirty="0" smtClean="0"/>
              <a:t>Stage IVA2 disease: Lymph node biopsy result shows total effacement by atypical  cells (LN4 node)</a:t>
            </a:r>
          </a:p>
          <a:p>
            <a:r>
              <a:rPr lang="en-US" dirty="0" smtClean="0"/>
              <a:t>Stage IVB disease: Visceral involvement (</a:t>
            </a:r>
            <a:r>
              <a:rPr lang="en-US" dirty="0" err="1" smtClean="0"/>
              <a:t>eg</a:t>
            </a:r>
            <a:r>
              <a:rPr lang="en-US" dirty="0" smtClean="0"/>
              <a:t> liver, lung bone marrow occurs)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8.tif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" y="57150"/>
            <a:ext cx="2286000" cy="2286000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pic>
        <p:nvPicPr>
          <p:cNvPr id="4" name="Picture 3" descr="Image10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19350"/>
            <a:ext cx="2286000" cy="2286000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pic>
        <p:nvPicPr>
          <p:cNvPr id="5" name="Picture 4" descr="Image13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67" y="57150"/>
            <a:ext cx="2289734" cy="2289734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pic>
        <p:nvPicPr>
          <p:cNvPr id="6" name="Picture 5" descr="Image15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19350"/>
            <a:ext cx="2286000" cy="2286000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pic>
        <p:nvPicPr>
          <p:cNvPr id="7" name="Picture 6" descr="Image17.t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150"/>
            <a:ext cx="2286000" cy="2286000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pic>
        <p:nvPicPr>
          <p:cNvPr id="8" name="Picture 7" descr="Image19.t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"/>
            <a:ext cx="2286000" cy="2286000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562600" y="0"/>
            <a:ext cx="56675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0"/>
            <a:ext cx="56675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0" y="2343150"/>
            <a:ext cx="56938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06567" y="-8920"/>
            <a:ext cx="56675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86400" y="2362200"/>
            <a:ext cx="56938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0"/>
            <a:ext cx="683751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</a:t>
            </a:r>
            <a:r>
              <a:rPr lang="en-US" dirty="0" err="1" smtClean="0"/>
              <a:t>cytometry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724400" cy="339447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T-cell lymphoma expressing CD3, CD56, CD7 (bright), CD2, CD8 (subset) and negative for CD5 and CD4</a:t>
            </a:r>
          </a:p>
          <a:p>
            <a:r>
              <a:rPr lang="en-US" dirty="0" smtClean="0"/>
              <a:t>The neoplasm seems to </a:t>
            </a:r>
            <a:r>
              <a:rPr lang="en-US" dirty="0" err="1" smtClean="0"/>
              <a:t>coexpress</a:t>
            </a:r>
            <a:r>
              <a:rPr lang="en-US" dirty="0" smtClean="0"/>
              <a:t> CD19 and kappa light chain and contains large lymphoid cells</a:t>
            </a:r>
          </a:p>
          <a:p>
            <a:r>
              <a:rPr lang="en-US" dirty="0" smtClean="0"/>
              <a:t>T-cell PCR results: </a:t>
            </a:r>
            <a:r>
              <a:rPr lang="en-US" b="1" dirty="0" smtClean="0"/>
              <a:t>Positive for monoclonal T cell population</a:t>
            </a:r>
          </a:p>
          <a:p>
            <a:r>
              <a:rPr lang="en-US" dirty="0" smtClean="0"/>
              <a:t>B-cell PCR results: Negative for B cell </a:t>
            </a:r>
            <a:r>
              <a:rPr lang="en-US" dirty="0" err="1" smtClean="0"/>
              <a:t>clonality</a:t>
            </a:r>
            <a:r>
              <a:rPr lang="en-US" dirty="0" smtClean="0"/>
              <a:t>; A polyclonal background of B cells is not detected indicating lack of B cells in the sample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930958"/>
              </p:ext>
            </p:extLst>
          </p:nvPr>
        </p:nvGraphicFramePr>
        <p:xfrm>
          <a:off x="5562600" y="1352550"/>
          <a:ext cx="3429000" cy="23926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14500"/>
                <a:gridCol w="17145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Positive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Negative</a:t>
                      </a:r>
                      <a:endParaRPr lang="en-US" dirty="0"/>
                    </a:p>
                  </a:txBody>
                  <a:tcPr/>
                </a:tc>
              </a:tr>
              <a:tr h="1219200">
                <a:tc>
                  <a:txBody>
                    <a:bodyPr/>
                    <a:lstStyle/>
                    <a:p>
                      <a:r>
                        <a:rPr lang="en-US" dirty="0" smtClean="0"/>
                        <a:t>CD2</a:t>
                      </a:r>
                    </a:p>
                    <a:p>
                      <a:r>
                        <a:rPr lang="en-US" dirty="0" smtClean="0"/>
                        <a:t>CD3</a:t>
                      </a:r>
                    </a:p>
                    <a:p>
                      <a:r>
                        <a:rPr lang="en-US" dirty="0" smtClean="0"/>
                        <a:t>CD7</a:t>
                      </a:r>
                    </a:p>
                    <a:p>
                      <a:r>
                        <a:rPr lang="en-US" dirty="0" smtClean="0"/>
                        <a:t>CD8</a:t>
                      </a:r>
                    </a:p>
                    <a:p>
                      <a:r>
                        <a:rPr lang="en-US" dirty="0" smtClean="0"/>
                        <a:t>CD19</a:t>
                      </a:r>
                    </a:p>
                    <a:p>
                      <a:r>
                        <a:rPr lang="en-US" dirty="0" smtClean="0"/>
                        <a:t>Kappa light chain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CD4</a:t>
                      </a:r>
                    </a:p>
                    <a:p>
                      <a:r>
                        <a:rPr lang="en-US" dirty="0" smtClean="0"/>
                        <a:t>CD5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6" descr="Untitled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209550"/>
            <a:ext cx="998631" cy="895350"/>
          </a:xfrm>
          <a:prstGeom prst="rect">
            <a:avLst/>
          </a:prstGeom>
          <a:noFill/>
          <a:ln w="254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65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8.tif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" y="57150"/>
            <a:ext cx="2286000" cy="2286000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pic>
        <p:nvPicPr>
          <p:cNvPr id="4" name="Picture 3" descr="Image10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19350"/>
            <a:ext cx="2286000" cy="2286000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pic>
        <p:nvPicPr>
          <p:cNvPr id="5" name="Picture 4" descr="Image13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67" y="57150"/>
            <a:ext cx="2289734" cy="2289734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pic>
        <p:nvPicPr>
          <p:cNvPr id="6" name="Picture 5" descr="Image15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19350"/>
            <a:ext cx="2286000" cy="2286000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pic>
        <p:nvPicPr>
          <p:cNvPr id="7" name="Picture 6" descr="Image17.t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7150"/>
            <a:ext cx="2286000" cy="2286000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pic>
        <p:nvPicPr>
          <p:cNvPr id="8" name="Picture 7" descr="Image19.t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"/>
            <a:ext cx="2286000" cy="2286000"/>
          </a:xfrm>
          <a:prstGeom prst="rect">
            <a:avLst/>
          </a:prstGeom>
          <a:ln w="12700" cap="sq" cmpd="sng">
            <a:solidFill>
              <a:srgbClr val="000000"/>
            </a:solidFill>
            <a:miter lim="800000"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562600" y="0"/>
            <a:ext cx="56675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0"/>
            <a:ext cx="56675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0" y="4324350"/>
            <a:ext cx="56938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06567" y="-8920"/>
            <a:ext cx="56675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86400" y="4324350"/>
            <a:ext cx="56938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0"/>
            <a:ext cx="683751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CD19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711316"/>
              </p:ext>
            </p:extLst>
          </p:nvPr>
        </p:nvGraphicFramePr>
        <p:xfrm>
          <a:off x="1600200" y="1123950"/>
          <a:ext cx="6019801" cy="25013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35519"/>
                <a:gridCol w="1328094"/>
                <a:gridCol w="1328094"/>
                <a:gridCol w="1328094"/>
              </a:tblGrid>
              <a:tr h="76200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Typical </a:t>
                      </a:r>
                      <a:r>
                        <a:rPr lang="en-US" sz="1700" dirty="0" err="1" smtClean="0"/>
                        <a:t>Immunophenotype</a:t>
                      </a:r>
                      <a:endParaRPr lang="en-US" sz="1700" dirty="0"/>
                    </a:p>
                  </a:txBody>
                  <a:tcPr marL="84790" marR="84790" marT="42395" marB="42395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Patient</a:t>
                      </a:r>
                      <a:r>
                        <a:rPr lang="en-US" sz="1700" baseline="0" dirty="0" smtClean="0"/>
                        <a:t> Skin Biopsy 6/2016</a:t>
                      </a:r>
                      <a:endParaRPr lang="en-US" sz="1700" dirty="0" smtClean="0"/>
                    </a:p>
                  </a:txBody>
                  <a:tcPr marL="84790" marR="84790" marT="42395" marB="42395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Patient</a:t>
                      </a:r>
                      <a:r>
                        <a:rPr lang="en-US" sz="1700" baseline="0" dirty="0" smtClean="0"/>
                        <a:t> Skin Biopsy 10/2017 </a:t>
                      </a:r>
                      <a:endParaRPr lang="en-US" sz="1700" dirty="0" smtClean="0"/>
                    </a:p>
                  </a:txBody>
                  <a:tcPr marL="84790" marR="84790" marT="42395" marB="42395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Patient</a:t>
                      </a:r>
                      <a:r>
                        <a:rPr lang="en-US" sz="1700" baseline="0" dirty="0" smtClean="0"/>
                        <a:t> Vitreous</a:t>
                      </a:r>
                      <a:endParaRPr lang="en-US" sz="1700" dirty="0" smtClean="0"/>
                    </a:p>
                  </a:txBody>
                  <a:tcPr marL="84790" marR="84790" marT="42395" marB="42395"/>
                </a:tc>
              </a:tr>
              <a:tr h="161100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CD3 (+)</a:t>
                      </a:r>
                    </a:p>
                    <a:p>
                      <a:r>
                        <a:rPr lang="en-US" sz="1700" b="1" dirty="0" smtClean="0"/>
                        <a:t>CD4</a:t>
                      </a:r>
                      <a:r>
                        <a:rPr lang="en-US" sz="1700" b="1" baseline="0" dirty="0" smtClean="0"/>
                        <a:t> (+)</a:t>
                      </a:r>
                    </a:p>
                    <a:p>
                      <a:r>
                        <a:rPr lang="en-US" sz="1700" b="1" baseline="0" dirty="0" smtClean="0"/>
                        <a:t>CD8 (-)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aseline="0" dirty="0" smtClean="0"/>
                        <a:t>CD7 (-)</a:t>
                      </a:r>
                    </a:p>
                    <a:p>
                      <a:r>
                        <a:rPr lang="en-US" sz="1700" baseline="0" dirty="0" smtClean="0"/>
                        <a:t>CD2 (+)</a:t>
                      </a:r>
                    </a:p>
                  </a:txBody>
                  <a:tcPr marL="84790" marR="84790" marT="42395" marB="423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 smtClean="0"/>
                        <a:t>CD3 (+)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 smtClean="0"/>
                        <a:t>CD4:CD8 </a:t>
                      </a:r>
                      <a:r>
                        <a:rPr lang="en-US" sz="1700" b="1" baseline="0" dirty="0" smtClean="0"/>
                        <a:t>8:1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 smtClean="0"/>
                        <a:t>CD7 (+)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 smtClean="0"/>
                        <a:t>CD2 (+)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 smtClean="0"/>
                        <a:t>CD19 (-)</a:t>
                      </a:r>
                    </a:p>
                  </a:txBody>
                  <a:tcPr marL="84790" marR="84790" marT="42395" marB="423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 smtClean="0"/>
                        <a:t>CD3 (+)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 smtClean="0"/>
                        <a:t>CD4:CD8 </a:t>
                      </a:r>
                      <a:r>
                        <a:rPr lang="en-US" sz="1700" b="1" baseline="0" dirty="0" smtClean="0"/>
                        <a:t>2:1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 smtClean="0"/>
                        <a:t>CD7 (+)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baseline="0" dirty="0" smtClean="0"/>
                        <a:t>CD2 (+)</a:t>
                      </a:r>
                    </a:p>
                  </a:txBody>
                  <a:tcPr marL="84790" marR="84790" marT="42395" marB="42395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CD3 (+)</a:t>
                      </a:r>
                    </a:p>
                    <a:p>
                      <a:r>
                        <a:rPr lang="en-US" sz="1700" b="1" dirty="0" smtClean="0"/>
                        <a:t>CD4</a:t>
                      </a:r>
                      <a:r>
                        <a:rPr lang="en-US" sz="1700" b="1" baseline="0" dirty="0" smtClean="0"/>
                        <a:t> (-)</a:t>
                      </a:r>
                    </a:p>
                    <a:p>
                      <a:r>
                        <a:rPr lang="en-US" sz="1700" b="1" baseline="0" dirty="0" smtClean="0"/>
                        <a:t>CD8 (+)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baseline="0" dirty="0" smtClean="0"/>
                        <a:t>CD7 (+)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aseline="0" dirty="0" smtClean="0"/>
                        <a:t>CD2 (+)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baseline="0" dirty="0" smtClean="0"/>
                        <a:t>CD19 (+)</a:t>
                      </a:r>
                    </a:p>
                  </a:txBody>
                  <a:tcPr marL="84790" marR="84790" marT="42395" marB="4239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36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047750"/>
            <a:ext cx="5105400" cy="22860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82-year-old male with 7 year history of MF</a:t>
            </a:r>
          </a:p>
          <a:p>
            <a:r>
              <a:rPr lang="en-US" dirty="0" smtClean="0"/>
              <a:t>Decreased vision OS with dense vitreous opacities </a:t>
            </a:r>
          </a:p>
          <a:p>
            <a:r>
              <a:rPr lang="en-US" dirty="0" smtClean="0"/>
              <a:t>Vitreous biopsy: CD3+ cells with </a:t>
            </a:r>
            <a:r>
              <a:rPr lang="en-US" b="1" dirty="0" smtClean="0"/>
              <a:t>CD4/CD8 ratio 1:4 (original skin biopsy was 5:1)</a:t>
            </a:r>
          </a:p>
          <a:p>
            <a:r>
              <a:rPr lang="en-US" dirty="0" smtClean="0"/>
              <a:t>External beam radiotherapy scheduled but patient died soon after</a:t>
            </a:r>
          </a:p>
          <a:p>
            <a:r>
              <a:rPr lang="en-US" b="1" dirty="0" smtClean="0"/>
              <a:t>CD8 positivity and </a:t>
            </a:r>
            <a:r>
              <a:rPr lang="en-US" b="1" dirty="0" err="1" smtClean="0"/>
              <a:t>immunophenotypic</a:t>
            </a:r>
            <a:r>
              <a:rPr lang="en-US" b="1" dirty="0" smtClean="0"/>
              <a:t> shift in skin biopsies appears to be associated with more aggressive disease</a:t>
            </a:r>
            <a:endParaRPr lang="en-US" b="1" dirty="0"/>
          </a:p>
        </p:txBody>
      </p:sp>
      <p:pic>
        <p:nvPicPr>
          <p:cNvPr id="6" name="Picture 5" descr="Screen Shot 2018-01-14 at 11.13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272"/>
            <a:ext cx="5486400" cy="994731"/>
          </a:xfrm>
          <a:prstGeom prst="rect">
            <a:avLst/>
          </a:prstGeom>
        </p:spPr>
      </p:pic>
      <p:pic>
        <p:nvPicPr>
          <p:cNvPr id="7" name="Picture 6" descr="Screen Shot 2018-01-14 at 11.16.0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2"/>
          <a:stretch/>
        </p:blipFill>
        <p:spPr>
          <a:xfrm>
            <a:off x="5613531" y="361950"/>
            <a:ext cx="3530469" cy="2590800"/>
          </a:xfrm>
          <a:prstGeom prst="rect">
            <a:avLst/>
          </a:prstGeom>
        </p:spPr>
      </p:pic>
      <p:pic>
        <p:nvPicPr>
          <p:cNvPr id="9" name="Picture 8" descr="Screen Shot 2018-01-14 at 11.19.30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01" y="2962185"/>
            <a:ext cx="5239488" cy="181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0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678"/>
            <a:ext cx="4038600" cy="3394472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CC: </a:t>
            </a:r>
            <a:r>
              <a:rPr lang="en-US" sz="1600" dirty="0" smtClean="0"/>
              <a:t>77-year-old </a:t>
            </a:r>
            <a:r>
              <a:rPr lang="en-US" sz="1600" dirty="0"/>
              <a:t>male </a:t>
            </a:r>
          </a:p>
          <a:p>
            <a:pPr lvl="1"/>
            <a:r>
              <a:rPr lang="en-US" sz="1600" dirty="0"/>
              <a:t>Decreased vision OS x 2 months</a:t>
            </a:r>
          </a:p>
          <a:p>
            <a:pPr lvl="1"/>
            <a:r>
              <a:rPr lang="en-US" sz="1600" dirty="0"/>
              <a:t>Associated floaters OS</a:t>
            </a:r>
          </a:p>
          <a:p>
            <a:pPr lvl="1"/>
            <a:r>
              <a:rPr lang="en-US" sz="1600" dirty="0"/>
              <a:t>No flashes, no distortion of vision OU</a:t>
            </a:r>
          </a:p>
          <a:p>
            <a:pPr lvl="1"/>
            <a:r>
              <a:rPr lang="en-US" sz="1600" dirty="0"/>
              <a:t>No </a:t>
            </a:r>
            <a:r>
              <a:rPr lang="en-US" sz="1600" dirty="0" smtClean="0"/>
              <a:t>pain</a:t>
            </a:r>
            <a:endParaRPr lang="en-US" sz="1600" b="1" dirty="0" smtClean="0"/>
          </a:p>
          <a:p>
            <a:r>
              <a:rPr lang="en-US" sz="1600" b="1" dirty="0" smtClean="0"/>
              <a:t>POH</a:t>
            </a:r>
            <a:r>
              <a:rPr lang="en-US" sz="1600" dirty="0" smtClean="0"/>
              <a:t>: None</a:t>
            </a:r>
          </a:p>
          <a:p>
            <a:r>
              <a:rPr lang="en-US" sz="1600" b="1" dirty="0" smtClean="0"/>
              <a:t>PMH</a:t>
            </a:r>
          </a:p>
          <a:p>
            <a:pPr lvl="1"/>
            <a:r>
              <a:rPr lang="en-US" sz="1600" dirty="0" smtClean="0"/>
              <a:t>Hypertension</a:t>
            </a:r>
          </a:p>
          <a:p>
            <a:pPr lvl="1"/>
            <a:r>
              <a:rPr lang="en-US" sz="1600" dirty="0" smtClean="0"/>
              <a:t>Pre diabetic</a:t>
            </a:r>
          </a:p>
          <a:p>
            <a:pPr lvl="1"/>
            <a:r>
              <a:rPr lang="en-US" sz="1600" dirty="0" smtClean="0"/>
              <a:t>Heart disease</a:t>
            </a:r>
          </a:p>
          <a:p>
            <a:pPr lvl="1"/>
            <a:r>
              <a:rPr lang="en-US" sz="1600" dirty="0"/>
              <a:t>Motor neuron </a:t>
            </a:r>
            <a:r>
              <a:rPr lang="en-US" sz="1600" dirty="0" smtClean="0"/>
              <a:t>disorder – mixed upper and lower motor neuron deficit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*Additional history withheld*</a:t>
            </a:r>
          </a:p>
          <a:p>
            <a:r>
              <a:rPr lang="en-US" sz="1600" b="1" dirty="0" smtClean="0"/>
              <a:t>FH</a:t>
            </a:r>
            <a:r>
              <a:rPr lang="en-US" sz="1600" dirty="0" smtClean="0"/>
              <a:t>: Non-contributory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76800" y="1047750"/>
            <a:ext cx="41148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PSH</a:t>
            </a:r>
          </a:p>
          <a:p>
            <a:pPr lvl="1"/>
            <a:r>
              <a:rPr lang="en-US" dirty="0"/>
              <a:t>Knee surgery</a:t>
            </a:r>
          </a:p>
          <a:p>
            <a:pPr lvl="1"/>
            <a:r>
              <a:rPr lang="en-US" dirty="0" smtClean="0"/>
              <a:t>Coronary artery bypass</a:t>
            </a:r>
            <a:endParaRPr lang="en-US" dirty="0"/>
          </a:p>
          <a:p>
            <a:pPr lvl="1"/>
            <a:r>
              <a:rPr lang="en-US" dirty="0"/>
              <a:t>Spine surgery</a:t>
            </a:r>
          </a:p>
          <a:p>
            <a:pPr lvl="1"/>
            <a:r>
              <a:rPr lang="en-US" dirty="0"/>
              <a:t>Appendectomy</a:t>
            </a:r>
          </a:p>
          <a:p>
            <a:r>
              <a:rPr lang="en-US" b="1" dirty="0"/>
              <a:t>Medications</a:t>
            </a:r>
          </a:p>
          <a:p>
            <a:pPr lvl="1"/>
            <a:r>
              <a:rPr lang="en-US" dirty="0" err="1"/>
              <a:t>Enalapril</a:t>
            </a:r>
            <a:r>
              <a:rPr lang="en-US" dirty="0"/>
              <a:t>, </a:t>
            </a:r>
            <a:r>
              <a:rPr lang="en-US" dirty="0" err="1"/>
              <a:t>zolpidem</a:t>
            </a:r>
            <a:r>
              <a:rPr lang="en-US" dirty="0"/>
              <a:t>, baclofen, citalopram, </a:t>
            </a:r>
            <a:r>
              <a:rPr lang="en-US" dirty="0" err="1"/>
              <a:t>metoprolol</a:t>
            </a:r>
            <a:endParaRPr lang="en-US" dirty="0"/>
          </a:p>
          <a:p>
            <a:r>
              <a:rPr lang="en-US" b="1" dirty="0"/>
              <a:t>Allergies</a:t>
            </a:r>
          </a:p>
          <a:p>
            <a:pPr lvl="1"/>
            <a:r>
              <a:rPr lang="en-US" dirty="0"/>
              <a:t>Shellfish</a:t>
            </a:r>
          </a:p>
        </p:txBody>
      </p:sp>
    </p:spTree>
    <p:extLst>
      <p:ext uri="{BB962C8B-B14F-4D97-AF65-F5344CB8AC3E}">
        <p14:creationId xmlns:p14="http://schemas.microsoft.com/office/powerpoint/2010/main" val="370705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84"/>
            <a:ext cx="8229600" cy="857250"/>
          </a:xfrm>
        </p:spPr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23950"/>
            <a:ext cx="4495800" cy="339447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Cutaneous T-cell lymphoma (mycosis </a:t>
            </a:r>
            <a:r>
              <a:rPr lang="en-US" dirty="0" err="1" smtClean="0"/>
              <a:t>fungoides</a:t>
            </a:r>
            <a:r>
              <a:rPr lang="en-US" dirty="0" smtClean="0"/>
              <a:t>) with intraocular involvement by T-cell lymphoma</a:t>
            </a:r>
          </a:p>
          <a:p>
            <a:r>
              <a:rPr lang="en-US" dirty="0" smtClean="0"/>
              <a:t>Stage IVB </a:t>
            </a:r>
          </a:p>
          <a:p>
            <a:pPr lvl="1"/>
            <a:r>
              <a:rPr lang="en-US" dirty="0" smtClean="0"/>
              <a:t>Based on </a:t>
            </a:r>
            <a:r>
              <a:rPr lang="en-US" dirty="0" err="1" smtClean="0"/>
              <a:t>extracutaneous</a:t>
            </a:r>
            <a:r>
              <a:rPr lang="en-US" dirty="0" smtClean="0"/>
              <a:t> disease involving visceral organ</a:t>
            </a:r>
            <a:endParaRPr lang="en-US" dirty="0"/>
          </a:p>
        </p:txBody>
      </p:sp>
      <p:pic>
        <p:nvPicPr>
          <p:cNvPr id="4" name="Picture 3" descr="Screen Shot 2018-01-16 at 5.20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95350"/>
            <a:ext cx="3810000" cy="30255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43800" y="3562350"/>
            <a:ext cx="304800" cy="30480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29200" y="3562350"/>
            <a:ext cx="304800" cy="30480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8-01-16 at 5.23.11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867150"/>
            <a:ext cx="2666999" cy="9144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486400" y="4248150"/>
            <a:ext cx="304800" cy="304800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1-16 at 10.53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85750"/>
            <a:ext cx="4591291" cy="1066800"/>
          </a:xfrm>
          <a:prstGeom prst="rect">
            <a:avLst/>
          </a:prstGeom>
        </p:spPr>
      </p:pic>
      <p:pic>
        <p:nvPicPr>
          <p:cNvPr id="6" name="Picture 5" descr="Screen Shot 2018-01-16 at 10.54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60" y="209550"/>
            <a:ext cx="3451540" cy="447675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657350"/>
            <a:ext cx="4876800" cy="232767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Largest series of patients with MF reported in ophthalmic literature</a:t>
            </a:r>
          </a:p>
          <a:p>
            <a:r>
              <a:rPr lang="en-US" sz="2800" dirty="0" smtClean="0"/>
              <a:t>11 of 30 consecutive patients with MF had ocular findings related to MF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553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1-16 at 10.53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5750"/>
            <a:ext cx="4318000" cy="1003300"/>
          </a:xfrm>
          <a:prstGeom prst="rect">
            <a:avLst/>
          </a:prstGeom>
        </p:spPr>
      </p:pic>
      <p:pic>
        <p:nvPicPr>
          <p:cNvPr id="6" name="Picture 5" descr="Screen Shot 2018-01-16 at 10.54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60" y="209550"/>
            <a:ext cx="3451540" cy="4476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91200" y="1428750"/>
            <a:ext cx="2819400" cy="4572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8-01-16 at 10.57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6350"/>
            <a:ext cx="4902200" cy="3390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91200" y="2343150"/>
            <a:ext cx="2819400" cy="2286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91200" y="2495550"/>
            <a:ext cx="2819400" cy="3810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91200" y="3028950"/>
            <a:ext cx="2819400" cy="2286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91200" y="2800350"/>
            <a:ext cx="2819400" cy="2286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creen Shot 2018-01-16 at 11.04.4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28750"/>
            <a:ext cx="4889500" cy="3035300"/>
          </a:xfrm>
          <a:prstGeom prst="rect">
            <a:avLst/>
          </a:prstGeom>
        </p:spPr>
      </p:pic>
      <p:pic>
        <p:nvPicPr>
          <p:cNvPr id="15" name="Picture 14" descr="Screen Shot 2018-01-16 at 11.06.44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04950"/>
            <a:ext cx="4914900" cy="2997200"/>
          </a:xfrm>
          <a:prstGeom prst="rect">
            <a:avLst/>
          </a:prstGeom>
        </p:spPr>
      </p:pic>
      <p:pic>
        <p:nvPicPr>
          <p:cNvPr id="16" name="Picture 15" descr="Screen Shot 2018-01-16 at 11.08.54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276351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1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047750"/>
            <a:ext cx="6629400" cy="17526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48-year-old male with mycosis </a:t>
            </a:r>
            <a:r>
              <a:rPr lang="en-US" dirty="0" err="1" smtClean="0"/>
              <a:t>fungoides</a:t>
            </a:r>
            <a:r>
              <a:rPr lang="en-US" dirty="0" smtClean="0"/>
              <a:t> x30 years presenting with blurry vision OS</a:t>
            </a:r>
          </a:p>
          <a:p>
            <a:r>
              <a:rPr lang="en-US" dirty="0" smtClean="0"/>
              <a:t>Bilateral </a:t>
            </a:r>
            <a:r>
              <a:rPr lang="en-US" b="1" dirty="0" smtClean="0"/>
              <a:t>disc swelling </a:t>
            </a:r>
            <a:r>
              <a:rPr lang="en-US" dirty="0" smtClean="0"/>
              <a:t>(resolved)</a:t>
            </a:r>
            <a:r>
              <a:rPr lang="en-US" b="1" dirty="0" smtClean="0"/>
              <a:t>, white </a:t>
            </a:r>
            <a:r>
              <a:rPr lang="en-US" b="1" dirty="0" err="1" smtClean="0"/>
              <a:t>subretinal</a:t>
            </a:r>
            <a:r>
              <a:rPr lang="en-US" b="1" dirty="0" smtClean="0"/>
              <a:t> lesions and </a:t>
            </a:r>
            <a:r>
              <a:rPr lang="en-US" b="1" dirty="0" err="1" smtClean="0"/>
              <a:t>vitritis</a:t>
            </a:r>
            <a:endParaRPr lang="en-US" b="1" dirty="0"/>
          </a:p>
          <a:p>
            <a:r>
              <a:rPr lang="en-US" dirty="0" err="1" smtClean="0"/>
              <a:t>Perilimbal</a:t>
            </a:r>
            <a:r>
              <a:rPr lang="en-US" dirty="0" smtClean="0"/>
              <a:t> nodule</a:t>
            </a:r>
          </a:p>
          <a:p>
            <a:r>
              <a:rPr lang="en-US" dirty="0" smtClean="0"/>
              <a:t>Histopathology – malignant T cell infiltrates consistent with MF in </a:t>
            </a:r>
            <a:r>
              <a:rPr lang="en-US" b="1" dirty="0" smtClean="0"/>
              <a:t>retina, vitreous and between RPE and Bruch’s membrane</a:t>
            </a:r>
          </a:p>
          <a:p>
            <a:r>
              <a:rPr lang="en-US" dirty="0"/>
              <a:t>Patient died </a:t>
            </a:r>
            <a:r>
              <a:rPr lang="en-US" i="1" dirty="0"/>
              <a:t>2 months </a:t>
            </a:r>
            <a:r>
              <a:rPr lang="en-US" dirty="0"/>
              <a:t>after presentation from widespread lymphoma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2" name="Picture 1" descr="Screen Shot 2018-01-14 at 11.03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" y="0"/>
            <a:ext cx="5692422" cy="1027039"/>
          </a:xfrm>
          <a:prstGeom prst="rect">
            <a:avLst/>
          </a:prstGeom>
        </p:spPr>
      </p:pic>
      <p:pic>
        <p:nvPicPr>
          <p:cNvPr id="10" name="Picture 9" descr="Screen Shot 2018-01-14 at 11.07.24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71" y="209550"/>
            <a:ext cx="2564938" cy="4400550"/>
          </a:xfrm>
          <a:prstGeom prst="rect">
            <a:avLst/>
          </a:prstGeom>
        </p:spPr>
      </p:pic>
      <p:pic>
        <p:nvPicPr>
          <p:cNvPr id="11" name="Picture 10" descr="Screen Shot 2018-01-14 at 11.08.12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876550"/>
            <a:ext cx="4376492" cy="1853490"/>
          </a:xfrm>
          <a:prstGeom prst="rect">
            <a:avLst/>
          </a:prstGeom>
        </p:spPr>
      </p:pic>
      <p:pic>
        <p:nvPicPr>
          <p:cNvPr id="12" name="Picture 11" descr="Screen Shot 2018-01-14 at 11.08.55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4150"/>
            <a:ext cx="2219361" cy="196215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6934200" y="1200150"/>
            <a:ext cx="3810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8382000" y="3562350"/>
            <a:ext cx="304800" cy="3810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3124200" y="4400550"/>
            <a:ext cx="304800" cy="3810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8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1047750"/>
            <a:ext cx="7391400" cy="1905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52-year-old male with 1.5 year history of MF – treated </a:t>
            </a:r>
          </a:p>
          <a:p>
            <a:r>
              <a:rPr lang="en-US" dirty="0" smtClean="0"/>
              <a:t>Progressive loss of vision OS with floaters and flashes</a:t>
            </a:r>
          </a:p>
          <a:p>
            <a:r>
              <a:rPr lang="en-US" dirty="0" smtClean="0"/>
              <a:t>Bilateral </a:t>
            </a:r>
            <a:r>
              <a:rPr lang="en-US" dirty="0" err="1" smtClean="0"/>
              <a:t>keratic</a:t>
            </a:r>
            <a:r>
              <a:rPr lang="en-US" dirty="0" smtClean="0"/>
              <a:t> precipitates OS</a:t>
            </a:r>
            <a:r>
              <a:rPr lang="en-US" dirty="0"/>
              <a:t>&gt;</a:t>
            </a:r>
            <a:r>
              <a:rPr lang="en-US" dirty="0" smtClean="0"/>
              <a:t>OD</a:t>
            </a:r>
          </a:p>
          <a:p>
            <a:r>
              <a:rPr lang="en-US" dirty="0" smtClean="0"/>
              <a:t>Dense vitreous haze OS, mild </a:t>
            </a:r>
            <a:r>
              <a:rPr lang="en-US" dirty="0" err="1" smtClean="0"/>
              <a:t>vitritis</a:t>
            </a:r>
            <a:r>
              <a:rPr lang="en-US" dirty="0" smtClean="0"/>
              <a:t> OD</a:t>
            </a:r>
          </a:p>
          <a:p>
            <a:r>
              <a:rPr lang="en-US" dirty="0" smtClean="0"/>
              <a:t>Treated with radiation to eye </a:t>
            </a:r>
            <a:r>
              <a:rPr lang="en-US" dirty="0" smtClean="0">
                <a:sym typeface="Wingdings"/>
              </a:rPr>
              <a:t> CNS metastasis – died </a:t>
            </a:r>
            <a:r>
              <a:rPr lang="en-US" i="1" dirty="0" smtClean="0">
                <a:sym typeface="Wingdings"/>
              </a:rPr>
              <a:t>5 months </a:t>
            </a:r>
            <a:r>
              <a:rPr lang="en-US" dirty="0" smtClean="0">
                <a:sym typeface="Wingdings"/>
              </a:rPr>
              <a:t>after ocular findings</a:t>
            </a:r>
            <a:endParaRPr lang="en-US" dirty="0"/>
          </a:p>
        </p:txBody>
      </p:sp>
      <p:pic>
        <p:nvPicPr>
          <p:cNvPr id="5" name="Picture 4" descr="Screen Shot 2018-01-15 at 12.36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3350"/>
            <a:ext cx="7086600" cy="930193"/>
          </a:xfrm>
          <a:prstGeom prst="rect">
            <a:avLst/>
          </a:prstGeom>
        </p:spPr>
      </p:pic>
      <p:pic>
        <p:nvPicPr>
          <p:cNvPr id="6" name="Picture 5" descr="Screen Shot 2018-01-15 at 12.45.34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1"/>
          <a:stretch/>
        </p:blipFill>
        <p:spPr>
          <a:xfrm>
            <a:off x="2133600" y="2969527"/>
            <a:ext cx="5029200" cy="186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68-year-old with worsening vision </a:t>
            </a:r>
          </a:p>
          <a:p>
            <a:r>
              <a:rPr lang="en-US" dirty="0" smtClean="0"/>
              <a:t>Dense, bilateral, lobular-appearing </a:t>
            </a:r>
            <a:r>
              <a:rPr lang="en-US" b="1" dirty="0" err="1" smtClean="0"/>
              <a:t>hypopyon</a:t>
            </a:r>
            <a:r>
              <a:rPr lang="en-US" dirty="0" smtClean="0"/>
              <a:t> with </a:t>
            </a:r>
            <a:r>
              <a:rPr lang="en-US" dirty="0" err="1" smtClean="0"/>
              <a:t>admixure</a:t>
            </a:r>
            <a:r>
              <a:rPr lang="en-US" dirty="0" smtClean="0"/>
              <a:t> of blood was present in each eye</a:t>
            </a:r>
          </a:p>
          <a:p>
            <a:r>
              <a:rPr lang="en-US" dirty="0" smtClean="0"/>
              <a:t>Treated with external beam irradiation with complete resolution of </a:t>
            </a:r>
            <a:r>
              <a:rPr lang="en-US" dirty="0" err="1" smtClean="0"/>
              <a:t>hypopyon</a:t>
            </a:r>
            <a:r>
              <a:rPr lang="en-US" dirty="0" smtClean="0"/>
              <a:t> on day 10 of therapy</a:t>
            </a:r>
            <a:endParaRPr lang="en-US" dirty="0"/>
          </a:p>
        </p:txBody>
      </p:sp>
      <p:pic>
        <p:nvPicPr>
          <p:cNvPr id="4" name="Picture 3" descr="Screen Shot 2018-01-17 at 5.45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" y="209550"/>
            <a:ext cx="4572000" cy="858644"/>
          </a:xfrm>
          <a:prstGeom prst="rect">
            <a:avLst/>
          </a:prstGeom>
        </p:spPr>
      </p:pic>
      <p:pic>
        <p:nvPicPr>
          <p:cNvPr id="5" name="Picture 4" descr="Screen Shot 2018-01-17 at 5.46.1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4212526" cy="2514600"/>
          </a:xfrm>
          <a:prstGeom prst="rect">
            <a:avLst/>
          </a:prstGeom>
        </p:spPr>
      </p:pic>
      <p:pic>
        <p:nvPicPr>
          <p:cNvPr id="6" name="Picture 5" descr="Screen Shot 2018-01-17 at 5.46.33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81"/>
          <a:stretch/>
        </p:blipFill>
        <p:spPr>
          <a:xfrm>
            <a:off x="5715000" y="2321407"/>
            <a:ext cx="2529072" cy="28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1-07 at 10.43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7670"/>
            <a:ext cx="5257800" cy="1111082"/>
          </a:xfrm>
          <a:prstGeom prst="rect">
            <a:avLst/>
          </a:prstGeom>
        </p:spPr>
      </p:pic>
      <p:pic>
        <p:nvPicPr>
          <p:cNvPr id="7" name="Picture 6" descr="Screen Shot 2018-01-07 at 10.47.07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9"/>
          <a:stretch/>
        </p:blipFill>
        <p:spPr>
          <a:xfrm>
            <a:off x="3429000" y="2952750"/>
            <a:ext cx="2209800" cy="1985715"/>
          </a:xfrm>
          <a:prstGeom prst="rect">
            <a:avLst/>
          </a:prstGeom>
        </p:spPr>
      </p:pic>
      <p:pic>
        <p:nvPicPr>
          <p:cNvPr id="8" name="Picture 7" descr="Screen Shot 2018-01-07 at 10.47.56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52549"/>
            <a:ext cx="3124200" cy="31915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971550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58-year-old female with decreased vision and anterior uveitis OD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5 year history of MF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CD3+, CD7+, CD8+, CD19+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Anterior uveitis</a:t>
            </a:r>
            <a:r>
              <a:rPr lang="en-US" sz="2000" dirty="0" smtClean="0"/>
              <a:t>, eventually developing </a:t>
            </a:r>
            <a:r>
              <a:rPr lang="en-US" sz="2000" b="1" dirty="0" smtClean="0"/>
              <a:t>a </a:t>
            </a:r>
            <a:r>
              <a:rPr lang="en-US" sz="2000" b="1" dirty="0" err="1" smtClean="0"/>
              <a:t>subretinal</a:t>
            </a:r>
            <a:r>
              <a:rPr lang="en-US" sz="2000" b="1" dirty="0" smtClean="0"/>
              <a:t> infiltrate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pic>
        <p:nvPicPr>
          <p:cNvPr id="9" name="Picture 8" descr="Screen Shot 2018-01-07 at 10.46.32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95"/>
          <a:stretch/>
        </p:blipFill>
        <p:spPr>
          <a:xfrm>
            <a:off x="3047999" y="1123950"/>
            <a:ext cx="289784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6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1-07 at 10.43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3350"/>
            <a:ext cx="5257800" cy="1111082"/>
          </a:xfrm>
          <a:prstGeom prst="rect">
            <a:avLst/>
          </a:prstGeom>
        </p:spPr>
      </p:pic>
      <p:pic>
        <p:nvPicPr>
          <p:cNvPr id="4" name="Picture 3" descr="Screen Shot 2018-01-07 at 10.49.20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76350"/>
            <a:ext cx="4223676" cy="3477962"/>
          </a:xfrm>
          <a:prstGeom prst="rect">
            <a:avLst/>
          </a:prstGeom>
        </p:spPr>
      </p:pic>
      <p:pic>
        <p:nvPicPr>
          <p:cNvPr id="5" name="Picture 4" descr="Screen Shot 2018-01-07 at 10.47.56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76350"/>
            <a:ext cx="3352800" cy="3425115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4191000" y="287655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7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Intravitreal</a:t>
            </a:r>
            <a:r>
              <a:rPr lang="en-US" dirty="0" smtClean="0"/>
              <a:t> chemotherapy</a:t>
            </a:r>
          </a:p>
          <a:p>
            <a:pPr lvl="1"/>
            <a:r>
              <a:rPr lang="en-US" dirty="0" smtClean="0"/>
              <a:t>Methotrexate 400mcg/0.1mL</a:t>
            </a:r>
          </a:p>
          <a:p>
            <a:r>
              <a:rPr lang="en-US" dirty="0" smtClean="0"/>
              <a:t>External beam </a:t>
            </a:r>
            <a:r>
              <a:rPr lang="en-US" dirty="0" err="1" smtClean="0"/>
              <a:t>radiotheraphy</a:t>
            </a:r>
            <a:r>
              <a:rPr lang="en-US" dirty="0" smtClean="0"/>
              <a:t> (EBRT)</a:t>
            </a:r>
          </a:p>
          <a:p>
            <a:pPr lvl="1"/>
            <a:r>
              <a:rPr lang="en-US" dirty="0" smtClean="0"/>
              <a:t>Bilateral cases</a:t>
            </a:r>
          </a:p>
          <a:p>
            <a:r>
              <a:rPr lang="en-US" dirty="0" smtClean="0"/>
              <a:t>Systemic Chemotherapy</a:t>
            </a:r>
          </a:p>
          <a:p>
            <a:pPr lvl="1"/>
            <a:r>
              <a:rPr lang="en-US" dirty="0" smtClean="0"/>
              <a:t>Systemic disease, CNS involvement</a:t>
            </a:r>
          </a:p>
        </p:txBody>
      </p:sp>
    </p:spTree>
    <p:extLst>
      <p:ext uri="{BB962C8B-B14F-4D97-AF65-F5344CB8AC3E}">
        <p14:creationId xmlns:p14="http://schemas.microsoft.com/office/powerpoint/2010/main" val="268876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Five weeks after initial presentation: progressive physical weakness, difficulty with balance, swallowing and memory</a:t>
            </a:r>
          </a:p>
          <a:p>
            <a:r>
              <a:rPr lang="en-US" dirty="0" smtClean="0"/>
              <a:t>Lumbar puncture showed CSF positive for atypical lymphoid cells c/w T cell lymphoma</a:t>
            </a:r>
          </a:p>
          <a:p>
            <a:r>
              <a:rPr lang="en-US" dirty="0" smtClean="0"/>
              <a:t>Brain MRI: three lesions in the left frontal  and </a:t>
            </a:r>
            <a:r>
              <a:rPr lang="en-US" dirty="0" err="1" smtClean="0"/>
              <a:t>lleft</a:t>
            </a:r>
            <a:r>
              <a:rPr lang="en-US" dirty="0" smtClean="0"/>
              <a:t> superior temporal lobe were noted</a:t>
            </a:r>
          </a:p>
          <a:p>
            <a:r>
              <a:rPr lang="en-US" dirty="0" smtClean="0"/>
              <a:t>Patient underwent external beam radiation to bilateral  orbits of 30 </a:t>
            </a:r>
            <a:r>
              <a:rPr lang="en-US" dirty="0" err="1" smtClean="0"/>
              <a:t>Gy</a:t>
            </a:r>
            <a:r>
              <a:rPr lang="en-US" dirty="0" smtClean="0"/>
              <a:t> in 10 fractions</a:t>
            </a:r>
          </a:p>
          <a:p>
            <a:r>
              <a:rPr lang="en-US" dirty="0" err="1" smtClean="0"/>
              <a:t>Intrathecal</a:t>
            </a:r>
            <a:r>
              <a:rPr lang="en-US" dirty="0" smtClean="0"/>
              <a:t> methotrexate and </a:t>
            </a:r>
            <a:r>
              <a:rPr lang="en-US" dirty="0" err="1" smtClean="0"/>
              <a:t>cytarabine</a:t>
            </a:r>
            <a:r>
              <a:rPr lang="en-US" dirty="0" smtClean="0"/>
              <a:t>, systemic methotrexate and </a:t>
            </a:r>
            <a:r>
              <a:rPr lang="en-US" dirty="0" err="1" smtClean="0"/>
              <a:t>procarbamazine</a:t>
            </a:r>
            <a:r>
              <a:rPr lang="en-US" dirty="0" smtClean="0"/>
              <a:t> (</a:t>
            </a:r>
            <a:r>
              <a:rPr lang="en-US" dirty="0" err="1" smtClean="0"/>
              <a:t>DeAngelis</a:t>
            </a:r>
            <a:r>
              <a:rPr lang="en-US" dirty="0" smtClean="0"/>
              <a:t> protocol)</a:t>
            </a:r>
          </a:p>
          <a:p>
            <a:r>
              <a:rPr lang="en-US" dirty="0" smtClean="0"/>
              <a:t>Patient died three months after initial presentation of symptoms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6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936"/>
            <a:ext cx="8229600" cy="857250"/>
          </a:xfrm>
        </p:spPr>
        <p:txBody>
          <a:bodyPr/>
          <a:lstStyle/>
          <a:p>
            <a:r>
              <a:rPr lang="en-US" dirty="0" smtClean="0"/>
              <a:t>Presenting Eye Exam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18833" y="3308971"/>
            <a:ext cx="727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</a:t>
            </a:r>
            <a:r>
              <a:rPr lang="en-US" sz="2400" baseline="-25000" dirty="0" err="1" smtClean="0"/>
              <a:t>tono</a:t>
            </a:r>
            <a:endParaRPr lang="en-US" sz="2400" baseline="-25000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089831" y="3292467"/>
            <a:ext cx="321494" cy="173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86725" y="3571424"/>
            <a:ext cx="324600" cy="134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09791" y="3119343"/>
            <a:ext cx="146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17 mm Hg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385286" y="3521206"/>
            <a:ext cx="1394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20mm Hg </a:t>
            </a:r>
            <a:endParaRPr lang="en-US" sz="24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5266747" y="3295455"/>
            <a:ext cx="801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EOM</a:t>
            </a:r>
            <a:endParaRPr lang="en-US" sz="2400" dirty="0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6088264" y="3292467"/>
            <a:ext cx="321494" cy="173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85158" y="3571424"/>
            <a:ext cx="324600" cy="134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08225" y="3119343"/>
            <a:ext cx="581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full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6383720" y="3521206"/>
            <a:ext cx="581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full</a:t>
            </a:r>
            <a:endParaRPr lang="en-US" sz="2400" dirty="0"/>
          </a:p>
          <a:p>
            <a:endParaRPr lang="en-US" sz="2400" baseline="30000" dirty="0"/>
          </a:p>
        </p:txBody>
      </p:sp>
      <p:sp>
        <p:nvSpPr>
          <p:cNvPr id="37" name="TextBox 36"/>
          <p:cNvSpPr txBox="1"/>
          <p:nvPr/>
        </p:nvSpPr>
        <p:spPr>
          <a:xfrm>
            <a:off x="1177034" y="2294454"/>
            <a:ext cx="928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Pupils</a:t>
            </a:r>
            <a:endParaRPr lang="en-US" sz="2400" dirty="0"/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2091085" y="2260287"/>
            <a:ext cx="321494" cy="173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087979" y="2539244"/>
            <a:ext cx="324600" cy="134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411046" y="2087163"/>
            <a:ext cx="901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 mm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2386541" y="2489026"/>
            <a:ext cx="901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 mm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3244929" y="253519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RAPD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244929" y="212023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RAPD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340899" y="2242058"/>
            <a:ext cx="664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CVF</a:t>
            </a:r>
            <a:endParaRPr lang="en-US" sz="2400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6088264" y="2207891"/>
            <a:ext cx="321494" cy="173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085158" y="2486848"/>
            <a:ext cx="324600" cy="134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408225" y="2034767"/>
            <a:ext cx="581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full</a:t>
            </a:r>
            <a:endParaRPr lang="en-US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6383720" y="2436630"/>
            <a:ext cx="581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full</a:t>
            </a:r>
            <a:endParaRPr lang="en-US" sz="2400" dirty="0"/>
          </a:p>
          <a:p>
            <a:endParaRPr lang="en-US" sz="2400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1143000" y="1276350"/>
            <a:ext cx="93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VA CC</a:t>
            </a:r>
            <a:endParaRPr lang="en-US" sz="2400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129538" y="1264371"/>
            <a:ext cx="321494" cy="173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29538" y="1629958"/>
            <a:ext cx="324600" cy="134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63446" y="1004685"/>
            <a:ext cx="1943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20/30-</a:t>
            </a:r>
            <a:r>
              <a:rPr lang="en-US" sz="2400" dirty="0"/>
              <a:t>1 PH </a:t>
            </a:r>
            <a:r>
              <a:rPr lang="en-US" sz="2400" dirty="0" smtClean="0"/>
              <a:t>NI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2563446" y="1591281"/>
            <a:ext cx="1693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20/50 PH NI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29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Mycosis </a:t>
            </a:r>
            <a:r>
              <a:rPr lang="en-US" dirty="0" err="1" smtClean="0"/>
              <a:t>fungoides</a:t>
            </a:r>
            <a:r>
              <a:rPr lang="en-US" dirty="0" smtClean="0"/>
              <a:t> with vitreous involvement is rare</a:t>
            </a:r>
          </a:p>
          <a:p>
            <a:r>
              <a:rPr lang="en-US" dirty="0" smtClean="0"/>
              <a:t>Variable clinical presentation including </a:t>
            </a:r>
            <a:r>
              <a:rPr lang="en-US" dirty="0" err="1" smtClean="0"/>
              <a:t>vitritis</a:t>
            </a:r>
            <a:r>
              <a:rPr lang="en-US" dirty="0" smtClean="0"/>
              <a:t>, </a:t>
            </a:r>
            <a:r>
              <a:rPr lang="en-US" dirty="0" err="1" smtClean="0"/>
              <a:t>panuveitis</a:t>
            </a:r>
            <a:r>
              <a:rPr lang="en-US" dirty="0" smtClean="0"/>
              <a:t>, </a:t>
            </a:r>
            <a:r>
              <a:rPr lang="en-US" dirty="0" err="1" smtClean="0"/>
              <a:t>chorioretinal</a:t>
            </a:r>
            <a:r>
              <a:rPr lang="en-US" dirty="0" smtClean="0"/>
              <a:t> lesions, optic nerve infiltration and anterior chamber involvement</a:t>
            </a:r>
          </a:p>
          <a:p>
            <a:r>
              <a:rPr lang="en-US" dirty="0" smtClean="0"/>
              <a:t>Patients respond well to radiation or </a:t>
            </a:r>
            <a:r>
              <a:rPr lang="en-US" dirty="0" err="1" smtClean="0"/>
              <a:t>intravitreal</a:t>
            </a:r>
            <a:r>
              <a:rPr lang="en-US" dirty="0" smtClean="0"/>
              <a:t> methotrexate</a:t>
            </a:r>
          </a:p>
          <a:p>
            <a:r>
              <a:rPr lang="en-US" dirty="0" smtClean="0"/>
              <a:t>Prognosis is poor after intraocular involvement</a:t>
            </a:r>
          </a:p>
          <a:p>
            <a:r>
              <a:rPr lang="en-US" dirty="0" smtClean="0"/>
              <a:t>Large cell transformation with </a:t>
            </a:r>
            <a:r>
              <a:rPr lang="en-US" dirty="0" err="1" smtClean="0"/>
              <a:t>immunophenotype</a:t>
            </a:r>
            <a:r>
              <a:rPr lang="en-US" dirty="0" smtClean="0"/>
              <a:t> shift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Acknowledgements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Dr. Xiao Zhou</a:t>
            </a:r>
          </a:p>
          <a:p>
            <a:r>
              <a:rPr lang="en-US" sz="1800" dirty="0" smtClean="0"/>
              <a:t>Dr. Eduardo Uchiyama</a:t>
            </a:r>
          </a:p>
          <a:p>
            <a:r>
              <a:rPr lang="en-US" sz="1800" dirty="0" smtClean="0"/>
              <a:t>Dr. J. William </a:t>
            </a:r>
            <a:r>
              <a:rPr lang="en-US" sz="1800" dirty="0" err="1" smtClean="0"/>
              <a:t>Harbour</a:t>
            </a:r>
            <a:endParaRPr lang="en-US" sz="1800" dirty="0" smtClean="0"/>
          </a:p>
          <a:p>
            <a:r>
              <a:rPr lang="en-US" sz="1800" dirty="0" smtClean="0"/>
              <a:t>Dr. James Lin</a:t>
            </a:r>
          </a:p>
          <a:p>
            <a:r>
              <a:rPr lang="en-US" sz="1800" dirty="0" smtClean="0"/>
              <a:t>Dr. Pedro </a:t>
            </a:r>
            <a:r>
              <a:rPr lang="en-US" sz="1800" dirty="0" err="1" smtClean="0"/>
              <a:t>Monsalve</a:t>
            </a:r>
            <a:endParaRPr lang="en-US" sz="18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01" y="2963120"/>
            <a:ext cx="3695559" cy="218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orca.rsmas.miami.edu/~majumdar/Floy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46" y="2114550"/>
            <a:ext cx="4072876" cy="304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2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r="7778"/>
          <a:stretch/>
        </p:blipFill>
        <p:spPr>
          <a:xfrm>
            <a:off x="0" y="1732"/>
            <a:ext cx="7794826" cy="5141768"/>
          </a:xfrm>
        </p:spPr>
      </p:pic>
    </p:spTree>
    <p:extLst>
      <p:ext uri="{BB962C8B-B14F-4D97-AF65-F5344CB8AC3E}">
        <p14:creationId xmlns:p14="http://schemas.microsoft.com/office/powerpoint/2010/main" val="9042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83180"/>
            <a:ext cx="4572000" cy="2560320"/>
          </a:xfrm>
        </p:spPr>
      </p:pic>
      <p:sp>
        <p:nvSpPr>
          <p:cNvPr id="4" name="AutoShape 2" descr="Image result for ransom everglades hurricane irma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hurricane irma coconut grove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50"/>
            <a:ext cx="4898571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3"/>
          <a:stretch/>
        </p:blipFill>
        <p:spPr>
          <a:xfrm>
            <a:off x="4337734" y="87313"/>
            <a:ext cx="5199058" cy="26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1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References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4350"/>
            <a:ext cx="8229600" cy="4191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900" dirty="0" err="1" smtClean="0"/>
              <a:t>Coupland</a:t>
            </a:r>
            <a:r>
              <a:rPr lang="en-US" sz="900" dirty="0" smtClean="0"/>
              <a:t> </a:t>
            </a:r>
            <a:r>
              <a:rPr lang="en-US" sz="900" dirty="0"/>
              <a:t>SE, </a:t>
            </a:r>
            <a:r>
              <a:rPr lang="en-US" sz="900" dirty="0" err="1"/>
              <a:t>Bechrakis</a:t>
            </a:r>
            <a:r>
              <a:rPr lang="en-US" sz="900" dirty="0"/>
              <a:t> NE, </a:t>
            </a:r>
            <a:r>
              <a:rPr lang="en-US" sz="900" dirty="0" err="1"/>
              <a:t>Anastassiou</a:t>
            </a:r>
            <a:r>
              <a:rPr lang="en-US" sz="900" dirty="0"/>
              <a:t> G, </a:t>
            </a:r>
            <a:r>
              <a:rPr lang="en-US" sz="900" dirty="0" err="1"/>
              <a:t>Foerster</a:t>
            </a:r>
            <a:r>
              <a:rPr lang="en-US" sz="900" dirty="0"/>
              <a:t> AM, </a:t>
            </a:r>
            <a:r>
              <a:rPr lang="en-US" sz="900" dirty="0" err="1"/>
              <a:t>Heiligenhaus</a:t>
            </a:r>
            <a:r>
              <a:rPr lang="en-US" sz="900" dirty="0"/>
              <a:t> A, </a:t>
            </a:r>
            <a:r>
              <a:rPr lang="en-US" sz="900" dirty="0" err="1"/>
              <a:t>Pleyer</a:t>
            </a:r>
            <a:r>
              <a:rPr lang="en-US" sz="900" dirty="0"/>
              <a:t> U, Hummel M, Stein H. Evaluation of </a:t>
            </a:r>
            <a:r>
              <a:rPr lang="en-US" sz="900" dirty="0" err="1"/>
              <a:t>vitrectomy</a:t>
            </a:r>
            <a:r>
              <a:rPr lang="en-US" sz="900" dirty="0"/>
              <a:t> specimens and </a:t>
            </a:r>
            <a:r>
              <a:rPr lang="en-US" sz="900" dirty="0" err="1"/>
              <a:t>chorioretinalbiopsies</a:t>
            </a:r>
            <a:r>
              <a:rPr lang="en-US" sz="900" dirty="0"/>
              <a:t> in the diagnosis of primary intraocular lymphoma in patients </a:t>
            </a:r>
            <a:r>
              <a:rPr lang="en-US" sz="900" dirty="0" err="1"/>
              <a:t>withMasquerade</a:t>
            </a:r>
            <a:r>
              <a:rPr lang="en-US" sz="900" dirty="0"/>
              <a:t> syndrome. </a:t>
            </a:r>
            <a:r>
              <a:rPr lang="en-US" sz="900" dirty="0" err="1"/>
              <a:t>Graefes</a:t>
            </a:r>
            <a:r>
              <a:rPr lang="en-US" sz="900" dirty="0"/>
              <a:t> Arch </a:t>
            </a:r>
            <a:r>
              <a:rPr lang="en-US" sz="900" dirty="0" err="1"/>
              <a:t>Clin</a:t>
            </a:r>
            <a:r>
              <a:rPr lang="en-US" sz="900" dirty="0"/>
              <a:t> </a:t>
            </a:r>
            <a:r>
              <a:rPr lang="en-US" sz="900" dirty="0" err="1"/>
              <a:t>Exp</a:t>
            </a:r>
            <a:r>
              <a:rPr lang="en-US" sz="900" dirty="0"/>
              <a:t> </a:t>
            </a:r>
            <a:r>
              <a:rPr lang="en-US" sz="900" dirty="0" err="1"/>
              <a:t>Ophthalmol</a:t>
            </a:r>
            <a:r>
              <a:rPr lang="en-US" sz="900" dirty="0"/>
              <a:t>. 2003 Oct;241(10):860-70</a:t>
            </a:r>
            <a:r>
              <a:rPr lang="en-US" sz="900" dirty="0" smtClean="0"/>
              <a:t>.</a:t>
            </a:r>
            <a:r>
              <a:rPr lang="en-US" sz="900" dirty="0"/>
              <a:t> 1. </a:t>
            </a:r>
            <a:endParaRPr lang="en-US" sz="9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900" dirty="0" err="1" smtClean="0"/>
              <a:t>Sagoo</a:t>
            </a:r>
            <a:r>
              <a:rPr lang="en-US" sz="900" dirty="0" smtClean="0"/>
              <a:t> </a:t>
            </a:r>
            <a:r>
              <a:rPr lang="en-US" sz="900" dirty="0"/>
              <a:t>MS, Mehta H, </a:t>
            </a:r>
            <a:r>
              <a:rPr lang="en-US" sz="900" dirty="0" err="1"/>
              <a:t>Swampillai</a:t>
            </a:r>
            <a:r>
              <a:rPr lang="en-US" sz="900" dirty="0"/>
              <a:t> AJ, Cohen VM, Amin SZ, Plowman PN, </a:t>
            </a:r>
            <a:r>
              <a:rPr lang="en-US" sz="900" dirty="0" err="1"/>
              <a:t>Lightman</a:t>
            </a:r>
            <a:r>
              <a:rPr lang="en-US" sz="900" dirty="0"/>
              <a:t> S. Primary intraocular lymphoma. </a:t>
            </a:r>
            <a:r>
              <a:rPr lang="en-US" sz="900" dirty="0" err="1"/>
              <a:t>Surv</a:t>
            </a:r>
            <a:r>
              <a:rPr lang="en-US" sz="900" dirty="0"/>
              <a:t> </a:t>
            </a:r>
            <a:r>
              <a:rPr lang="en-US" sz="900" dirty="0" err="1"/>
              <a:t>Ophthalmol</a:t>
            </a:r>
            <a:r>
              <a:rPr lang="en-US" sz="900" dirty="0"/>
              <a:t>. 2014 Sep-Oct;59(5):503-16.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err="1"/>
              <a:t>S</a:t>
            </a:r>
            <a:r>
              <a:rPr lang="en-US" sz="900" dirty="0" err="1" smtClean="0"/>
              <a:t>en</a:t>
            </a:r>
            <a:r>
              <a:rPr lang="en-US" sz="900" dirty="0" smtClean="0"/>
              <a:t> </a:t>
            </a:r>
            <a:r>
              <a:rPr lang="en-US" sz="900" dirty="0"/>
              <a:t>HN, </a:t>
            </a:r>
            <a:r>
              <a:rPr lang="en-US" sz="900" dirty="0" err="1"/>
              <a:t>Bodaghi</a:t>
            </a:r>
            <a:r>
              <a:rPr lang="en-US" sz="900" dirty="0"/>
              <a:t> B, Le Hoang P, </a:t>
            </a:r>
            <a:r>
              <a:rPr lang="en-US" sz="900" dirty="0" err="1"/>
              <a:t>Nussenblatt</a:t>
            </a:r>
            <a:r>
              <a:rPr lang="en-US" sz="900" dirty="0"/>
              <a:t> R. Primary Intraocular Lymphoma: Diagnosis and Differential Diagnosis. Ocular immunology and inflammation. 2009;17(3):133-141</a:t>
            </a:r>
            <a:r>
              <a:rPr lang="en-US" sz="9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err="1"/>
              <a:t>Coupland</a:t>
            </a:r>
            <a:r>
              <a:rPr lang="en-US" sz="900" dirty="0"/>
              <a:t> SE, </a:t>
            </a:r>
            <a:r>
              <a:rPr lang="en-US" sz="900" dirty="0" err="1"/>
              <a:t>Damato</a:t>
            </a:r>
            <a:r>
              <a:rPr lang="en-US" sz="900" dirty="0"/>
              <a:t> B. Understanding intraocular lymphomas. </a:t>
            </a:r>
            <a:r>
              <a:rPr lang="en-US" sz="900" dirty="0" err="1"/>
              <a:t>Clin</a:t>
            </a:r>
            <a:r>
              <a:rPr lang="en-US" sz="900" dirty="0"/>
              <a:t> </a:t>
            </a:r>
            <a:r>
              <a:rPr lang="en-US" sz="900" dirty="0" err="1"/>
              <a:t>Exp</a:t>
            </a:r>
            <a:r>
              <a:rPr lang="en-US" sz="900" dirty="0"/>
              <a:t> </a:t>
            </a:r>
            <a:r>
              <a:rPr lang="en-US" sz="900" dirty="0" err="1"/>
              <a:t>Ophthalmol</a:t>
            </a:r>
            <a:r>
              <a:rPr lang="en-US" sz="900" dirty="0"/>
              <a:t>. 2008 Aug;36(6):564-78.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err="1"/>
              <a:t>Karamanou</a:t>
            </a:r>
            <a:r>
              <a:rPr lang="en-US" sz="900" dirty="0"/>
              <a:t>, Marianna et al, ‘Baron Jean-Louis </a:t>
            </a:r>
            <a:r>
              <a:rPr lang="en-US" sz="900" dirty="0" err="1"/>
              <a:t>Alibert</a:t>
            </a:r>
            <a:r>
              <a:rPr lang="en-US" sz="900" dirty="0"/>
              <a:t> (1768-1837) and the first description of mycosis </a:t>
            </a:r>
            <a:r>
              <a:rPr lang="en-US" sz="900" dirty="0" err="1"/>
              <a:t>fungoides</a:t>
            </a:r>
            <a:r>
              <a:rPr lang="en-US" sz="900" dirty="0"/>
              <a:t>’, </a:t>
            </a:r>
            <a:r>
              <a:rPr lang="en-US" sz="900" i="1" dirty="0"/>
              <a:t>JBOUN</a:t>
            </a:r>
            <a:r>
              <a:rPr lang="en-US" sz="900" dirty="0"/>
              <a:t>, vol. 19, no. 2, 2014, accessed online </a:t>
            </a:r>
            <a:r>
              <a:rPr lang="en-US" sz="900" dirty="0">
                <a:hlinkClick r:id="rId2"/>
              </a:rPr>
              <a:t>https://www.jbuon.com/pdfs/585-588.</a:t>
            </a:r>
            <a:r>
              <a:rPr lang="en-US" sz="900" dirty="0" smtClean="0">
                <a:hlinkClick r:id="rId2"/>
              </a:rPr>
              <a:t>pdf</a:t>
            </a:r>
            <a:endParaRPr lang="en-US" sz="9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Levy-Clarke GA, </a:t>
            </a:r>
            <a:r>
              <a:rPr lang="en-US" sz="900" dirty="0" err="1"/>
              <a:t>Greenman</a:t>
            </a:r>
            <a:r>
              <a:rPr lang="en-US" sz="900" dirty="0"/>
              <a:t> D, Sieving PC, Byrnes G, </a:t>
            </a:r>
            <a:r>
              <a:rPr lang="en-US" sz="900" dirty="0" err="1"/>
              <a:t>Shen</a:t>
            </a:r>
            <a:r>
              <a:rPr lang="en-US" sz="900" dirty="0"/>
              <a:t> D, </a:t>
            </a:r>
            <a:r>
              <a:rPr lang="en-US" sz="900" dirty="0" err="1"/>
              <a:t>Nussenblatt</a:t>
            </a:r>
            <a:r>
              <a:rPr lang="en-US" sz="900" dirty="0"/>
              <a:t> R, Chan CC. Ophthalmic manifestations, cytology, immunohistochemistry, and molecular analysis of intraocular metastatic T-cell lymphoma: report of a case and review of the literature. </a:t>
            </a:r>
            <a:r>
              <a:rPr lang="en-US" sz="900" dirty="0" err="1"/>
              <a:t>Surv</a:t>
            </a:r>
            <a:r>
              <a:rPr lang="en-US" sz="900" dirty="0"/>
              <a:t> </a:t>
            </a:r>
            <a:r>
              <a:rPr lang="en-US" sz="900" dirty="0" err="1"/>
              <a:t>Ophthalmol</a:t>
            </a:r>
            <a:r>
              <a:rPr lang="en-US" sz="9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err="1"/>
              <a:t>Aronow</a:t>
            </a:r>
            <a:r>
              <a:rPr lang="en-US" sz="900" dirty="0"/>
              <a:t> ME, </a:t>
            </a:r>
            <a:r>
              <a:rPr lang="en-US" sz="900" dirty="0" err="1"/>
              <a:t>Portell</a:t>
            </a:r>
            <a:r>
              <a:rPr lang="en-US" sz="900" dirty="0"/>
              <a:t> CA, </a:t>
            </a:r>
            <a:r>
              <a:rPr lang="en-US" sz="900" dirty="0" err="1"/>
              <a:t>Sweetenham</a:t>
            </a:r>
            <a:r>
              <a:rPr lang="en-US" sz="900" dirty="0"/>
              <a:t> JW, Singh AD. </a:t>
            </a:r>
            <a:r>
              <a:rPr lang="en-US" sz="900" dirty="0" err="1"/>
              <a:t>Uveal</a:t>
            </a:r>
            <a:r>
              <a:rPr lang="en-US" sz="900" dirty="0"/>
              <a:t> lymphoma: clinical features, diagnostic studies, treatment selection, and outcomes. Ophthalmology. 2014 Jan;121(1):334-41</a:t>
            </a:r>
            <a:r>
              <a:rPr lang="en-US" sz="9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Lorenzo </a:t>
            </a:r>
            <a:r>
              <a:rPr lang="en-US" sz="900" dirty="0" err="1"/>
              <a:t>Cerroni</a:t>
            </a:r>
            <a:r>
              <a:rPr lang="en-US" sz="900" dirty="0"/>
              <a:t>, Kevin </a:t>
            </a:r>
            <a:r>
              <a:rPr lang="en-US" sz="900" dirty="0" err="1"/>
              <a:t>Gatter</a:t>
            </a:r>
            <a:r>
              <a:rPr lang="en-US" sz="900" dirty="0"/>
              <a:t>, </a:t>
            </a:r>
            <a:r>
              <a:rPr lang="en-US" sz="900" dirty="0" err="1"/>
              <a:t>Kerl</a:t>
            </a:r>
            <a:r>
              <a:rPr lang="en-US" sz="900" dirty="0"/>
              <a:t> Helmut. Skin Lymphoma: The Illustrated Guide, 4</a:t>
            </a:r>
            <a:r>
              <a:rPr lang="en-US" sz="900" baseline="30000" dirty="0"/>
              <a:t>th</a:t>
            </a:r>
            <a:r>
              <a:rPr lang="en-US" sz="900" dirty="0"/>
              <a:t> Edition; Wiley-Blackwell </a:t>
            </a:r>
            <a:r>
              <a:rPr lang="en-US" sz="900" dirty="0" smtClean="0"/>
              <a:t>2014.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err="1"/>
              <a:t>Stenson</a:t>
            </a:r>
            <a:r>
              <a:rPr lang="en-US" sz="900" dirty="0"/>
              <a:t> S, Ramsay DL. Ocular findings in mycosis </a:t>
            </a:r>
            <a:r>
              <a:rPr lang="en-US" sz="900" dirty="0" err="1"/>
              <a:t>fungoides</a:t>
            </a:r>
            <a:r>
              <a:rPr lang="en-US" sz="900" dirty="0"/>
              <a:t>. Arch Ophthalmol.1981 Feb;99(2):272-7</a:t>
            </a:r>
            <a:r>
              <a:rPr lang="en-US" sz="9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FOERSTER HC. Mycosis </a:t>
            </a:r>
            <a:r>
              <a:rPr lang="en-US" sz="900" dirty="0" err="1"/>
              <a:t>fungoides</a:t>
            </a:r>
            <a:r>
              <a:rPr lang="en-US" sz="900" dirty="0"/>
              <a:t> with intraocular involvement. Trans Am </a:t>
            </a:r>
            <a:r>
              <a:rPr lang="en-US" sz="900" dirty="0" err="1"/>
              <a:t>AcadOphthalmol</a:t>
            </a:r>
            <a:r>
              <a:rPr lang="en-US" sz="900" dirty="0"/>
              <a:t> </a:t>
            </a:r>
            <a:r>
              <a:rPr lang="en-US" sz="900" dirty="0" err="1"/>
              <a:t>Otolaryngol</a:t>
            </a:r>
            <a:r>
              <a:rPr lang="en-US" sz="900" dirty="0"/>
              <a:t>. 1960 May-Jun;64:308-13</a:t>
            </a:r>
            <a:r>
              <a:rPr lang="en-US" sz="9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err="1"/>
              <a:t>Keltner</a:t>
            </a:r>
            <a:r>
              <a:rPr lang="en-US" sz="900" dirty="0"/>
              <a:t> JL, Fritsch E, </a:t>
            </a:r>
            <a:r>
              <a:rPr lang="en-US" sz="900" dirty="0" err="1"/>
              <a:t>Cykiert</a:t>
            </a:r>
            <a:r>
              <a:rPr lang="en-US" sz="900" dirty="0"/>
              <a:t> RC, Albert DM. Mycosis </a:t>
            </a:r>
            <a:r>
              <a:rPr lang="en-US" sz="900" dirty="0" err="1"/>
              <a:t>fungoides</a:t>
            </a:r>
            <a:r>
              <a:rPr lang="en-US" sz="900" dirty="0"/>
              <a:t>. </a:t>
            </a:r>
            <a:r>
              <a:rPr lang="en-US" sz="900" dirty="0" err="1"/>
              <a:t>Intraocularand</a:t>
            </a:r>
            <a:r>
              <a:rPr lang="en-US" sz="900" dirty="0"/>
              <a:t> central nervous system involvement. Arch </a:t>
            </a:r>
            <a:r>
              <a:rPr lang="en-US" sz="900" dirty="0" err="1"/>
              <a:t>Ophthalmol</a:t>
            </a:r>
            <a:r>
              <a:rPr lang="en-US" sz="900" dirty="0"/>
              <a:t>. 1977 Apr;95(4):645-50.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err="1"/>
              <a:t>Erny</a:t>
            </a:r>
            <a:r>
              <a:rPr lang="en-US" sz="900" dirty="0"/>
              <a:t> BC, Egbert PR, Peat IM, </a:t>
            </a:r>
            <a:r>
              <a:rPr lang="en-US" sz="900" dirty="0" err="1"/>
              <a:t>Shorrock</a:t>
            </a:r>
            <a:r>
              <a:rPr lang="en-US" sz="900" dirty="0"/>
              <a:t> K, Rosenthal AR. Intraocular </a:t>
            </a:r>
            <a:r>
              <a:rPr lang="en-US" sz="900" dirty="0" err="1"/>
              <a:t>involvementwith</a:t>
            </a:r>
            <a:r>
              <a:rPr lang="en-US" sz="900" dirty="0"/>
              <a:t> </a:t>
            </a:r>
            <a:r>
              <a:rPr lang="en-US" sz="900" dirty="0" err="1"/>
              <a:t>subretinal</a:t>
            </a:r>
            <a:r>
              <a:rPr lang="en-US" sz="900" dirty="0"/>
              <a:t> pigment epithelium infiltrates by mycosis </a:t>
            </a:r>
            <a:r>
              <a:rPr lang="en-US" sz="900" dirty="0" err="1"/>
              <a:t>fungoides</a:t>
            </a:r>
            <a:r>
              <a:rPr lang="en-US" sz="900" dirty="0"/>
              <a:t>. Br </a:t>
            </a:r>
            <a:r>
              <a:rPr lang="en-US" sz="900" dirty="0" err="1"/>
              <a:t>JOphthalmol</a:t>
            </a:r>
            <a:r>
              <a:rPr lang="en-US" sz="900" dirty="0"/>
              <a:t>. 1991 Nov;75(11):698-701.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Leitch RJ, </a:t>
            </a:r>
            <a:r>
              <a:rPr lang="en-US" sz="900" dirty="0" err="1"/>
              <a:t>Rennie</a:t>
            </a:r>
            <a:r>
              <a:rPr lang="en-US" sz="900" dirty="0"/>
              <a:t> IG, Parsons MA. Ocular involvement in mycosis </a:t>
            </a:r>
            <a:r>
              <a:rPr lang="en-US" sz="900" dirty="0" err="1"/>
              <a:t>fungoides</a:t>
            </a:r>
            <a:r>
              <a:rPr lang="en-US" sz="900" dirty="0"/>
              <a:t>. Br J </a:t>
            </a:r>
            <a:r>
              <a:rPr lang="en-US" sz="900" dirty="0" err="1"/>
              <a:t>Ophthalmol</a:t>
            </a:r>
            <a:r>
              <a:rPr lang="en-US" sz="900" dirty="0"/>
              <a:t>. 1993 Feb;77(2):126-7.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Lois N, </a:t>
            </a:r>
            <a:r>
              <a:rPr lang="en-US" sz="900" dirty="0" err="1"/>
              <a:t>Hiscott</a:t>
            </a:r>
            <a:r>
              <a:rPr lang="en-US" sz="900" dirty="0"/>
              <a:t> PS, Nash J, Wong D. </a:t>
            </a:r>
            <a:r>
              <a:rPr lang="en-US" sz="900" dirty="0" err="1"/>
              <a:t>Immunophenotypic</a:t>
            </a:r>
            <a:r>
              <a:rPr lang="en-US" sz="900" dirty="0"/>
              <a:t> shift in a case </a:t>
            </a:r>
            <a:r>
              <a:rPr lang="en-US" sz="900" dirty="0" err="1"/>
              <a:t>ofmycosis</a:t>
            </a:r>
            <a:r>
              <a:rPr lang="en-US" sz="900" dirty="0"/>
              <a:t> </a:t>
            </a:r>
            <a:r>
              <a:rPr lang="en-US" sz="900" dirty="0" err="1"/>
              <a:t>fungoides</a:t>
            </a:r>
            <a:r>
              <a:rPr lang="en-US" sz="900" dirty="0"/>
              <a:t> with vitreous invasion. Arch </a:t>
            </a:r>
            <a:r>
              <a:rPr lang="en-US" sz="900" dirty="0" err="1"/>
              <a:t>Ophthalmol</a:t>
            </a:r>
            <a:r>
              <a:rPr lang="en-US" sz="900" dirty="0"/>
              <a:t>. 2000Dec;118(12):1692-4.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err="1"/>
              <a:t>Ralli</a:t>
            </a:r>
            <a:r>
              <a:rPr lang="en-US" sz="900" dirty="0"/>
              <a:t> M, Goldman JW, Lee E, Pinter-Brown LC, Glasgow BJ, </a:t>
            </a:r>
            <a:r>
              <a:rPr lang="en-US" sz="900" dirty="0" err="1"/>
              <a:t>Sarraf</a:t>
            </a:r>
            <a:r>
              <a:rPr lang="en-US" sz="900" dirty="0"/>
              <a:t> D. </a:t>
            </a:r>
            <a:r>
              <a:rPr lang="en-US" sz="900" dirty="0" err="1"/>
              <a:t>Intraocularinvolvement</a:t>
            </a:r>
            <a:r>
              <a:rPr lang="en-US" sz="900" dirty="0"/>
              <a:t> of mycosis </a:t>
            </a:r>
            <a:r>
              <a:rPr lang="en-US" sz="900" dirty="0" err="1"/>
              <a:t>fungoides</a:t>
            </a:r>
            <a:r>
              <a:rPr lang="en-US" sz="900" dirty="0"/>
              <a:t>. Arch </a:t>
            </a:r>
            <a:r>
              <a:rPr lang="en-US" sz="900" dirty="0" err="1"/>
              <a:t>Ophthalmol</a:t>
            </a:r>
            <a:r>
              <a:rPr lang="en-US" sz="900" dirty="0"/>
              <a:t>. 2009 Mar;127(3):343-5</a:t>
            </a:r>
            <a:r>
              <a:rPr lang="en-US" sz="900" dirty="0" smtClean="0"/>
              <a:t>.</a:t>
            </a:r>
            <a:endParaRPr lang="en-US" sz="900" dirty="0"/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Wan MJ, </a:t>
            </a:r>
            <a:r>
              <a:rPr lang="en-US" sz="900" dirty="0" err="1"/>
              <a:t>Sheidow</a:t>
            </a:r>
            <a:r>
              <a:rPr lang="en-US" sz="900" dirty="0"/>
              <a:t> TG, Jones GW, </a:t>
            </a:r>
            <a:r>
              <a:rPr lang="en-US" sz="900" dirty="0" err="1"/>
              <a:t>Heathcote</a:t>
            </a:r>
            <a:r>
              <a:rPr lang="en-US" sz="900" dirty="0"/>
              <a:t> JG. </a:t>
            </a:r>
            <a:r>
              <a:rPr lang="en-US" sz="900" dirty="0" err="1"/>
              <a:t>Vitritis</a:t>
            </a:r>
            <a:r>
              <a:rPr lang="en-US" sz="900" dirty="0"/>
              <a:t> as the </a:t>
            </a:r>
            <a:r>
              <a:rPr lang="en-US" sz="900" dirty="0" err="1"/>
              <a:t>initialmanifestation</a:t>
            </a:r>
            <a:r>
              <a:rPr lang="en-US" sz="900" dirty="0"/>
              <a:t> of recurrent mycosis </a:t>
            </a:r>
            <a:r>
              <a:rPr lang="en-US" sz="900" dirty="0" err="1"/>
              <a:t>fungoides</a:t>
            </a:r>
            <a:r>
              <a:rPr lang="en-US" sz="900" dirty="0"/>
              <a:t>. </a:t>
            </a:r>
            <a:r>
              <a:rPr lang="en-US" sz="900" dirty="0" err="1"/>
              <a:t>Retin</a:t>
            </a:r>
            <a:r>
              <a:rPr lang="en-US" sz="900" dirty="0"/>
              <a:t> Cases Brief Rep. 2009Summer;3(3):240-2</a:t>
            </a:r>
            <a:r>
              <a:rPr lang="en-US" sz="9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Reddy R, Kim SJ. Intraocular T-cell lymphoma due to mycosis </a:t>
            </a:r>
            <a:r>
              <a:rPr lang="en-US" sz="900" dirty="0" err="1"/>
              <a:t>fungoides</a:t>
            </a:r>
            <a:r>
              <a:rPr lang="en-US" sz="900" dirty="0"/>
              <a:t> </a:t>
            </a:r>
            <a:r>
              <a:rPr lang="en-US" sz="900" dirty="0" err="1"/>
              <a:t>andresponse</a:t>
            </a:r>
            <a:r>
              <a:rPr lang="en-US" sz="900" dirty="0"/>
              <a:t> to </a:t>
            </a:r>
            <a:r>
              <a:rPr lang="en-US" sz="900" dirty="0" err="1"/>
              <a:t>intravitreal</a:t>
            </a:r>
            <a:r>
              <a:rPr lang="en-US" sz="900" dirty="0"/>
              <a:t> methotrexate. </a:t>
            </a:r>
            <a:r>
              <a:rPr lang="en-US" sz="900" dirty="0" err="1"/>
              <a:t>Ocul</a:t>
            </a:r>
            <a:r>
              <a:rPr lang="en-US" sz="900" dirty="0"/>
              <a:t> </a:t>
            </a:r>
            <a:r>
              <a:rPr lang="en-US" sz="900" dirty="0" err="1"/>
              <a:t>Immunol</a:t>
            </a:r>
            <a:r>
              <a:rPr lang="en-US" sz="900" dirty="0"/>
              <a:t> </a:t>
            </a:r>
            <a:r>
              <a:rPr lang="en-US" sz="900" dirty="0" err="1"/>
              <a:t>Inflamm</a:t>
            </a:r>
            <a:r>
              <a:rPr lang="en-US" sz="900" dirty="0"/>
              <a:t>. 2011Aug;19(4):234-6</a:t>
            </a:r>
            <a:r>
              <a:rPr lang="en-US" sz="900" dirty="0" smtClean="0"/>
              <a:t>.</a:t>
            </a:r>
            <a:endParaRPr lang="en-US" sz="900" dirty="0"/>
          </a:p>
          <a:p>
            <a:pPr marL="514350" indent="-514350">
              <a:buFont typeface="+mj-lt"/>
              <a:buAutoNum type="arabicPeriod"/>
            </a:pPr>
            <a:r>
              <a:rPr lang="en-US" sz="900" dirty="0" err="1"/>
              <a:t>Jusufbegovic</a:t>
            </a:r>
            <a:r>
              <a:rPr lang="en-US" sz="900" dirty="0"/>
              <a:t> D, Char DH. Clinical variability of ocular involvement in </a:t>
            </a:r>
            <a:r>
              <a:rPr lang="en-US" sz="900" dirty="0" err="1"/>
              <a:t>mycosisfungoides</a:t>
            </a:r>
            <a:r>
              <a:rPr lang="en-US" sz="900" dirty="0"/>
              <a:t>. JAMA </a:t>
            </a:r>
            <a:r>
              <a:rPr lang="en-US" sz="900" dirty="0" err="1"/>
              <a:t>Ophthalmol</a:t>
            </a:r>
            <a:r>
              <a:rPr lang="en-US" sz="900" dirty="0"/>
              <a:t>. 2015 Mar;133(3):341-3</a:t>
            </a:r>
            <a:r>
              <a:rPr lang="en-US" sz="900" dirty="0" smtClean="0"/>
              <a:t>.</a:t>
            </a:r>
            <a:endParaRPr lang="en-US" sz="900" dirty="0"/>
          </a:p>
          <a:p>
            <a:pPr marL="514350" indent="-514350">
              <a:buFont typeface="+mj-lt"/>
              <a:buAutoNum type="arabicPeriod"/>
            </a:pPr>
            <a:r>
              <a:rPr lang="en-US" sz="900" dirty="0" err="1"/>
              <a:t>Braue</a:t>
            </a:r>
            <a:r>
              <a:rPr lang="en-US" sz="900" dirty="0"/>
              <a:t> JA, Daniels AB, </a:t>
            </a:r>
            <a:r>
              <a:rPr lang="en-US" sz="900" dirty="0" err="1"/>
              <a:t>Zwerner</a:t>
            </a:r>
            <a:r>
              <a:rPr lang="en-US" sz="900" dirty="0"/>
              <a:t> JP, Kim SJ, </a:t>
            </a:r>
            <a:r>
              <a:rPr lang="en-US" sz="900" dirty="0" err="1"/>
              <a:t>Zic</a:t>
            </a:r>
            <a:r>
              <a:rPr lang="en-US" sz="900" dirty="0"/>
              <a:t> JA. Intraocular involvement </a:t>
            </a:r>
            <a:r>
              <a:rPr lang="en-US" sz="900" dirty="0" err="1"/>
              <a:t>ofmycosis</a:t>
            </a:r>
            <a:r>
              <a:rPr lang="en-US" sz="900" dirty="0"/>
              <a:t> </a:t>
            </a:r>
            <a:r>
              <a:rPr lang="en-US" sz="900" dirty="0" err="1"/>
              <a:t>fungoides</a:t>
            </a:r>
            <a:r>
              <a:rPr lang="en-US" sz="900" dirty="0"/>
              <a:t> associated with </a:t>
            </a:r>
            <a:r>
              <a:rPr lang="en-US" sz="900" dirty="0" err="1"/>
              <a:t>immunophenotypic</a:t>
            </a:r>
            <a:r>
              <a:rPr lang="en-US" sz="900" dirty="0"/>
              <a:t> switch from CD4+ to CD8.Blood. 2018 Jan 3.</a:t>
            </a:r>
          </a:p>
        </p:txBody>
      </p:sp>
    </p:spTree>
    <p:extLst>
      <p:ext uri="{BB962C8B-B14F-4D97-AF65-F5344CB8AC3E}">
        <p14:creationId xmlns:p14="http://schemas.microsoft.com/office/powerpoint/2010/main" val="251779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9550"/>
            <a:ext cx="41910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Slit Lamp Exam OS</a:t>
            </a:r>
            <a:endParaRPr lang="en-US" dirty="0"/>
          </a:p>
        </p:txBody>
      </p:sp>
      <p:pic>
        <p:nvPicPr>
          <p:cNvPr id="5" name="Picture 4" descr="Edit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23950"/>
            <a:ext cx="4457700" cy="2971800"/>
          </a:xfrm>
          <a:prstGeom prst="rect">
            <a:avLst/>
          </a:prstGeom>
        </p:spPr>
      </p:pic>
      <p:pic>
        <p:nvPicPr>
          <p:cNvPr id="7" name="Picture 6" descr="Edit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3950"/>
            <a:ext cx="44196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 color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6" r="24625"/>
          <a:stretch/>
        </p:blipFill>
        <p:spPr>
          <a:xfrm>
            <a:off x="1142999" y="0"/>
            <a:ext cx="6168467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16897" y="361950"/>
            <a:ext cx="1827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Fundus Photo 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3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S color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r="21659"/>
          <a:stretch/>
        </p:blipFill>
        <p:spPr>
          <a:xfrm>
            <a:off x="990600" y="0"/>
            <a:ext cx="6434811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91400" y="209550"/>
            <a:ext cx="1790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Fundus Photo </a:t>
            </a:r>
            <a:r>
              <a:rPr lang="en-US" dirty="0" smtClean="0"/>
              <a:t>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Fluorescein Angiogram</a:t>
            </a:r>
            <a:endParaRPr lang="en-US" sz="3200" dirty="0"/>
          </a:p>
        </p:txBody>
      </p:sp>
      <p:pic>
        <p:nvPicPr>
          <p:cNvPr id="4" name="Content Placeholder 3" descr="OD UWFFA 1_0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6" t="1480" r="24203" b="1480"/>
          <a:stretch/>
        </p:blipFill>
        <p:spPr>
          <a:xfrm>
            <a:off x="-6927" y="959882"/>
            <a:ext cx="4711595" cy="3954710"/>
          </a:xfrm>
        </p:spPr>
      </p:pic>
      <p:pic>
        <p:nvPicPr>
          <p:cNvPr id="5" name="Picture 4" descr="OD UWFFA 4_0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2" t="-2538" r="25821" b="2538"/>
          <a:stretch/>
        </p:blipFill>
        <p:spPr>
          <a:xfrm>
            <a:off x="4495799" y="867001"/>
            <a:ext cx="4661547" cy="4047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666750"/>
            <a:ext cx="71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590550"/>
            <a:ext cx="71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5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5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Fluorescein Angiogram</a:t>
            </a:r>
          </a:p>
        </p:txBody>
      </p:sp>
      <p:pic>
        <p:nvPicPr>
          <p:cNvPr id="6" name="Picture 5" descr="OS UWFFA 3_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8" r="27861"/>
          <a:stretch/>
        </p:blipFill>
        <p:spPr>
          <a:xfrm>
            <a:off x="13855" y="883682"/>
            <a:ext cx="4488004" cy="3886200"/>
          </a:xfrm>
          <a:prstGeom prst="rect">
            <a:avLst/>
          </a:prstGeom>
        </p:spPr>
      </p:pic>
      <p:pic>
        <p:nvPicPr>
          <p:cNvPr id="7" name="Picture 6" descr="OS UWFFA 5_0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7" r="26378"/>
          <a:stretch/>
        </p:blipFill>
        <p:spPr>
          <a:xfrm>
            <a:off x="4501859" y="895350"/>
            <a:ext cx="4647497" cy="3948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514350"/>
            <a:ext cx="71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min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514350"/>
            <a:ext cx="71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4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2_BPEI_16X9">
  <a:themeElements>
    <a:clrScheme name="UM">
      <a:dk1>
        <a:sysClr val="windowText" lastClr="000000"/>
      </a:dk1>
      <a:lt1>
        <a:sysClr val="window" lastClr="FFFFFF"/>
      </a:lt1>
      <a:dk2>
        <a:srgbClr val="005030"/>
      </a:dk2>
      <a:lt2>
        <a:srgbClr val="EEE6D6"/>
      </a:lt2>
      <a:accent1>
        <a:srgbClr val="005030"/>
      </a:accent1>
      <a:accent2>
        <a:srgbClr val="F47321"/>
      </a:accent2>
      <a:accent3>
        <a:srgbClr val="A8AD00"/>
      </a:accent3>
      <a:accent4>
        <a:srgbClr val="C13832"/>
      </a:accent4>
      <a:accent5>
        <a:srgbClr val="91B9A4"/>
      </a:accent5>
      <a:accent6>
        <a:srgbClr val="D28E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2012_BPEI_16X9</Template>
  <TotalTime>15455</TotalTime>
  <Words>2206</Words>
  <Application>Microsoft Office PowerPoint</Application>
  <PresentationFormat>On-screen Show (16:9)</PresentationFormat>
  <Paragraphs>386</Paragraphs>
  <Slides>44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ＭＳ Ｐゴシック</vt:lpstr>
      <vt:lpstr>Arial</vt:lpstr>
      <vt:lpstr>Calibri</vt:lpstr>
      <vt:lpstr>Wingdings</vt:lpstr>
      <vt:lpstr>2012_BPEI_16X9</vt:lpstr>
      <vt:lpstr>Unknown Vitreous Biopsy Eastern Ophthalmic Pathology Society Washington, DC; September 13 – 15, 2018</vt:lpstr>
      <vt:lpstr>Financial Disclosures</vt:lpstr>
      <vt:lpstr>History</vt:lpstr>
      <vt:lpstr>Presenting Eye Exam</vt:lpstr>
      <vt:lpstr>Slit Lamp Exam OS</vt:lpstr>
      <vt:lpstr>PowerPoint Presentation</vt:lpstr>
      <vt:lpstr>PowerPoint Presentation</vt:lpstr>
      <vt:lpstr>Fluorescein Angiogram</vt:lpstr>
      <vt:lpstr>Fluorescein Angiogram</vt:lpstr>
      <vt:lpstr>Differential</vt:lpstr>
      <vt:lpstr>PowerPoint Presentation</vt:lpstr>
      <vt:lpstr>PowerPoint Presentation</vt:lpstr>
      <vt:lpstr>Skin Findings</vt:lpstr>
      <vt:lpstr>Skin Biopsy</vt:lpstr>
      <vt:lpstr>PowerPoint Presentation</vt:lpstr>
      <vt:lpstr>Mycosis Fungoides Disease Background</vt:lpstr>
      <vt:lpstr>Mycosis Fungoides</vt:lpstr>
      <vt:lpstr>Mycosis Fungoides</vt:lpstr>
      <vt:lpstr>Mycosis Fungoides</vt:lpstr>
      <vt:lpstr>Cutaneous T Cell Lymphoma</vt:lpstr>
      <vt:lpstr>Cutaneous T Cell Lymphoma</vt:lpstr>
      <vt:lpstr>Mycosis Fungoides</vt:lpstr>
      <vt:lpstr>PowerPoint Presentation</vt:lpstr>
      <vt:lpstr>Sezary Syndrome</vt:lpstr>
      <vt:lpstr>Staging</vt:lpstr>
      <vt:lpstr>PowerPoint Presentation</vt:lpstr>
      <vt:lpstr>Flow cytometry</vt:lpstr>
      <vt:lpstr>PowerPoint Presentation</vt:lpstr>
      <vt:lpstr>PowerPoint Presentation</vt:lpstr>
      <vt:lpstr>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</vt:lpstr>
      <vt:lpstr>Clinical Course</vt:lpstr>
      <vt:lpstr>Summary</vt:lpstr>
      <vt:lpstr>Acknowledgements</vt:lpstr>
      <vt:lpstr>PowerPoint Presentation</vt:lpstr>
      <vt:lpstr>PowerPoint Presentation</vt:lpstr>
      <vt:lpstr>References</vt:lpstr>
    </vt:vector>
  </TitlesOfParts>
  <Company>Univeristy of Miami - Miller School of Medicine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Stratton, Rick</dc:creator>
  <cp:lastModifiedBy>Dubovy, Sander</cp:lastModifiedBy>
  <cp:revision>195</cp:revision>
  <dcterms:created xsi:type="dcterms:W3CDTF">2013-07-02T14:08:23Z</dcterms:created>
  <dcterms:modified xsi:type="dcterms:W3CDTF">2018-09-14T14:11:29Z</dcterms:modified>
</cp:coreProperties>
</file>