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3" r:id="rId3"/>
    <p:sldId id="309" r:id="rId4"/>
    <p:sldId id="322" r:id="rId5"/>
    <p:sldId id="316" r:id="rId6"/>
    <p:sldId id="321" r:id="rId7"/>
    <p:sldId id="319" r:id="rId8"/>
    <p:sldId id="310" r:id="rId9"/>
    <p:sldId id="320" r:id="rId10"/>
    <p:sldId id="325" r:id="rId11"/>
    <p:sldId id="328" r:id="rId12"/>
    <p:sldId id="317" r:id="rId13"/>
    <p:sldId id="344" r:id="rId14"/>
    <p:sldId id="323" r:id="rId15"/>
    <p:sldId id="261" r:id="rId16"/>
    <p:sldId id="329" r:id="rId17"/>
    <p:sldId id="315" r:id="rId18"/>
    <p:sldId id="330" r:id="rId19"/>
    <p:sldId id="326" r:id="rId20"/>
    <p:sldId id="346" r:id="rId21"/>
    <p:sldId id="345" r:id="rId22"/>
    <p:sldId id="338" r:id="rId23"/>
    <p:sldId id="339" r:id="rId24"/>
    <p:sldId id="333" r:id="rId25"/>
    <p:sldId id="332" r:id="rId26"/>
    <p:sldId id="335" r:id="rId27"/>
    <p:sldId id="337" r:id="rId28"/>
    <p:sldId id="340" r:id="rId29"/>
    <p:sldId id="342" r:id="rId30"/>
    <p:sldId id="343" r:id="rId31"/>
    <p:sldId id="334" r:id="rId32"/>
    <p:sldId id="30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FFFF99"/>
    <a:srgbClr val="0000FF"/>
    <a:srgbClr val="FFCC66"/>
    <a:srgbClr val="CCFFFF"/>
    <a:srgbClr val="9966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8" autoAdjust="0"/>
    <p:restoredTop sz="94346" autoAdjust="0"/>
  </p:normalViewPr>
  <p:slideViewPr>
    <p:cSldViewPr>
      <p:cViewPr varScale="1">
        <p:scale>
          <a:sx n="74" d="100"/>
          <a:sy n="74" d="100"/>
        </p:scale>
        <p:origin x="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05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8A5F60-E775-4E25-8D93-33515E120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58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0CD1F-F133-489A-A1C6-D37EF2E3B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3454-211F-4FC8-ADD9-059961C9D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5C3D4-CE92-4332-B833-CA3CD05F4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AE5C47-8852-467D-BFE8-91CACD48B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E186D9-C6B1-4243-970C-9CC4F16A4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2D7E2-6B9F-4004-97FA-E5B4AF7D3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C3779-8788-42F4-923E-9F5418878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CAB0A-F339-4D66-AAF3-1C59563E5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C3E57-121E-48BB-9DFE-6330734C7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7E76B-D6CD-4E27-AE08-8CBE95E0E9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279BB-9E2C-43E1-83B2-E87A64AE3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C9321-D281-4CD8-85A5-81C524F0E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153C8-5141-417E-A1DB-97F5EA5868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72F493-9D90-4306-B201-EDB3513FA0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91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Fungus Attacks!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EOPS 2018, Washington DC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048000" y="6019800"/>
            <a:ext cx="3546163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Charles G. Eberhart M.D., Ph.D.</a:t>
            </a:r>
          </a:p>
          <a:p>
            <a:pPr algn="ctr"/>
            <a:r>
              <a:rPr lang="en-US" sz="2000" dirty="0" smtClean="0"/>
              <a:t>Johns </a:t>
            </a:r>
            <a:r>
              <a:rPr lang="en-US" sz="2000" dirty="0"/>
              <a:t>Hopkins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Thyroid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Heart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3810000" y="1219200"/>
            <a:ext cx="914400" cy="762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Clinical History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47800"/>
            <a:ext cx="8763000" cy="4114800"/>
          </a:xfrm>
        </p:spPr>
        <p:txBody>
          <a:bodyPr/>
          <a:lstStyle/>
          <a:p>
            <a:r>
              <a:rPr lang="en-US" sz="2800" dirty="0"/>
              <a:t>The patient was a 43 year-old female with a past medical history significant for </a:t>
            </a:r>
            <a:r>
              <a:rPr lang="en-US" sz="2800" dirty="0" err="1"/>
              <a:t>monocytic</a:t>
            </a:r>
            <a:r>
              <a:rPr lang="en-US" sz="2800" dirty="0"/>
              <a:t> acute myeloid leukemia (AML) with FLT3 ITD mutation. </a:t>
            </a:r>
            <a:endParaRPr lang="en-US" sz="2800" dirty="0" smtClean="0"/>
          </a:p>
          <a:p>
            <a:r>
              <a:rPr lang="en-US" sz="2800" dirty="0" smtClean="0"/>
              <a:t>She </a:t>
            </a:r>
            <a:r>
              <a:rPr lang="en-US" sz="2800" dirty="0"/>
              <a:t>was first diagnosed with AML in July 2017, and subsequently had refractory disease despite multiple treatment protocols. </a:t>
            </a:r>
            <a:endParaRPr lang="en-US" sz="2800" dirty="0" smtClean="0"/>
          </a:p>
          <a:p>
            <a:r>
              <a:rPr lang="en-US" sz="2800" dirty="0" smtClean="0"/>
              <a:t>An </a:t>
            </a:r>
            <a:r>
              <a:rPr lang="en-US" sz="2800" dirty="0"/>
              <a:t>ophthalmic exam performed in February 2018 was normal aside from some vitreous floaters. </a:t>
            </a:r>
          </a:p>
        </p:txBody>
      </p:sp>
    </p:spTree>
    <p:extLst>
      <p:ext uri="{BB962C8B-B14F-4D97-AF65-F5344CB8AC3E}">
        <p14:creationId xmlns:p14="http://schemas.microsoft.com/office/powerpoint/2010/main" val="12647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i="1" dirty="0" err="1" smtClean="0">
                <a:solidFill>
                  <a:srgbClr val="000099"/>
                </a:solidFill>
              </a:rPr>
              <a:t>Scedosporium</a:t>
            </a:r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9011"/>
            <a:ext cx="8686800" cy="4114800"/>
          </a:xfrm>
        </p:spPr>
        <p:txBody>
          <a:bodyPr/>
          <a:lstStyle/>
          <a:p>
            <a:r>
              <a:rPr lang="en-US" dirty="0" smtClean="0"/>
              <a:t>Ubiquitous filamentous fungi present in soil, sewage, and polluted waters</a:t>
            </a:r>
          </a:p>
          <a:p>
            <a:r>
              <a:rPr lang="en-US" dirty="0" smtClean="0"/>
              <a:t>The genus </a:t>
            </a:r>
            <a:r>
              <a:rPr lang="en-US" i="1" dirty="0" err="1" smtClean="0"/>
              <a:t>Scedosporium</a:t>
            </a:r>
            <a:r>
              <a:rPr lang="en-US" i="1" dirty="0" smtClean="0"/>
              <a:t> </a:t>
            </a:r>
            <a:r>
              <a:rPr lang="en-US" dirty="0" smtClean="0"/>
              <a:t>contains two medically important species: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apiospermum</a:t>
            </a:r>
            <a:r>
              <a:rPr lang="en-US" dirty="0" smtClean="0"/>
              <a:t> (and its sexual state </a:t>
            </a:r>
            <a:r>
              <a:rPr lang="en-US" dirty="0" err="1" smtClean="0"/>
              <a:t>Pseudallescheria</a:t>
            </a:r>
            <a:r>
              <a:rPr lang="en-US" dirty="0" smtClean="0"/>
              <a:t> </a:t>
            </a:r>
            <a:r>
              <a:rPr lang="en-US" dirty="0" err="1" smtClean="0"/>
              <a:t>boydii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prolificans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an colonize soft tissues, damaged lungs or disseminate </a:t>
            </a:r>
            <a:r>
              <a:rPr lang="en-US" dirty="0" err="1" smtClean="0"/>
              <a:t>hematogenously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i="1" dirty="0" err="1" smtClean="0">
                <a:solidFill>
                  <a:srgbClr val="000099"/>
                </a:solidFill>
              </a:rPr>
              <a:t>Scedosporium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prolificans</a:t>
            </a:r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9011"/>
            <a:ext cx="8686800" cy="4114800"/>
          </a:xfrm>
        </p:spPr>
        <p:txBody>
          <a:bodyPr/>
          <a:lstStyle/>
          <a:p>
            <a:r>
              <a:rPr lang="en-US" i="1" dirty="0" err="1" smtClean="0"/>
              <a:t>Scedosporium</a:t>
            </a:r>
            <a:r>
              <a:rPr lang="en-US" i="1" dirty="0" smtClean="0"/>
              <a:t> </a:t>
            </a:r>
            <a:r>
              <a:rPr lang="en-US" i="1" dirty="0" err="1" smtClean="0"/>
              <a:t>prolificans</a:t>
            </a:r>
            <a:r>
              <a:rPr lang="en-US" i="1" dirty="0" smtClean="0"/>
              <a:t> </a:t>
            </a:r>
            <a:r>
              <a:rPr lang="en-US" dirty="0" smtClean="0"/>
              <a:t>was originally </a:t>
            </a:r>
            <a:r>
              <a:rPr lang="en-US" dirty="0"/>
              <a:t>named </a:t>
            </a:r>
            <a:r>
              <a:rPr lang="en-US" i="1" dirty="0" err="1"/>
              <a:t>Lomentospora</a:t>
            </a:r>
            <a:r>
              <a:rPr lang="en-US" i="1" dirty="0"/>
              <a:t> </a:t>
            </a:r>
            <a:r>
              <a:rPr lang="en-US" i="1" dirty="0" err="1"/>
              <a:t>prolificans</a:t>
            </a:r>
            <a:r>
              <a:rPr lang="en-US" dirty="0"/>
              <a:t> in </a:t>
            </a:r>
            <a:r>
              <a:rPr lang="en-US" dirty="0" smtClean="0"/>
              <a:t>1974. 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was transferred to the </a:t>
            </a:r>
            <a:r>
              <a:rPr lang="en-US" dirty="0" smtClean="0"/>
              <a:t>genus </a:t>
            </a:r>
            <a:r>
              <a:rPr lang="en-US" i="1" dirty="0" err="1"/>
              <a:t>Scedosporium</a:t>
            </a:r>
            <a:r>
              <a:rPr lang="en-US" i="1" dirty="0"/>
              <a:t> </a:t>
            </a:r>
            <a:r>
              <a:rPr lang="en-US" dirty="0"/>
              <a:t> in </a:t>
            </a:r>
            <a:r>
              <a:rPr lang="en-US" dirty="0" smtClean="0"/>
              <a:t>1991.</a:t>
            </a:r>
          </a:p>
          <a:p>
            <a:r>
              <a:rPr lang="en-US" dirty="0" smtClean="0"/>
              <a:t>Subcutaneous infections occur following traumatic implantation.</a:t>
            </a:r>
          </a:p>
          <a:p>
            <a:r>
              <a:rPr lang="en-US" dirty="0" smtClean="0"/>
              <a:t>Immune impairment is associated with systemic infection.</a:t>
            </a:r>
          </a:p>
          <a:p>
            <a:r>
              <a:rPr lang="en-US" dirty="0"/>
              <a:t> It is resistant to most antifungal drugs and infections are often </a:t>
            </a:r>
            <a:r>
              <a:rPr lang="en-US" dirty="0" smtClean="0"/>
              <a:t>fatal.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9315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1371600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Conidia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439" y="1371600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Conidiophore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086600" y="1894820"/>
            <a:ext cx="152400" cy="23878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676400" y="1958402"/>
            <a:ext cx="228600" cy="403798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053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0499"/>
            <a:ext cx="3274454" cy="5226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8" y="-23611"/>
            <a:ext cx="8333026" cy="1664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844" y="2362200"/>
            <a:ext cx="5083019" cy="33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62463" cy="1349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63" y="196309"/>
            <a:ext cx="4268135" cy="381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65" y="2362200"/>
            <a:ext cx="3940366" cy="4553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581" y="3124200"/>
            <a:ext cx="4562482" cy="29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200"/>
            <a:ext cx="9038313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489" y="2084294"/>
            <a:ext cx="6543331" cy="1892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959452"/>
            <a:ext cx="3446889" cy="2851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999" y="3707338"/>
            <a:ext cx="3170909" cy="3103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8098" y="6096000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98738" y="6096000"/>
            <a:ext cx="124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5576424" cy="2730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894"/>
            <a:ext cx="7113559" cy="533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45850" y="2721750"/>
            <a:ext cx="3746356" cy="470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894"/>
            <a:ext cx="7113559" cy="533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22" y="560425"/>
            <a:ext cx="7469237" cy="63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658557" cy="4281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267201"/>
            <a:ext cx="7353105" cy="28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4985374" cy="2070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15728"/>
            <a:ext cx="6757881" cy="698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402" y="1301666"/>
            <a:ext cx="2430756" cy="1441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766801"/>
            <a:ext cx="6046224" cy="40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athology17\Smith\EyePath\Ceberha1\Meeting-Travel Docs\2018\EOPS Washington\AML Fungus A56580\Exam feb 16 201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5"/>
          <a:stretch/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25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834718" cy="1830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" y="26670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Of 1,792 culture proven keratitis cases, 10 (0.6%) were </a:t>
            </a:r>
            <a:r>
              <a:rPr lang="en-US" dirty="0" err="1" smtClean="0"/>
              <a:t>Scedosporium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Trauma history in 8/10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Topical </a:t>
            </a:r>
            <a:r>
              <a:rPr lang="en-US" dirty="0" err="1" smtClean="0"/>
              <a:t>natamycin</a:t>
            </a:r>
            <a:r>
              <a:rPr lang="en-US" dirty="0" smtClean="0"/>
              <a:t> treatment was often successful when started 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290822"/>
            <a:ext cx="4267200" cy="1376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800"/>
            <a:ext cx="7164370" cy="546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646" y="824140"/>
            <a:ext cx="4587213" cy="5915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3962400"/>
            <a:ext cx="4180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Scedosporum</a:t>
            </a:r>
            <a:r>
              <a:rPr lang="en-US" dirty="0" smtClean="0"/>
              <a:t> </a:t>
            </a:r>
            <a:r>
              <a:rPr lang="en-US" dirty="0" err="1" smtClean="0"/>
              <a:t>apiospermum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 You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447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Pathology Report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56447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BONE MARROW (BIOPSY AND ASPIRATE): PERSISTENT ACUTE MYELOID LEUKEMIA</a:t>
            </a:r>
          </a:p>
          <a:p>
            <a:pPr marL="0" indent="0">
              <a:buNone/>
            </a:pPr>
            <a:r>
              <a:rPr lang="en-US" sz="2800" dirty="0" smtClean="0"/>
              <a:t>MICROSCOPIC </a:t>
            </a:r>
            <a:r>
              <a:rPr lang="en-US" sz="2800" dirty="0"/>
              <a:t>DESCRIPTION: The marrow is </a:t>
            </a:r>
            <a:r>
              <a:rPr lang="en-US" sz="2800" dirty="0" err="1"/>
              <a:t>hypercellular</a:t>
            </a:r>
            <a:r>
              <a:rPr lang="en-US" sz="2800" dirty="0"/>
              <a:t> (70-80%).  </a:t>
            </a:r>
            <a:r>
              <a:rPr lang="en-US" sz="2800" dirty="0" smtClean="0"/>
              <a:t>The </a:t>
            </a:r>
            <a:r>
              <a:rPr lang="en-US" sz="2800" dirty="0" err="1" smtClean="0"/>
              <a:t>myeloid:erythroid</a:t>
            </a:r>
            <a:r>
              <a:rPr lang="en-US" sz="2800" dirty="0" smtClean="0"/>
              <a:t> </a:t>
            </a:r>
            <a:r>
              <a:rPr lang="en-US" sz="2800" dirty="0"/>
              <a:t>ratio is markedly increased. The myeloid </a:t>
            </a:r>
            <a:r>
              <a:rPr lang="en-US" sz="2800" dirty="0" smtClean="0"/>
              <a:t>lineage demonstrates </a:t>
            </a:r>
            <a:r>
              <a:rPr lang="en-US" sz="2800" dirty="0"/>
              <a:t>a pronounced left shift with sheets of immature cells and</a:t>
            </a:r>
          </a:p>
          <a:p>
            <a:pPr marL="0" indent="0">
              <a:buNone/>
            </a:pPr>
            <a:r>
              <a:rPr lang="en-US" sz="2800" dirty="0"/>
              <a:t>rare maturing granulocytes.   The erythroid lineage is </a:t>
            </a:r>
            <a:r>
              <a:rPr lang="en-US" sz="2800" dirty="0" smtClean="0"/>
              <a:t>markedly </a:t>
            </a:r>
            <a:r>
              <a:rPr lang="en-US" sz="2800" dirty="0" err="1" smtClean="0"/>
              <a:t>hypoplastic</a:t>
            </a:r>
            <a:r>
              <a:rPr lang="en-US" sz="2800" dirty="0" smtClean="0"/>
              <a:t> </a:t>
            </a:r>
            <a:r>
              <a:rPr lang="en-US" sz="2800" dirty="0"/>
              <a:t>with few scattered erythroid lineage cells. Megakaryocytes </a:t>
            </a:r>
            <a:r>
              <a:rPr lang="en-US" sz="2800" dirty="0" smtClean="0"/>
              <a:t>are decreased </a:t>
            </a:r>
            <a:r>
              <a:rPr lang="en-US" sz="2800" dirty="0"/>
              <a:t>in number, and are small with </a:t>
            </a:r>
            <a:r>
              <a:rPr lang="en-US" sz="2800" dirty="0" err="1"/>
              <a:t>hypolobated</a:t>
            </a:r>
            <a:r>
              <a:rPr lang="en-US" sz="2800" dirty="0"/>
              <a:t> and </a:t>
            </a:r>
            <a:r>
              <a:rPr lang="en-US" sz="2800" dirty="0" smtClean="0"/>
              <a:t>hyperchromatic nuclei</a:t>
            </a:r>
            <a:r>
              <a:rPr lang="en-US" sz="2800" dirty="0"/>
              <a:t>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59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75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Clinical History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43000"/>
            <a:ext cx="8763000" cy="4114800"/>
          </a:xfrm>
        </p:spPr>
        <p:txBody>
          <a:bodyPr/>
          <a:lstStyle/>
          <a:p>
            <a:r>
              <a:rPr lang="en-US" sz="2800" dirty="0"/>
              <a:t>In early May 2018, she was found to have a right frontal lobe brain mass and CNS involvement of her </a:t>
            </a:r>
            <a:r>
              <a:rPr lang="en-US" sz="2800" dirty="0" smtClean="0"/>
              <a:t>leukemia.</a:t>
            </a:r>
          </a:p>
          <a:p>
            <a:r>
              <a:rPr lang="en-US" sz="2800" dirty="0" smtClean="0"/>
              <a:t>She </a:t>
            </a:r>
            <a:r>
              <a:rPr lang="en-US" sz="2800" dirty="0"/>
              <a:t>was treated with multiple courses of intrathecal chemotherapy, antibiotics, and antifungal therapy. </a:t>
            </a:r>
            <a:endParaRPr lang="en-US" sz="2800" dirty="0" smtClean="0"/>
          </a:p>
          <a:p>
            <a:r>
              <a:rPr lang="en-US" sz="2800" dirty="0" smtClean="0"/>
              <a:t>Her </a:t>
            </a:r>
            <a:r>
              <a:rPr lang="en-US" sz="2800" dirty="0"/>
              <a:t>brain mass progressed, despite treatment, and was concerning for an invasive fungal infection. </a:t>
            </a:r>
            <a:endParaRPr lang="en-US" sz="2800" dirty="0" smtClean="0"/>
          </a:p>
          <a:p>
            <a:r>
              <a:rPr lang="en-US" sz="2800" dirty="0"/>
              <a:t>Blood cultures grew out </a:t>
            </a:r>
            <a:r>
              <a:rPr lang="en-US" sz="2800" dirty="0" err="1"/>
              <a:t>Scedosporium</a:t>
            </a:r>
            <a:r>
              <a:rPr lang="en-US" sz="2800" dirty="0"/>
              <a:t> </a:t>
            </a:r>
            <a:r>
              <a:rPr lang="en-US" sz="2800" dirty="0" err="1"/>
              <a:t>prolificans</a:t>
            </a:r>
            <a:r>
              <a:rPr lang="en-US" sz="2800" dirty="0"/>
              <a:t> (formerly known as </a:t>
            </a:r>
            <a:r>
              <a:rPr lang="en-US" sz="2800" dirty="0" err="1"/>
              <a:t>Lomentospora</a:t>
            </a:r>
            <a:r>
              <a:rPr lang="en-US" sz="2800" dirty="0"/>
              <a:t> </a:t>
            </a:r>
            <a:r>
              <a:rPr lang="en-US" sz="2800" dirty="0" err="1"/>
              <a:t>prolificans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She </a:t>
            </a:r>
            <a:r>
              <a:rPr lang="en-US" sz="2800" dirty="0"/>
              <a:t>was transitioned to comfort care and died in late May 2018.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842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313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Imaging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 descr="\\pathology17\Smith\EyePath\Ceberha1\Meeting-Travel Docs\2018\EOPS Washington\AML Fungus A56580\T2 flair ey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217894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\\pathology17\Smith\EyePath\Ceberha1\Meeting-Travel Docs\2018\EOPS Washington\AML Fungus A56580\T2 flai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2672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70668" y="6334780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Flair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Autopsy Findings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43000"/>
            <a:ext cx="8953500" cy="4114800"/>
          </a:xfrm>
        </p:spPr>
        <p:txBody>
          <a:bodyPr/>
          <a:lstStyle/>
          <a:p>
            <a:r>
              <a:rPr lang="en-US" sz="2800" dirty="0" smtClean="0"/>
              <a:t>Autopsy </a:t>
            </a:r>
            <a:r>
              <a:rPr lang="en-US" sz="2800" dirty="0"/>
              <a:t>demonstrated systemic invasive fungal infection, involving the brain, heart, stomach, thyroid, and kidney.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fungal hyphae were </a:t>
            </a:r>
            <a:r>
              <a:rPr lang="en-US" sz="2800" dirty="0" err="1"/>
              <a:t>septate</a:t>
            </a:r>
            <a:r>
              <a:rPr lang="en-US" sz="2800" dirty="0"/>
              <a:t>, with acute angle branching, and on a morphological basis were consistent with the ante mortem culture of </a:t>
            </a:r>
            <a:r>
              <a:rPr lang="en-US" sz="2800" dirty="0" err="1" smtClean="0"/>
              <a:t>Scedosporium</a:t>
            </a:r>
            <a:endParaRPr lang="en-US" sz="2800" dirty="0" smtClean="0"/>
          </a:p>
          <a:p>
            <a:r>
              <a:rPr lang="en-US" sz="2800" dirty="0"/>
              <a:t>M</a:t>
            </a:r>
            <a:r>
              <a:rPr lang="en-US" sz="2800" dirty="0" smtClean="0"/>
              <a:t>ultiple </a:t>
            </a:r>
            <a:r>
              <a:rPr lang="en-US" sz="2800" dirty="0"/>
              <a:t>hemorrhages and </a:t>
            </a:r>
            <a:r>
              <a:rPr lang="en-US" sz="2800" dirty="0" smtClean="0"/>
              <a:t>infarctions were noted </a:t>
            </a:r>
            <a:r>
              <a:rPr lang="en-US" sz="2800" dirty="0"/>
              <a:t>in the cerebral hemispheres, cerebellum, and brainstem secondary to invasive fungal infection.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patient's acute myeloid leukemia was identified in the brain, eye, breast, kidney, and possibly spleen, with persistent disease present in the bone marrow. </a:t>
            </a:r>
          </a:p>
        </p:txBody>
      </p:sp>
    </p:spTree>
    <p:extLst>
      <p:ext uri="{BB962C8B-B14F-4D97-AF65-F5344CB8AC3E}">
        <p14:creationId xmlns:p14="http://schemas.microsoft.com/office/powerpoint/2010/main" val="34677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rck 2004">
  <a:themeElements>
    <a:clrScheme name="Merck 2004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Merck 200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rck 200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ck 200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k 200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k 200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k 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k 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k 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Merck 2004</Template>
  <TotalTime>6684</TotalTime>
  <Words>437</Words>
  <Application>Microsoft Office PowerPoint</Application>
  <PresentationFormat>On-screen Show (4:3)</PresentationFormat>
  <Paragraphs>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Merck 2004</vt:lpstr>
      <vt:lpstr>PowerPoint Presentation</vt:lpstr>
      <vt:lpstr>Clinical History</vt:lpstr>
      <vt:lpstr>PowerPoint Presentation</vt:lpstr>
      <vt:lpstr>Pathology Report</vt:lpstr>
      <vt:lpstr>PowerPoint Presentation</vt:lpstr>
      <vt:lpstr>PowerPoint Presentation</vt:lpstr>
      <vt:lpstr>Clinical History</vt:lpstr>
      <vt:lpstr>Imaging</vt:lpstr>
      <vt:lpstr>Autopsy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Scedosporium</vt:lpstr>
      <vt:lpstr>Scedosporium prolificans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jh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 eber</dc:creator>
  <cp:lastModifiedBy>Charles Eberhart</cp:lastModifiedBy>
  <cp:revision>447</cp:revision>
  <dcterms:created xsi:type="dcterms:W3CDTF">2004-12-05T12:06:27Z</dcterms:created>
  <dcterms:modified xsi:type="dcterms:W3CDTF">2018-09-14T09:45:52Z</dcterms:modified>
</cp:coreProperties>
</file>