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8" r:id="rId15"/>
    <p:sldId id="270" r:id="rId16"/>
    <p:sldId id="271" r:id="rId17"/>
    <p:sldId id="272" r:id="rId18"/>
    <p:sldId id="273" r:id="rId19"/>
    <p:sldId id="274" r:id="rId20"/>
    <p:sldId id="279" r:id="rId21"/>
    <p:sldId id="275" r:id="rId22"/>
    <p:sldId id="280" r:id="rId23"/>
    <p:sldId id="281" r:id="rId24"/>
    <p:sldId id="276" r:id="rId25"/>
    <p:sldId id="28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EA33C-D748-4F82-AFD2-2CEB2962556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CC188-C02C-4BC3-98B4-193D616C8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61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F418B-52C8-8248-80CE-0A0A83A74F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37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ERM with surface wrinkling of retina. Submacular fluid with extension inferiorly and temporally.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Nodularity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choroid with loss of choroidal vascular pattern.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F418B-52C8-8248-80CE-0A0A83A74F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26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 transit phase. Normal retinal vasculature without leakage. Multiple areas of dilated vessels in far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inferotemporal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periphery with late fluorescein leakage. No leakage within macula.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F418B-52C8-8248-80CE-0A0A83A74F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87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Moderately dense vitreous opacities. 2. Total posterior vitreous detachment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subhyaloid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opacities. 3. Low reflective choroidal thickening extending form 6:00 to 11:00, from posterior pole to the mid-periphery, and maximal fundus thickness measures 2.3mm, at 8:00, posterior pole. 4. No Tenon's infiltration or orbital lesion detected.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F418B-52C8-8248-80CE-0A0A83A74F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26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F418B-52C8-8248-80CE-0A0A83A74F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17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Paratrachael</a:t>
            </a:r>
            <a:r>
              <a:rPr lang="en-US" dirty="0"/>
              <a:t> lymph nodes – biopsied by pulmonologist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F418B-52C8-8248-80CE-0A0A83A74FA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83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3429" y="2630944"/>
            <a:ext cx="10284542" cy="1406013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Eastern Ophthalmic Pathology Society: </a:t>
            </a:r>
            <a:r>
              <a:rPr lang="en-US" sz="5400" b="1" dirty="0" smtClean="0">
                <a:latin typeface="Cambria" panose="02040503050406030204" pitchFamily="18" charset="0"/>
              </a:rPr>
              <a:t/>
            </a:r>
            <a:br>
              <a:rPr lang="en-US" sz="5400" b="1" dirty="0" smtClean="0">
                <a:latin typeface="Cambria" panose="02040503050406030204" pitchFamily="18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Ciliary-choroidal Mass in 52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yo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Female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59135" y="4471890"/>
            <a:ext cx="5791200" cy="2074605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Susan G Elner, MD</a:t>
            </a:r>
          </a:p>
          <a:p>
            <a:pPr algn="ctr"/>
            <a:r>
              <a:rPr lang="en-US" sz="2400" dirty="0">
                <a:latin typeface="Cambria" panose="02040503050406030204" pitchFamily="18" charset="0"/>
              </a:rPr>
              <a:t>Victor M Elner, MD, PhD</a:t>
            </a:r>
          </a:p>
          <a:p>
            <a:pPr algn="ctr"/>
            <a:r>
              <a:rPr lang="en-US" sz="2400" dirty="0" err="1">
                <a:latin typeface="Cambria" panose="02040503050406030204" pitchFamily="18" charset="0"/>
              </a:rPr>
              <a:t>Hakan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Demirci</a:t>
            </a:r>
            <a:r>
              <a:rPr lang="en-US" sz="2400" dirty="0">
                <a:latin typeface="Cambria" panose="02040503050406030204" pitchFamily="18" charset="0"/>
              </a:rPr>
              <a:t>, MD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38122" y="3561926"/>
            <a:ext cx="581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Washington, DC   September 2018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572425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B0EE3A-5E80-2049-8C96-0190FE9FB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755" t="33569" r="14633" b="11129"/>
          <a:stretch/>
        </p:blipFill>
        <p:spPr>
          <a:xfrm>
            <a:off x="1145292" y="68826"/>
            <a:ext cx="9282694" cy="6789174"/>
          </a:xfrm>
        </p:spPr>
      </p:pic>
    </p:spTree>
    <p:extLst>
      <p:ext uri="{BB962C8B-B14F-4D97-AF65-F5344CB8AC3E}">
        <p14:creationId xmlns:p14="http://schemas.microsoft.com/office/powerpoint/2010/main" val="2999846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B8D50-BA17-D941-ADC1-14F16CCD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3FA593-6A1E-1745-AD82-6372B9629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36" t="34475" r="6181" b="23496"/>
          <a:stretch/>
        </p:blipFill>
        <p:spPr>
          <a:xfrm>
            <a:off x="2915284" y="0"/>
            <a:ext cx="6726306" cy="249484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ED22B9-389D-5340-8774-03A060A2D8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4" t="13316" r="13970" b="5312"/>
          <a:stretch/>
        </p:blipFill>
        <p:spPr>
          <a:xfrm>
            <a:off x="3615923" y="2573226"/>
            <a:ext cx="5420499" cy="42847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371240-9F28-2E44-8124-4DA2E5E11F40}"/>
              </a:ext>
            </a:extLst>
          </p:cNvPr>
          <p:cNvSpPr txBox="1"/>
          <p:nvPr/>
        </p:nvSpPr>
        <p:spPr>
          <a:xfrm>
            <a:off x="8330780" y="2712263"/>
            <a:ext cx="70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9PE</a:t>
            </a:r>
          </a:p>
        </p:txBody>
      </p:sp>
    </p:spTree>
    <p:extLst>
      <p:ext uri="{BB962C8B-B14F-4D97-AF65-F5344CB8AC3E}">
        <p14:creationId xmlns:p14="http://schemas.microsoft.com/office/powerpoint/2010/main" val="2260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0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Ciliary-Choroidal 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</a:rPr>
              <a:t>Biopsy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927618-A85D-7E48-B310-4A0BAF636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952849"/>
            <a:ext cx="10233800" cy="4351338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Discussed </a:t>
            </a:r>
            <a:r>
              <a:rPr lang="en-US" sz="2400" b="1" dirty="0" smtClean="0">
                <a:latin typeface="Cambria" panose="02040503050406030204" pitchFamily="18" charset="0"/>
              </a:rPr>
              <a:t>ciliary-</a:t>
            </a:r>
            <a:r>
              <a:rPr lang="en-US" sz="2400" b="1" dirty="0" smtClean="0">
                <a:latin typeface="Cambria" panose="02040503050406030204" pitchFamily="18" charset="0"/>
              </a:rPr>
              <a:t>choroidal </a:t>
            </a:r>
            <a:r>
              <a:rPr lang="en-US" sz="2400" b="1" dirty="0">
                <a:latin typeface="Cambria" panose="02040503050406030204" pitchFamily="18" charset="0"/>
              </a:rPr>
              <a:t>biopsy rather than </a:t>
            </a:r>
            <a:r>
              <a:rPr lang="en-US" sz="2400" b="1" dirty="0" smtClean="0">
                <a:latin typeface="Cambria" panose="02040503050406030204" pitchFamily="18" charset="0"/>
              </a:rPr>
              <a:t>FNAB </a:t>
            </a:r>
            <a:endParaRPr lang="en-US" sz="2400" b="1" dirty="0">
              <a:latin typeface="Cambria" panose="02040503050406030204" pitchFamily="18" charset="0"/>
            </a:endParaRPr>
          </a:p>
          <a:p>
            <a:r>
              <a:rPr lang="en-US" sz="2400" b="1" dirty="0" smtClean="0">
                <a:latin typeface="Cambria" panose="02040503050406030204" pitchFamily="18" charset="0"/>
              </a:rPr>
              <a:t>Partial </a:t>
            </a:r>
            <a:r>
              <a:rPr lang="en-US" sz="2400" b="1" dirty="0">
                <a:latin typeface="Cambria" panose="02040503050406030204" pitchFamily="18" charset="0"/>
              </a:rPr>
              <a:t>thickness scleral flap created that extended 5 mm circumferentially from  the limbus from 7-9:00 </a:t>
            </a:r>
          </a:p>
          <a:p>
            <a:r>
              <a:rPr lang="en-US" sz="2400" b="1" dirty="0" err="1">
                <a:latin typeface="Cambria" panose="02040503050406030204" pitchFamily="18" charset="0"/>
              </a:rPr>
              <a:t>Vannas</a:t>
            </a:r>
            <a:r>
              <a:rPr lang="en-US" sz="2400" b="1" dirty="0">
                <a:latin typeface="Cambria" panose="02040503050406030204" pitchFamily="18" charset="0"/>
              </a:rPr>
              <a:t> scissors used to incise scleral bed to expose choroid</a:t>
            </a:r>
          </a:p>
          <a:p>
            <a:pPr lvl="1"/>
            <a:r>
              <a:rPr lang="en-US" sz="2400" b="1" dirty="0">
                <a:latin typeface="Cambria" panose="02040503050406030204" pitchFamily="18" charset="0"/>
              </a:rPr>
              <a:t>C</a:t>
            </a:r>
            <a:r>
              <a:rPr lang="en-US" sz="2400" b="1" dirty="0" smtClean="0">
                <a:latin typeface="Cambria" panose="02040503050406030204" pitchFamily="18" charset="0"/>
              </a:rPr>
              <a:t>iliary body/choroid specimen </a:t>
            </a:r>
            <a:r>
              <a:rPr lang="en-US" sz="2400" b="1" dirty="0">
                <a:latin typeface="Cambria" panose="02040503050406030204" pitchFamily="18" charset="0"/>
              </a:rPr>
              <a:t>excised </a:t>
            </a:r>
            <a:r>
              <a:rPr lang="en-US" sz="2400" b="1" dirty="0" smtClean="0">
                <a:latin typeface="Cambria" panose="02040503050406030204" pitchFamily="18" charset="0"/>
              </a:rPr>
              <a:t>(0.6 x 0.1 x 0.1 cm) and </a:t>
            </a:r>
            <a:r>
              <a:rPr lang="en-US" sz="2400" b="1" dirty="0">
                <a:latin typeface="Cambria" panose="02040503050406030204" pitchFamily="18" charset="0"/>
              </a:rPr>
              <a:t>sent to pathology</a:t>
            </a:r>
          </a:p>
          <a:p>
            <a:r>
              <a:rPr lang="en-US" sz="2400" b="1" dirty="0">
                <a:latin typeface="Cambria" panose="02040503050406030204" pitchFamily="18" charset="0"/>
              </a:rPr>
              <a:t>Scleral flap closed with 8-0 </a:t>
            </a:r>
            <a:r>
              <a:rPr lang="en-US" sz="2400" b="1" dirty="0" err="1">
                <a:latin typeface="Cambria" panose="02040503050406030204" pitchFamily="18" charset="0"/>
              </a:rPr>
              <a:t>vicryl</a:t>
            </a:r>
            <a:endParaRPr lang="en-US" sz="2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216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53849" y="286327"/>
            <a:ext cx="9351096" cy="84050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</a:rPr>
              <a:t>Histopathology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6" y="1126836"/>
            <a:ext cx="7389091" cy="5563551"/>
          </a:xfr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55213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69818" y="609600"/>
            <a:ext cx="10077593" cy="83127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Histopathology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9" y="1745672"/>
            <a:ext cx="5372965" cy="4045527"/>
          </a:xfrm>
          <a:ln>
            <a:solidFill>
              <a:schemeClr val="bg1"/>
            </a:solidFill>
          </a:ln>
        </p:spPr>
      </p:pic>
      <p:pic>
        <p:nvPicPr>
          <p:cNvPr id="8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39" y="1745673"/>
            <a:ext cx="5372965" cy="4045527"/>
          </a:xfrm>
          <a:ln>
            <a:solidFill>
              <a:schemeClr val="bg1"/>
            </a:solidFill>
          </a:ln>
        </p:spPr>
      </p:pic>
      <p:sp>
        <p:nvSpPr>
          <p:cNvPr id="9" name="Down Arrow 8"/>
          <p:cNvSpPr/>
          <p:nvPr/>
        </p:nvSpPr>
        <p:spPr>
          <a:xfrm>
            <a:off x="2447636" y="2466109"/>
            <a:ext cx="323273" cy="406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3038764" y="4442691"/>
            <a:ext cx="277091" cy="461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78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795C0-2880-2A41-A6F1-EADA7FB3C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267969" cy="8128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Immunohistochemistry</a:t>
            </a:r>
            <a:endParaRPr lang="en-US" sz="36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1" y="1671782"/>
            <a:ext cx="5606102" cy="4221065"/>
          </a:xfrm>
          <a:ln w="19050">
            <a:solidFill>
              <a:schemeClr val="bg1"/>
            </a:solidFill>
          </a:ln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6EB89169-DF70-4045-B694-42557918D4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9838" y="1671783"/>
            <a:ext cx="5610864" cy="4224650"/>
          </a:xfrm>
          <a:ln w="19050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478387" y="5988733"/>
            <a:ext cx="1285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CD68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1989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486" y="785091"/>
            <a:ext cx="9351096" cy="6096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</a:rPr>
              <a:t>Immunohistochemistry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38" y="2106155"/>
            <a:ext cx="5033962" cy="3790277"/>
          </a:xfrm>
          <a:ln w="19050">
            <a:solidFill>
              <a:schemeClr val="bg1"/>
            </a:solidFill>
          </a:ln>
        </p:spPr>
      </p:pic>
      <p:pic>
        <p:nvPicPr>
          <p:cNvPr id="5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75" y="2109741"/>
            <a:ext cx="5024438" cy="3783106"/>
          </a:xfrm>
          <a:ln w="19050"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143645" y="6066503"/>
            <a:ext cx="1386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CD 163</a:t>
            </a:r>
          </a:p>
        </p:txBody>
      </p:sp>
    </p:spTree>
    <p:extLst>
      <p:ext uri="{BB962C8B-B14F-4D97-AF65-F5344CB8AC3E}">
        <p14:creationId xmlns:p14="http://schemas.microsoft.com/office/powerpoint/2010/main" val="4218914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609714" cy="64654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</a:rPr>
              <a:t>Immunohistochemistry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571859"/>
            <a:ext cx="5738813" cy="4320988"/>
          </a:xfrm>
          <a:ln w="19050">
            <a:solidFill>
              <a:schemeClr val="bg1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38" y="1571859"/>
            <a:ext cx="5743574" cy="4324573"/>
          </a:xfrm>
          <a:ln w="1905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190271" y="5904496"/>
            <a:ext cx="1207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mbria" panose="02040503050406030204" pitchFamily="18" charset="0"/>
              </a:rPr>
              <a:t>CD 163</a:t>
            </a:r>
            <a:endParaRPr lang="en-US" sz="2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580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672" y="785091"/>
            <a:ext cx="9360332" cy="79432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</a:rPr>
              <a:t>Immunohistochemistry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46" y="1717964"/>
            <a:ext cx="5544767" cy="4174883"/>
          </a:xfrm>
          <a:ln w="19050">
            <a:solidFill>
              <a:schemeClr val="bg1"/>
            </a:solidFill>
          </a:ln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38" y="1717965"/>
            <a:ext cx="5549528" cy="4178468"/>
          </a:xfrm>
          <a:ln w="1905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360551" y="5977261"/>
            <a:ext cx="1231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mbria" panose="02040503050406030204" pitchFamily="18" charset="0"/>
              </a:rPr>
              <a:t>CD3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63896" y="5977260"/>
            <a:ext cx="1071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mbria" panose="02040503050406030204" pitchFamily="18" charset="0"/>
              </a:rPr>
              <a:t>CD20</a:t>
            </a:r>
            <a:endParaRPr lang="en-US" sz="2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441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F623E-4141-A74D-9E3A-5897D3711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Cambria" panose="02040503050406030204" pitchFamily="18" charset="0"/>
              </a:rPr>
              <a:t>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7768E-D4C3-094F-B7CE-93F098205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0BA3389-A79F-7344-AA1E-1E85F8208FC1}"/>
              </a:ext>
            </a:extLst>
          </p:cNvPr>
          <p:cNvSpPr/>
          <p:nvPr/>
        </p:nvSpPr>
        <p:spPr>
          <a:xfrm>
            <a:off x="3142593" y="2690649"/>
            <a:ext cx="5938345" cy="19444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S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arcoidosis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: based upon non-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caseating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granulomas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78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958" y="-304800"/>
            <a:ext cx="9905998" cy="1905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Cambria" panose="02040503050406030204" pitchFamily="18" charset="0"/>
              </a:rPr>
              <a:t>History of Present Illness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2395" y="2473036"/>
            <a:ext cx="9905998" cy="3124201"/>
          </a:xfrm>
        </p:spPr>
        <p:txBody>
          <a:bodyPr>
            <a:normAutofit fontScale="25000" lnSpcReduction="20000"/>
          </a:bodyPr>
          <a:lstStyle/>
          <a:p>
            <a:r>
              <a:rPr lang="en-US" sz="8000" b="1" dirty="0">
                <a:latin typeface="Cambria" panose="02040503050406030204" pitchFamily="18" charset="0"/>
              </a:rPr>
              <a:t>52 year old woman </a:t>
            </a:r>
            <a:r>
              <a:rPr lang="en-US" sz="8000" b="1" dirty="0" smtClean="0">
                <a:latin typeface="Cambria" panose="02040503050406030204" pitchFamily="18" charset="0"/>
              </a:rPr>
              <a:t>referred </a:t>
            </a:r>
            <a:r>
              <a:rPr lang="en-US" sz="8000" b="1" dirty="0">
                <a:latin typeface="Cambria" panose="02040503050406030204" pitchFamily="18" charset="0"/>
              </a:rPr>
              <a:t>for uveitis OD</a:t>
            </a:r>
          </a:p>
          <a:p>
            <a:pPr lvl="1"/>
            <a:r>
              <a:rPr lang="en-US" sz="8000" b="1" dirty="0" smtClean="0">
                <a:latin typeface="Cambria" panose="02040503050406030204" pitchFamily="18" charset="0"/>
              </a:rPr>
              <a:t>Initial symptoms: </a:t>
            </a:r>
            <a:r>
              <a:rPr lang="en-US" sz="8000" b="1" dirty="0" smtClean="0">
                <a:latin typeface="Cambria" panose="02040503050406030204" pitchFamily="18" charset="0"/>
              </a:rPr>
              <a:t>Blurred VA/partial </a:t>
            </a:r>
            <a:r>
              <a:rPr lang="en-US" sz="8000" b="1" dirty="0">
                <a:latin typeface="Cambria" panose="02040503050406030204" pitchFamily="18" charset="0"/>
              </a:rPr>
              <a:t>scotoma in </a:t>
            </a:r>
            <a:r>
              <a:rPr lang="en-US" sz="8000" b="1" dirty="0" smtClean="0">
                <a:latin typeface="Cambria" panose="02040503050406030204" pitchFamily="18" charset="0"/>
              </a:rPr>
              <a:t>superior </a:t>
            </a:r>
            <a:r>
              <a:rPr lang="en-US" sz="8000" b="1" dirty="0">
                <a:latin typeface="Cambria" panose="02040503050406030204" pitchFamily="18" charset="0"/>
              </a:rPr>
              <a:t>field OD 6 </a:t>
            </a:r>
            <a:r>
              <a:rPr lang="en-US" sz="8000" b="1" dirty="0" err="1" smtClean="0">
                <a:latin typeface="Cambria" panose="02040503050406030204" pitchFamily="18" charset="0"/>
              </a:rPr>
              <a:t>mo</a:t>
            </a:r>
            <a:r>
              <a:rPr lang="en-US" sz="8000" b="1" dirty="0" smtClean="0">
                <a:latin typeface="Cambria" panose="02040503050406030204" pitchFamily="18" charset="0"/>
              </a:rPr>
              <a:t> </a:t>
            </a:r>
            <a:r>
              <a:rPr lang="en-US" sz="8000" b="1" dirty="0" smtClean="0">
                <a:latin typeface="Cambria" panose="02040503050406030204" pitchFamily="18" charset="0"/>
              </a:rPr>
              <a:t>prior</a:t>
            </a:r>
            <a:endParaRPr lang="en-US" sz="8000" b="1" dirty="0">
              <a:latin typeface="Cambria" panose="02040503050406030204" pitchFamily="18" charset="0"/>
            </a:endParaRPr>
          </a:p>
          <a:p>
            <a:pPr lvl="1"/>
            <a:r>
              <a:rPr lang="en-US" sz="8000" b="1" dirty="0" smtClean="0">
                <a:latin typeface="Cambria" panose="02040503050406030204" pitchFamily="18" charset="0"/>
              </a:rPr>
              <a:t>Diagnosed by outside ophthalmologist with </a:t>
            </a:r>
            <a:r>
              <a:rPr lang="en-US" sz="8000" b="1" dirty="0">
                <a:latin typeface="Cambria" panose="02040503050406030204" pitchFamily="18" charset="0"/>
              </a:rPr>
              <a:t>anterior uveitis OD</a:t>
            </a:r>
          </a:p>
          <a:p>
            <a:pPr lvl="1"/>
            <a:r>
              <a:rPr lang="en-US" sz="8000" b="1" dirty="0">
                <a:latin typeface="Cambria" panose="02040503050406030204" pitchFamily="18" charset="0"/>
              </a:rPr>
              <a:t>T</a:t>
            </a:r>
            <a:r>
              <a:rPr lang="en-US" sz="8000" b="1" dirty="0" smtClean="0">
                <a:latin typeface="Cambria" panose="02040503050406030204" pitchFamily="18" charset="0"/>
              </a:rPr>
              <a:t>reated </a:t>
            </a:r>
            <a:r>
              <a:rPr lang="en-US" sz="8000" b="1" dirty="0">
                <a:latin typeface="Cambria" panose="02040503050406030204" pitchFamily="18" charset="0"/>
              </a:rPr>
              <a:t>with topical </a:t>
            </a:r>
            <a:r>
              <a:rPr lang="en-US" sz="8000" b="1" dirty="0" smtClean="0">
                <a:latin typeface="Cambria" panose="02040503050406030204" pitchFamily="18" charset="0"/>
              </a:rPr>
              <a:t>steroids w/o improvement in symptoms</a:t>
            </a:r>
            <a:endParaRPr lang="en-US" sz="8000" b="1" dirty="0">
              <a:latin typeface="Cambria" panose="02040503050406030204" pitchFamily="18" charset="0"/>
            </a:endParaRPr>
          </a:p>
          <a:p>
            <a:pPr lvl="1"/>
            <a:r>
              <a:rPr lang="en-US" sz="8000" b="1" dirty="0" smtClean="0">
                <a:latin typeface="Cambria" panose="02040503050406030204" pitchFamily="18" charset="0"/>
              </a:rPr>
              <a:t>Subsequent  </a:t>
            </a:r>
            <a:r>
              <a:rPr lang="en-US" sz="8000" b="1" dirty="0">
                <a:latin typeface="Cambria" panose="02040503050406030204" pitchFamily="18" charset="0"/>
              </a:rPr>
              <a:t>intravitreal </a:t>
            </a:r>
            <a:r>
              <a:rPr lang="en-US" sz="8000" b="1" dirty="0" err="1">
                <a:latin typeface="Cambria" panose="02040503050406030204" pitchFamily="18" charset="0"/>
              </a:rPr>
              <a:t>kenalog</a:t>
            </a:r>
            <a:r>
              <a:rPr lang="en-US" sz="8000" b="1" dirty="0">
                <a:latin typeface="Cambria" panose="02040503050406030204" pitchFamily="18" charset="0"/>
              </a:rPr>
              <a:t> OD – </a:t>
            </a:r>
            <a:r>
              <a:rPr lang="en-US" sz="8000" b="1" dirty="0" smtClean="0">
                <a:latin typeface="Cambria" panose="02040503050406030204" pitchFamily="18" charset="0"/>
              </a:rPr>
              <a:t>improved VA temporarily</a:t>
            </a:r>
            <a:endParaRPr lang="en-US" sz="8000" b="1" dirty="0">
              <a:latin typeface="Cambria" panose="02040503050406030204" pitchFamily="18" charset="0"/>
            </a:endParaRPr>
          </a:p>
          <a:p>
            <a:r>
              <a:rPr lang="en-US" sz="8000" b="1" dirty="0" smtClean="0">
                <a:latin typeface="Cambria" panose="02040503050406030204" pitchFamily="18" charset="0"/>
              </a:rPr>
              <a:t>Past </a:t>
            </a:r>
            <a:r>
              <a:rPr lang="en-US" sz="8000" b="1" dirty="0">
                <a:latin typeface="Cambria" panose="02040503050406030204" pitchFamily="18" charset="0"/>
              </a:rPr>
              <a:t>medical history</a:t>
            </a:r>
          </a:p>
          <a:p>
            <a:pPr lvl="1"/>
            <a:r>
              <a:rPr lang="en-US" sz="8000" b="1" dirty="0">
                <a:latin typeface="Cambria" panose="02040503050406030204" pitchFamily="18" charset="0"/>
              </a:rPr>
              <a:t>P</a:t>
            </a:r>
            <a:r>
              <a:rPr lang="en-US" sz="8000" b="1" dirty="0" smtClean="0">
                <a:latin typeface="Cambria" panose="02040503050406030204" pitchFamily="18" charset="0"/>
              </a:rPr>
              <a:t>soriasis </a:t>
            </a:r>
            <a:r>
              <a:rPr lang="en-US" sz="8000" b="1" dirty="0">
                <a:latin typeface="Cambria" panose="02040503050406030204" pitchFamily="18" charset="0"/>
              </a:rPr>
              <a:t>– </a:t>
            </a:r>
            <a:r>
              <a:rPr lang="en-US" sz="8000" b="1" dirty="0" smtClean="0">
                <a:latin typeface="Cambria" panose="02040503050406030204" pitchFamily="18" charset="0"/>
              </a:rPr>
              <a:t>affecting ear canals</a:t>
            </a:r>
            <a:endParaRPr lang="en-US" sz="8000" b="1" dirty="0">
              <a:latin typeface="Cambria" panose="02040503050406030204" pitchFamily="18" charset="0"/>
            </a:endParaRPr>
          </a:p>
          <a:p>
            <a:pPr lvl="1"/>
            <a:r>
              <a:rPr lang="en-US" sz="8000" b="1" dirty="0">
                <a:latin typeface="Cambria" panose="02040503050406030204" pitchFamily="18" charset="0"/>
              </a:rPr>
              <a:t>Per patient, </a:t>
            </a:r>
            <a:r>
              <a:rPr lang="en-US" sz="8000" b="1" dirty="0" smtClean="0">
                <a:latin typeface="Cambria" panose="02040503050406030204" pitchFamily="18" charset="0"/>
              </a:rPr>
              <a:t>prior labs </a:t>
            </a:r>
            <a:r>
              <a:rPr lang="en-US" sz="8000" b="1" dirty="0">
                <a:latin typeface="Cambria" panose="02040503050406030204" pitchFamily="18" charset="0"/>
              </a:rPr>
              <a:t>and CXR negative</a:t>
            </a:r>
          </a:p>
          <a:p>
            <a:pPr lvl="1"/>
            <a:r>
              <a:rPr lang="en-US" sz="8000" b="1" dirty="0">
                <a:latin typeface="Cambria" panose="02040503050406030204" pitchFamily="18" charset="0"/>
              </a:rPr>
              <a:t>Negative ROS</a:t>
            </a:r>
          </a:p>
          <a:p>
            <a:pPr lvl="1"/>
            <a:r>
              <a:rPr lang="en-US" sz="8000" b="1" dirty="0">
                <a:latin typeface="Cambria" panose="02040503050406030204" pitchFamily="18" charset="0"/>
              </a:rPr>
              <a:t>Family history - uterine and breast cancer (paternal grandmother), lung cancer (paternal grandfather), GI cancer (maternal grandfather)</a:t>
            </a:r>
          </a:p>
          <a:p>
            <a:r>
              <a:rPr lang="en-US" sz="8000" b="1" dirty="0">
                <a:latin typeface="Cambria" panose="02040503050406030204" pitchFamily="18" charset="0"/>
              </a:rPr>
              <a:t>Past ocular history</a:t>
            </a:r>
          </a:p>
          <a:p>
            <a:pPr lvl="1"/>
            <a:r>
              <a:rPr lang="en-US" sz="8000" b="1" dirty="0">
                <a:latin typeface="Cambria" panose="02040503050406030204" pitchFamily="18" charset="0"/>
              </a:rPr>
              <a:t>Cataracts OU</a:t>
            </a:r>
          </a:p>
          <a:p>
            <a:pPr lvl="1"/>
            <a:r>
              <a:rPr lang="en-US" sz="8000" b="1" dirty="0">
                <a:latin typeface="Cambria" panose="02040503050406030204" pitchFamily="18" charset="0"/>
              </a:rPr>
              <a:t>H/o radial keratotomy OU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43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378805" cy="66501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Clinical Follow-up</a:t>
            </a:r>
            <a:endParaRPr lang="en-US" sz="36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617" y="1505527"/>
            <a:ext cx="5717309" cy="4830618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Rheumatology evaluation for extraocular sarcoidosis negative</a:t>
            </a:r>
          </a:p>
          <a:p>
            <a:r>
              <a:rPr lang="en-US" sz="2400" b="1" dirty="0" smtClean="0">
                <a:latin typeface="Cambria" panose="02040503050406030204" pitchFamily="18" charset="0"/>
              </a:rPr>
              <a:t>Prednisone 60 mg daily started and tapered off after </a:t>
            </a:r>
            <a:r>
              <a:rPr lang="en-US" sz="2400" b="1" dirty="0" err="1" smtClean="0">
                <a:latin typeface="Cambria" panose="02040503050406030204" pitchFamily="18" charset="0"/>
              </a:rPr>
              <a:t>Cellcept</a:t>
            </a:r>
            <a:r>
              <a:rPr lang="en-US" sz="2400" b="1" dirty="0" smtClean="0">
                <a:latin typeface="Cambria" panose="02040503050406030204" pitchFamily="18" charset="0"/>
              </a:rPr>
              <a:t> 1000mg </a:t>
            </a:r>
            <a:r>
              <a:rPr lang="en-US" sz="2400" b="1" dirty="0" err="1" smtClean="0">
                <a:latin typeface="Cambria" panose="02040503050406030204" pitchFamily="18" charset="0"/>
              </a:rPr>
              <a:t>po</a:t>
            </a:r>
            <a:r>
              <a:rPr lang="en-US" sz="2400" b="1" dirty="0" smtClean="0">
                <a:latin typeface="Cambria" panose="02040503050406030204" pitchFamily="18" charset="0"/>
              </a:rPr>
              <a:t> BID established</a:t>
            </a:r>
          </a:p>
          <a:p>
            <a:r>
              <a:rPr lang="en-US" sz="2400" b="1" dirty="0" err="1" smtClean="0">
                <a:latin typeface="Cambria" panose="02040503050406030204" pitchFamily="18" charset="0"/>
              </a:rPr>
              <a:t>Subretinal</a:t>
            </a:r>
            <a:r>
              <a:rPr lang="en-US" sz="2400" b="1" dirty="0" smtClean="0">
                <a:latin typeface="Cambria" panose="02040503050406030204" pitchFamily="18" charset="0"/>
              </a:rPr>
              <a:t> fluid, ciliary-choroidal thickening, vitreous debris rapidly improve</a:t>
            </a:r>
          </a:p>
          <a:p>
            <a:r>
              <a:rPr lang="en-US" sz="2400" b="1" dirty="0" smtClean="0">
                <a:latin typeface="Cambria" panose="02040503050406030204" pitchFamily="18" charset="0"/>
              </a:rPr>
              <a:t>VA improved to 20/30, 4 </a:t>
            </a:r>
            <a:r>
              <a:rPr lang="en-US" sz="2400" b="1" dirty="0" err="1" smtClean="0">
                <a:latin typeface="Cambria" panose="02040503050406030204" pitchFamily="18" charset="0"/>
              </a:rPr>
              <a:t>mo</a:t>
            </a:r>
            <a:r>
              <a:rPr lang="en-US" sz="2400" b="1" dirty="0" smtClean="0">
                <a:latin typeface="Cambria" panose="02040503050406030204" pitchFamily="18" charset="0"/>
              </a:rPr>
              <a:t> post-biopsy</a:t>
            </a:r>
            <a:endParaRPr lang="en-US" sz="2400" b="1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0" r="2212" b="30914"/>
          <a:stretch/>
        </p:blipFill>
        <p:spPr>
          <a:xfrm>
            <a:off x="6732794" y="1825625"/>
            <a:ext cx="4348162" cy="139618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7" r="21703" b="27261"/>
          <a:stretch/>
        </p:blipFill>
        <p:spPr>
          <a:xfrm>
            <a:off x="7028913" y="3342967"/>
            <a:ext cx="3755924" cy="321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14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9A555-6C28-764D-AB3B-07EF52EEF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461932" cy="53570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Sarcoidosis</a:t>
            </a:r>
            <a:endParaRPr lang="en-US" sz="36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DD1AA-94CF-7042-A040-99042BC0D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073" y="1145309"/>
            <a:ext cx="11018982" cy="5297200"/>
          </a:xfrm>
        </p:spPr>
        <p:txBody>
          <a:bodyPr>
            <a:normAutofit fontScale="32500" lnSpcReduction="20000"/>
          </a:bodyPr>
          <a:lstStyle/>
          <a:p>
            <a:r>
              <a:rPr lang="en-US" sz="9600" dirty="0" smtClean="0">
                <a:latin typeface="Cambria" panose="02040503050406030204" pitchFamily="18" charset="0"/>
              </a:rPr>
              <a:t>Chronic, granulomatous multisystem autoimmune disease</a:t>
            </a:r>
            <a:endParaRPr lang="en-US" sz="9600" dirty="0">
              <a:latin typeface="Cambria" panose="02040503050406030204" pitchFamily="18" charset="0"/>
            </a:endParaRPr>
          </a:p>
          <a:p>
            <a:pPr lvl="1"/>
            <a:r>
              <a:rPr lang="en-US" sz="9600" dirty="0">
                <a:latin typeface="Cambria" panose="02040503050406030204" pitchFamily="18" charset="0"/>
              </a:rPr>
              <a:t>Ocular involvement </a:t>
            </a:r>
            <a:r>
              <a:rPr lang="en-US" sz="9600" dirty="0" smtClean="0">
                <a:latin typeface="Cambria" panose="02040503050406030204" pitchFamily="18" charset="0"/>
              </a:rPr>
              <a:t>in 25-60% </a:t>
            </a:r>
            <a:r>
              <a:rPr lang="en-US" sz="9600" dirty="0">
                <a:latin typeface="Cambria" panose="02040503050406030204" pitchFamily="18" charset="0"/>
              </a:rPr>
              <a:t>of patients </a:t>
            </a:r>
          </a:p>
          <a:p>
            <a:pPr lvl="1"/>
            <a:r>
              <a:rPr lang="en-US" sz="9600" dirty="0" smtClean="0">
                <a:latin typeface="Cambria" panose="02040503050406030204" pitchFamily="18" charset="0"/>
              </a:rPr>
              <a:t>Uveitis or Conjunctival nodules </a:t>
            </a:r>
            <a:r>
              <a:rPr lang="en-US" sz="9600" dirty="0">
                <a:latin typeface="Cambria" panose="02040503050406030204" pitchFamily="18" charset="0"/>
              </a:rPr>
              <a:t>– most frequent manifestation</a:t>
            </a:r>
          </a:p>
          <a:p>
            <a:r>
              <a:rPr lang="en-US" sz="9600" dirty="0" smtClean="0">
                <a:latin typeface="Cambria" panose="02040503050406030204" pitchFamily="18" charset="0"/>
              </a:rPr>
              <a:t>Chest radiograph/Chest CT are </a:t>
            </a:r>
            <a:r>
              <a:rPr lang="en-US" sz="9600" dirty="0">
                <a:latin typeface="Cambria" panose="02040503050406030204" pitchFamily="18" charset="0"/>
              </a:rPr>
              <a:t>the best screening </a:t>
            </a:r>
            <a:r>
              <a:rPr lang="en-US" sz="9600" dirty="0" smtClean="0">
                <a:latin typeface="Cambria" panose="02040503050406030204" pitchFamily="18" charset="0"/>
              </a:rPr>
              <a:t>test, 90</a:t>
            </a:r>
            <a:r>
              <a:rPr lang="en-US" sz="9600" dirty="0">
                <a:latin typeface="Cambria" panose="02040503050406030204" pitchFamily="18" charset="0"/>
              </a:rPr>
              <a:t>% </a:t>
            </a:r>
            <a:r>
              <a:rPr lang="en-US" sz="9600" dirty="0" smtClean="0">
                <a:latin typeface="Cambria" panose="02040503050406030204" pitchFamily="18" charset="0"/>
              </a:rPr>
              <a:t>of sarcoid </a:t>
            </a:r>
            <a:r>
              <a:rPr lang="en-US" sz="9600" dirty="0">
                <a:latin typeface="Cambria" panose="02040503050406030204" pitchFamily="18" charset="0"/>
              </a:rPr>
              <a:t>patients have pulmonary </a:t>
            </a:r>
            <a:r>
              <a:rPr lang="en-US" sz="9600" dirty="0" smtClean="0">
                <a:latin typeface="Cambria" panose="02040503050406030204" pitchFamily="18" charset="0"/>
              </a:rPr>
              <a:t>involvement (hilar lymphadenopathy or infiltrates)</a:t>
            </a:r>
          </a:p>
          <a:p>
            <a:r>
              <a:rPr lang="en-US" sz="9600" dirty="0" smtClean="0">
                <a:latin typeface="Cambria" panose="02040503050406030204" pitchFamily="18" charset="0"/>
              </a:rPr>
              <a:t>Serum </a:t>
            </a:r>
            <a:r>
              <a:rPr lang="en-US" sz="9600" dirty="0" smtClean="0">
                <a:latin typeface="Cambria" panose="02040503050406030204" pitchFamily="18" charset="0"/>
              </a:rPr>
              <a:t>ACE is 73%, serum lysozyme is 60% sensitive for </a:t>
            </a:r>
            <a:r>
              <a:rPr lang="en-US" sz="9600" dirty="0" smtClean="0">
                <a:latin typeface="Cambria" panose="02040503050406030204" pitchFamily="18" charset="0"/>
              </a:rPr>
              <a:t>sarcoid</a:t>
            </a:r>
          </a:p>
          <a:p>
            <a:r>
              <a:rPr lang="en-US" sz="9600" dirty="0">
                <a:latin typeface="Cambria" panose="02040503050406030204" pitchFamily="18" charset="0"/>
              </a:rPr>
              <a:t>Definitive diagnosis </a:t>
            </a:r>
            <a:r>
              <a:rPr lang="en-US" sz="9600" i="1" dirty="0">
                <a:solidFill>
                  <a:srgbClr val="FFFF99"/>
                </a:solidFill>
                <a:latin typeface="Cambria" panose="02040503050406030204" pitchFamily="18" charset="0"/>
              </a:rPr>
              <a:t>requires a biopsy  </a:t>
            </a:r>
          </a:p>
          <a:p>
            <a:endParaRPr lang="en-US" sz="9600" dirty="0">
              <a:latin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809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Sarcoidosis: Pathology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527" y="2666999"/>
            <a:ext cx="10049884" cy="354907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latin typeface="Cambria" panose="02040503050406030204" pitchFamily="18" charset="0"/>
              </a:rPr>
              <a:t>Non-</a:t>
            </a:r>
            <a:r>
              <a:rPr lang="en-US" sz="2800" b="1" dirty="0" err="1" smtClean="0">
                <a:latin typeface="Cambria" panose="02040503050406030204" pitchFamily="18" charset="0"/>
              </a:rPr>
              <a:t>Caseating</a:t>
            </a:r>
            <a:r>
              <a:rPr lang="en-US" sz="2800" b="1" dirty="0" smtClean="0">
                <a:latin typeface="Cambria" panose="02040503050406030204" pitchFamily="18" charset="0"/>
              </a:rPr>
              <a:t> granulomas are pathognomonic for sarcoidosis</a:t>
            </a:r>
          </a:p>
          <a:p>
            <a:pPr marL="0" indent="0">
              <a:buNone/>
            </a:pPr>
            <a:r>
              <a:rPr lang="en-US" sz="2800" b="1" dirty="0" smtClean="0">
                <a:latin typeface="Cambria" panose="02040503050406030204" pitchFamily="18" charset="0"/>
              </a:rPr>
              <a:t>Granulomas consist of multinucleated giant cells and epithelioid cells</a:t>
            </a:r>
          </a:p>
          <a:p>
            <a:pPr marL="0" indent="0">
              <a:buNone/>
            </a:pPr>
            <a:r>
              <a:rPr lang="en-US" sz="2800" b="1" dirty="0" smtClean="0">
                <a:latin typeface="Cambria" panose="02040503050406030204" pitchFamily="18" charset="0"/>
              </a:rPr>
              <a:t>CD4/CD8 positive T-lymphocytes</a:t>
            </a:r>
          </a:p>
          <a:p>
            <a:pPr marL="0" indent="0">
              <a:buNone/>
            </a:pPr>
            <a:r>
              <a:rPr lang="en-US" sz="2800" b="1" dirty="0" smtClean="0">
                <a:latin typeface="Cambria" panose="02040503050406030204" pitchFamily="18" charset="0"/>
              </a:rPr>
              <a:t>B-lymphocytes typically located in the periphery of the granuloma</a:t>
            </a:r>
            <a:endParaRPr lang="en-US" sz="2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056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764" y="609600"/>
            <a:ext cx="10040647" cy="581891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discussion</a:t>
            </a:r>
            <a:endParaRPr lang="en-US" sz="36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764" y="1560945"/>
            <a:ext cx="10529454" cy="4922982"/>
          </a:xfrm>
        </p:spPr>
        <p:txBody>
          <a:bodyPr anchor="t">
            <a:normAutofit/>
          </a:bodyPr>
          <a:lstStyle/>
          <a:p>
            <a:r>
              <a:rPr lang="en-US" sz="2400" b="1" dirty="0" smtClean="0">
                <a:latin typeface="Cambria" panose="02040503050406030204" pitchFamily="18" charset="0"/>
              </a:rPr>
              <a:t>Ocular involvement may be initial manifestation of sarcoid in 21% of </a:t>
            </a:r>
            <a:r>
              <a:rPr lang="en-US" sz="2400" b="1" dirty="0" smtClean="0">
                <a:latin typeface="Cambria" panose="02040503050406030204" pitchFamily="18" charset="0"/>
              </a:rPr>
              <a:t>patients, which our case demonstrates</a:t>
            </a:r>
            <a:endParaRPr lang="en-US" sz="2400" b="1" dirty="0" smtClean="0">
              <a:latin typeface="Cambria" panose="02040503050406030204" pitchFamily="18" charset="0"/>
            </a:endParaRPr>
          </a:p>
          <a:p>
            <a:r>
              <a:rPr lang="en-US" sz="2400" b="1" dirty="0" smtClean="0">
                <a:latin typeface="Cambria" panose="02040503050406030204" pitchFamily="18" charset="0"/>
              </a:rPr>
              <a:t>When it is the first manifestation of sarcoid it m</a:t>
            </a:r>
            <a:r>
              <a:rPr lang="en-US" sz="2400" b="1" dirty="0" smtClean="0">
                <a:latin typeface="Cambria" panose="02040503050406030204" pitchFamily="18" charset="0"/>
              </a:rPr>
              <a:t>ost commonly presents as </a:t>
            </a:r>
            <a:r>
              <a:rPr lang="en-US" sz="2400" b="1" dirty="0" smtClean="0">
                <a:latin typeface="Cambria" panose="02040503050406030204" pitchFamily="18" charset="0"/>
              </a:rPr>
              <a:t>anterior, intermediate or posterior uveitis</a:t>
            </a:r>
          </a:p>
          <a:p>
            <a:r>
              <a:rPr lang="en-US" sz="2400" b="1" dirty="0" smtClean="0">
                <a:latin typeface="Cambria" panose="02040503050406030204" pitchFamily="18" charset="0"/>
              </a:rPr>
              <a:t>Ciliary body or choroidal </a:t>
            </a:r>
            <a:r>
              <a:rPr lang="en-US" sz="2400" b="1" dirty="0" smtClean="0">
                <a:latin typeface="Cambria" panose="02040503050406030204" pitchFamily="18" charset="0"/>
              </a:rPr>
              <a:t>mass/thickening </a:t>
            </a:r>
            <a:r>
              <a:rPr lang="en-US" sz="2400" b="1" dirty="0" smtClean="0">
                <a:latin typeface="Cambria" panose="02040503050406030204" pitchFamily="18" charset="0"/>
              </a:rPr>
              <a:t>is unusual manifestation of sarcoid, particularly as </a:t>
            </a:r>
            <a:r>
              <a:rPr lang="en-US" sz="2400" b="1" dirty="0" smtClean="0">
                <a:latin typeface="Cambria" panose="02040503050406030204" pitchFamily="18" charset="0"/>
              </a:rPr>
              <a:t>an early presentation without </a:t>
            </a:r>
            <a:r>
              <a:rPr lang="en-US" sz="2400" b="1" dirty="0" smtClean="0">
                <a:latin typeface="Cambria" panose="02040503050406030204" pitchFamily="18" charset="0"/>
              </a:rPr>
              <a:t>evidence of systemic disease</a:t>
            </a:r>
            <a:endParaRPr lang="en-US" sz="2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461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CD0D5-0382-2A44-A9D5-93BAD0004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320F958-AB42-2047-8628-918A5ACFD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09426" y="63690"/>
            <a:ext cx="5959031" cy="1559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B2801D-AB8E-4543-BCEB-FE023022B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9254" y="1426213"/>
            <a:ext cx="3517900" cy="393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277D5B-FC5D-9B4F-9D95-338F14839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31" y="1924498"/>
            <a:ext cx="3158797" cy="2594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0313A1-DBCF-5F49-A7FF-76B7DC201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0749" y="3137777"/>
            <a:ext cx="4222314" cy="35399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58647D-2B2D-5C40-863A-C59693E407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2859" y="1992123"/>
            <a:ext cx="4210465" cy="33786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7B009A-01F8-C944-9658-6F0DAB88EFED}"/>
              </a:ext>
            </a:extLst>
          </p:cNvPr>
          <p:cNvSpPr txBox="1"/>
          <p:nvPr/>
        </p:nvSpPr>
        <p:spPr>
          <a:xfrm>
            <a:off x="8408276" y="5591503"/>
            <a:ext cx="331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treatment with PO steroids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F911C2-6858-6A42-9267-4A36FAD2BBAB}"/>
              </a:ext>
            </a:extLst>
          </p:cNvPr>
          <p:cNvSpPr txBox="1"/>
          <p:nvPr/>
        </p:nvSpPr>
        <p:spPr>
          <a:xfrm>
            <a:off x="73891" y="4820659"/>
            <a:ext cx="3386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ACE, lysozyme, CXR negative</a:t>
            </a:r>
          </a:p>
        </p:txBody>
      </p:sp>
    </p:spTree>
    <p:extLst>
      <p:ext uri="{BB962C8B-B14F-4D97-AF65-F5344CB8AC3E}">
        <p14:creationId xmlns:p14="http://schemas.microsoft.com/office/powerpoint/2010/main" val="212145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746" y="286327"/>
            <a:ext cx="10040647" cy="581891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discussion</a:t>
            </a:r>
            <a:endParaRPr lang="en-US" sz="36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891" y="1025236"/>
            <a:ext cx="10954327" cy="5458691"/>
          </a:xfrm>
        </p:spPr>
        <p:txBody>
          <a:bodyPr anchor="t">
            <a:normAutofit/>
          </a:bodyPr>
          <a:lstStyle/>
          <a:p>
            <a:r>
              <a:rPr lang="en-US" sz="2400" b="1" dirty="0" smtClean="0">
                <a:latin typeface="Cambria" panose="02040503050406030204" pitchFamily="18" charset="0"/>
              </a:rPr>
              <a:t>Ocular involvement may be initial manifestation of sarcoid in 21% of patients</a:t>
            </a:r>
          </a:p>
          <a:p>
            <a:r>
              <a:rPr lang="en-US" sz="2400" b="1" dirty="0" smtClean="0">
                <a:latin typeface="Cambria" panose="02040503050406030204" pitchFamily="18" charset="0"/>
              </a:rPr>
              <a:t>Ciliary </a:t>
            </a:r>
            <a:r>
              <a:rPr lang="en-US" sz="2400" b="1" dirty="0" smtClean="0">
                <a:latin typeface="Cambria" panose="02040503050406030204" pitchFamily="18" charset="0"/>
              </a:rPr>
              <a:t>body or choroidal </a:t>
            </a:r>
            <a:r>
              <a:rPr lang="en-US" sz="2400" b="1" dirty="0" smtClean="0">
                <a:latin typeface="Cambria" panose="02040503050406030204" pitchFamily="18" charset="0"/>
              </a:rPr>
              <a:t>thickening/mass </a:t>
            </a:r>
            <a:r>
              <a:rPr lang="en-US" sz="2400" b="1" dirty="0" smtClean="0">
                <a:latin typeface="Cambria" panose="02040503050406030204" pitchFamily="18" charset="0"/>
              </a:rPr>
              <a:t>is unusual </a:t>
            </a:r>
            <a:r>
              <a:rPr lang="en-US" sz="2400" b="1" dirty="0">
                <a:latin typeface="Cambria" panose="02040503050406030204" pitchFamily="18" charset="0"/>
              </a:rPr>
              <a:t>e</a:t>
            </a:r>
            <a:r>
              <a:rPr lang="en-US" sz="2400" b="1" dirty="0" smtClean="0">
                <a:latin typeface="Cambria" panose="02040503050406030204" pitchFamily="18" charset="0"/>
              </a:rPr>
              <a:t>arly manifestation </a:t>
            </a:r>
            <a:r>
              <a:rPr lang="en-US" sz="2400" b="1" dirty="0" smtClean="0">
                <a:latin typeface="Cambria" panose="02040503050406030204" pitchFamily="18" charset="0"/>
              </a:rPr>
              <a:t>of </a:t>
            </a:r>
            <a:r>
              <a:rPr lang="en-US" sz="2400" b="1" dirty="0" smtClean="0">
                <a:latin typeface="Cambria" panose="02040503050406030204" pitchFamily="18" charset="0"/>
              </a:rPr>
              <a:t>sarcoid</a:t>
            </a:r>
            <a:endParaRPr lang="en-US" sz="2400" b="1" dirty="0" smtClean="0">
              <a:latin typeface="Cambria" panose="02040503050406030204" pitchFamily="18" charset="0"/>
            </a:endParaRPr>
          </a:p>
          <a:p>
            <a:r>
              <a:rPr lang="en-US" sz="2400" b="1" dirty="0" smtClean="0">
                <a:latin typeface="Cambria" panose="02040503050406030204" pitchFamily="18" charset="0"/>
              </a:rPr>
              <a:t>Our case had no evidence of extraocular disease (radiographically, clinically or on laboratory </a:t>
            </a:r>
            <a:r>
              <a:rPr lang="en-US" sz="2400" b="1" dirty="0" smtClean="0">
                <a:latin typeface="Cambria" panose="02040503050406030204" pitchFamily="18" charset="0"/>
              </a:rPr>
              <a:t>testing</a:t>
            </a:r>
            <a:r>
              <a:rPr lang="en-US" sz="2400" b="1" dirty="0" smtClean="0">
                <a:latin typeface="Cambria" panose="02040503050406030204" pitchFamily="18" charset="0"/>
              </a:rPr>
              <a:t>)  </a:t>
            </a:r>
          </a:p>
          <a:p>
            <a:r>
              <a:rPr lang="en-US" sz="2400" b="1" dirty="0" smtClean="0">
                <a:latin typeface="Cambria" panose="02040503050406030204" pitchFamily="18" charset="0"/>
              </a:rPr>
              <a:t>Lesson 1: SARCOID remains in the differential</a:t>
            </a:r>
            <a:endParaRPr lang="en-US" sz="2400" b="1" dirty="0" smtClean="0">
              <a:latin typeface="Cambria" panose="02040503050406030204" pitchFamily="18" charset="0"/>
            </a:endParaRPr>
          </a:p>
          <a:p>
            <a:r>
              <a:rPr lang="en-US" sz="2400" b="1" dirty="0" smtClean="0">
                <a:latin typeface="Cambria" panose="02040503050406030204" pitchFamily="18" charset="0"/>
              </a:rPr>
              <a:t>Lesson 2: If no other sites exist to </a:t>
            </a:r>
            <a:r>
              <a:rPr lang="en-US" sz="2400" b="1" smtClean="0">
                <a:latin typeface="Cambria" panose="02040503050406030204" pitchFamily="18" charset="0"/>
              </a:rPr>
              <a:t>safely biopsy and </a:t>
            </a:r>
            <a:r>
              <a:rPr lang="en-US" sz="2400" b="1" dirty="0" smtClean="0">
                <a:latin typeface="Cambria" panose="02040503050406030204" pitchFamily="18" charset="0"/>
              </a:rPr>
              <a:t>significant ciliary or choroidal thickening is present it may be possible to safely biopsy these sites :</a:t>
            </a:r>
          </a:p>
          <a:p>
            <a:pPr lvl="1"/>
            <a:r>
              <a:rPr lang="en-US" sz="2200" b="1" dirty="0" smtClean="0">
                <a:latin typeface="Cambria" panose="02040503050406030204" pitchFamily="18" charset="0"/>
              </a:rPr>
              <a:t>To rule out lymphoproliferative or infectious disease</a:t>
            </a:r>
          </a:p>
          <a:p>
            <a:pPr lvl="1"/>
            <a:r>
              <a:rPr lang="en-US" sz="2200" b="1" dirty="0" smtClean="0">
                <a:latin typeface="Cambria" panose="02040503050406030204" pitchFamily="18" charset="0"/>
              </a:rPr>
              <a:t>May be sole site to obtain pathologic confirmation of sarcoidosis</a:t>
            </a:r>
            <a:endParaRPr lang="en-US" sz="22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649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672" y="-118329"/>
            <a:ext cx="9905998" cy="1905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Examination on Presentation</a:t>
            </a:r>
            <a:endParaRPr lang="en-US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812851"/>
              </p:ext>
            </p:extLst>
          </p:nvPr>
        </p:nvGraphicFramePr>
        <p:xfrm>
          <a:off x="805542" y="1515829"/>
          <a:ext cx="10548258" cy="1223341"/>
        </p:xfrm>
        <a:graphic>
          <a:graphicData uri="http://schemas.openxmlformats.org/drawingml/2006/table">
            <a:tbl>
              <a:tblPr/>
              <a:tblGrid>
                <a:gridCol w="3516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6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6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charset="0"/>
                        <a:cs typeface="Arial" charset="0"/>
                      </a:endParaRP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cs typeface="Arial" charset="0"/>
                        </a:rPr>
                        <a:t>OD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cs typeface="Arial" charset="0"/>
                        </a:rPr>
                        <a:t>OS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5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VAcc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 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20/40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20/25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6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IOP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17 mmHg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14 mmHg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057400" y="2811342"/>
          <a:ext cx="8077200" cy="3956338"/>
        </p:xfrm>
        <a:graphic>
          <a:graphicData uri="http://schemas.openxmlformats.org/drawingml/2006/table">
            <a:tbl>
              <a:tblPr/>
              <a:tblGrid>
                <a:gridCol w="930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3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3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charset="0"/>
                        <a:cs typeface="Arial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charset="0"/>
                          <a:cs typeface="Arial" charset="0"/>
                        </a:rPr>
                        <a:t>OD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charset="0"/>
                          <a:cs typeface="Arial" charset="0"/>
                        </a:rPr>
                        <a:t>OS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cs typeface="Arial" charset="0"/>
                        </a:rPr>
                        <a:t>L/L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WNL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WNL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cs typeface="Arial" charset="0"/>
                        </a:rPr>
                        <a:t>C/S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Faint</a:t>
                      </a:r>
                      <a:r>
                        <a:rPr kumimoji="0" lang="fr-F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 injection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cs typeface="Arial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White and quiet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cs typeface="Arial" charset="0"/>
                        </a:rPr>
                        <a:t>K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RK scars, no KP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RK scars, no KP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cs typeface="Arial" charset="0"/>
                        </a:rPr>
                        <a:t>A/C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Deep, very rare cell, mild flare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Deep and quiet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9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cs typeface="Arial" charset="0"/>
                        </a:rPr>
                        <a:t>Iris 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Pharmacologically dilated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Pharmacologically dilated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9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cs typeface="Arial" charset="0"/>
                        </a:rPr>
                        <a:t>Lens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Trace NS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Trace NS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812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50B03B-C072-0645-A30B-7871F9731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725" t="24630" r="14599" b="27798"/>
          <a:stretch/>
        </p:blipFill>
        <p:spPr>
          <a:xfrm>
            <a:off x="796413" y="1288026"/>
            <a:ext cx="5470916" cy="390340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4FFC17-4512-F547-B394-4C8321BC61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56" t="21758" r="3596" b="32102"/>
          <a:stretch/>
        </p:blipFill>
        <p:spPr>
          <a:xfrm>
            <a:off x="6267329" y="1288026"/>
            <a:ext cx="5469242" cy="390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59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4B3AB7-C387-E84C-9431-A1CB280CD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1513"/>
          <a:stretch/>
        </p:blipFill>
        <p:spPr>
          <a:xfrm>
            <a:off x="1282542" y="0"/>
            <a:ext cx="9363635" cy="215502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E98274-9A9D-5C46-9344-F10D02A17B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9" r="2646" b="16916"/>
          <a:stretch/>
        </p:blipFill>
        <p:spPr>
          <a:xfrm>
            <a:off x="1282542" y="2155022"/>
            <a:ext cx="9417423" cy="24076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B5C02F-4FED-9147-924E-126AE7E8AA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906"/>
          <a:stretch/>
        </p:blipFill>
        <p:spPr>
          <a:xfrm>
            <a:off x="1282542" y="4562705"/>
            <a:ext cx="9417423" cy="229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79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E18F40-77BD-9D49-B1A3-04D6C1B4A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448" t="25633" r="15381" b="29880"/>
          <a:stretch/>
        </p:blipFill>
        <p:spPr>
          <a:xfrm>
            <a:off x="936974" y="0"/>
            <a:ext cx="4717491" cy="387420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7E5C29-3C11-F24C-98FE-C2FD278E47DD}"/>
              </a:ext>
            </a:extLst>
          </p:cNvPr>
          <p:cNvSpPr txBox="1"/>
          <p:nvPr/>
        </p:nvSpPr>
        <p:spPr>
          <a:xfrm>
            <a:off x="1395181" y="88126"/>
            <a:ext cx="70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00:21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637695-0C0D-6C42-A662-F58EB4D600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49" t="17889" r="10568" b="27073"/>
          <a:stretch/>
        </p:blipFill>
        <p:spPr>
          <a:xfrm>
            <a:off x="3295719" y="3573826"/>
            <a:ext cx="4985358" cy="3421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C082E6-70EA-F640-8456-59BE8086C5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38" t="24081" r="12002" b="21855"/>
          <a:stretch/>
        </p:blipFill>
        <p:spPr>
          <a:xfrm>
            <a:off x="5654465" y="6465"/>
            <a:ext cx="5527215" cy="38677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8203CA-E632-EC41-AC85-A73ADED48E19}"/>
              </a:ext>
            </a:extLst>
          </p:cNvPr>
          <p:cNvSpPr txBox="1"/>
          <p:nvPr/>
        </p:nvSpPr>
        <p:spPr>
          <a:xfrm>
            <a:off x="6922396" y="88126"/>
            <a:ext cx="70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01:29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6D110E-0D1D-024E-9F76-52B95DE06C6C}"/>
              </a:ext>
            </a:extLst>
          </p:cNvPr>
          <p:cNvSpPr txBox="1"/>
          <p:nvPr/>
        </p:nvSpPr>
        <p:spPr>
          <a:xfrm>
            <a:off x="3375877" y="3919663"/>
            <a:ext cx="70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02:19</a:t>
            </a:r>
          </a:p>
        </p:txBody>
      </p:sp>
    </p:spTree>
    <p:extLst>
      <p:ext uri="{BB962C8B-B14F-4D97-AF65-F5344CB8AC3E}">
        <p14:creationId xmlns:p14="http://schemas.microsoft.com/office/powerpoint/2010/main" val="299902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DD240-3B76-2D42-83A4-B2644C19E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C0230A-E5EE-7048-9AA4-C2F86731C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021" t="19832" r="12953" b="29141"/>
          <a:stretch/>
        </p:blipFill>
        <p:spPr>
          <a:xfrm>
            <a:off x="3082274" y="3951675"/>
            <a:ext cx="5697623" cy="29063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2CD15D-1B4A-8542-97E1-37BC496F25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43" t="10703" r="8333"/>
          <a:stretch/>
        </p:blipFill>
        <p:spPr>
          <a:xfrm>
            <a:off x="905156" y="0"/>
            <a:ext cx="4948825" cy="3953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CE93D6-D961-0D42-973B-C2D04DA3D2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74" t="11014" r="12255" b="12471"/>
          <a:stretch/>
        </p:blipFill>
        <p:spPr>
          <a:xfrm>
            <a:off x="5818352" y="0"/>
            <a:ext cx="5483715" cy="39516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764D93-1E7A-C541-AE29-67C7C78D513F}"/>
              </a:ext>
            </a:extLst>
          </p:cNvPr>
          <p:cNvSpPr txBox="1"/>
          <p:nvPr/>
        </p:nvSpPr>
        <p:spPr>
          <a:xfrm>
            <a:off x="10720333" y="152038"/>
            <a:ext cx="70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F5A1C3-40AC-C84B-B613-12470D91B365}"/>
              </a:ext>
            </a:extLst>
          </p:cNvPr>
          <p:cNvSpPr txBox="1"/>
          <p:nvPr/>
        </p:nvSpPr>
        <p:spPr>
          <a:xfrm>
            <a:off x="5148339" y="152038"/>
            <a:ext cx="70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9EP</a:t>
            </a:r>
          </a:p>
        </p:txBody>
      </p:sp>
    </p:spTree>
    <p:extLst>
      <p:ext uri="{BB962C8B-B14F-4D97-AF65-F5344CB8AC3E}">
        <p14:creationId xmlns:p14="http://schemas.microsoft.com/office/powerpoint/2010/main" val="1036490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AE8FD6-0F9D-3B4B-8888-4ACB64D89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318" y="2050277"/>
            <a:ext cx="10515600" cy="4742324"/>
          </a:xfrm>
        </p:spPr>
        <p:txBody>
          <a:bodyPr>
            <a:normAutofit fontScale="92500" lnSpcReduction="20000"/>
          </a:bodyPr>
          <a:lstStyle/>
          <a:p>
            <a:r>
              <a:rPr lang="en-US" sz="2600" b="1" dirty="0" smtClean="0">
                <a:latin typeface="Cambria" panose="02040503050406030204" pitchFamily="18" charset="0"/>
              </a:rPr>
              <a:t>Labs ordered:</a:t>
            </a:r>
            <a:endParaRPr lang="en-US" sz="2600" b="1" dirty="0">
              <a:latin typeface="Cambria" panose="02040503050406030204" pitchFamily="18" charset="0"/>
            </a:endParaRPr>
          </a:p>
          <a:p>
            <a:pPr lvl="1"/>
            <a:r>
              <a:rPr lang="en-US" sz="2600" b="1" dirty="0" err="1" smtClean="0">
                <a:latin typeface="Cambria" panose="02040503050406030204" pitchFamily="18" charset="0"/>
              </a:rPr>
              <a:t>Quantiferon</a:t>
            </a:r>
            <a:r>
              <a:rPr lang="en-US" sz="2600" b="1" dirty="0" smtClean="0">
                <a:latin typeface="Cambria" panose="02040503050406030204" pitchFamily="18" charset="0"/>
              </a:rPr>
              <a:t> TB-gold, </a:t>
            </a:r>
            <a:r>
              <a:rPr lang="en-US" sz="2600" b="1" dirty="0">
                <a:latin typeface="Cambria" panose="02040503050406030204" pitchFamily="18" charset="0"/>
              </a:rPr>
              <a:t>FTA-ABS, ACE, lysozyme, c-ANCA, </a:t>
            </a:r>
            <a:r>
              <a:rPr lang="en-US" sz="2600" b="1" dirty="0" smtClean="0">
                <a:latin typeface="Cambria" panose="02040503050406030204" pitchFamily="18" charset="0"/>
              </a:rPr>
              <a:t>CBC</a:t>
            </a:r>
          </a:p>
          <a:p>
            <a:pPr lvl="1"/>
            <a:r>
              <a:rPr lang="en-US" sz="2600" b="1" dirty="0" smtClean="0">
                <a:latin typeface="Cambria" panose="02040503050406030204" pitchFamily="18" charset="0"/>
              </a:rPr>
              <a:t>CXR</a:t>
            </a:r>
            <a:endParaRPr lang="en-US" sz="2600" b="1" dirty="0">
              <a:latin typeface="Cambria" panose="02040503050406030204" pitchFamily="18" charset="0"/>
            </a:endParaRPr>
          </a:p>
          <a:p>
            <a:pPr marL="228600" lvl="1">
              <a:spcBef>
                <a:spcPts val="1000"/>
              </a:spcBef>
            </a:pPr>
            <a:r>
              <a:rPr lang="en-US" sz="2600" b="1" dirty="0">
                <a:latin typeface="Cambria" panose="02040503050406030204" pitchFamily="18" charset="0"/>
              </a:rPr>
              <a:t>Ocular Oncology </a:t>
            </a:r>
            <a:r>
              <a:rPr lang="en-US" sz="2600" b="1" dirty="0" smtClean="0">
                <a:latin typeface="Cambria" panose="02040503050406030204" pitchFamily="18" charset="0"/>
              </a:rPr>
              <a:t>consultation same day:</a:t>
            </a:r>
          </a:p>
          <a:p>
            <a:pPr marL="685800" lvl="2">
              <a:spcBef>
                <a:spcPts val="1000"/>
              </a:spcBef>
            </a:pPr>
            <a:r>
              <a:rPr lang="en-US" sz="2600" b="1" dirty="0">
                <a:latin typeface="Cambria" panose="02040503050406030204" pitchFamily="18" charset="0"/>
              </a:rPr>
              <a:t>CT chest, abdomen, </a:t>
            </a:r>
            <a:r>
              <a:rPr lang="en-US" sz="2600" b="1" dirty="0" smtClean="0">
                <a:latin typeface="Cambria" panose="02040503050406030204" pitchFamily="18" charset="0"/>
              </a:rPr>
              <a:t>pelvis ordered</a:t>
            </a:r>
          </a:p>
          <a:p>
            <a:pPr marL="685800" lvl="2">
              <a:spcBef>
                <a:spcPts val="1000"/>
              </a:spcBef>
            </a:pPr>
            <a:r>
              <a:rPr lang="en-US" sz="2600" b="1" dirty="0" smtClean="0">
                <a:latin typeface="Cambria" panose="02040503050406030204" pitchFamily="18" charset="0"/>
              </a:rPr>
              <a:t>Discussed </a:t>
            </a:r>
            <a:r>
              <a:rPr lang="en-US" sz="2600" b="1" dirty="0">
                <a:latin typeface="Cambria" panose="02040503050406030204" pitchFamily="18" charset="0"/>
              </a:rPr>
              <a:t>observation versus fine needle aspiration biopsy</a:t>
            </a:r>
          </a:p>
          <a:p>
            <a:pPr lvl="1"/>
            <a:r>
              <a:rPr lang="en-US" sz="2600" b="1" dirty="0">
                <a:latin typeface="Cambria" panose="02040503050406030204" pitchFamily="18" charset="0"/>
              </a:rPr>
              <a:t>Patient elected for </a:t>
            </a:r>
            <a:r>
              <a:rPr lang="en-US" sz="2600" b="1" dirty="0" smtClean="0">
                <a:latin typeface="Cambria" panose="02040503050406030204" pitchFamily="18" charset="0"/>
              </a:rPr>
              <a:t>FNAB, to be scheduled</a:t>
            </a:r>
          </a:p>
          <a:p>
            <a:r>
              <a:rPr lang="en-US" sz="2600" b="1" dirty="0">
                <a:solidFill>
                  <a:srgbClr val="FFFF00"/>
                </a:solidFill>
                <a:latin typeface="Cambria" panose="02040503050406030204" pitchFamily="18" charset="0"/>
              </a:rPr>
              <a:t>Lab work-up: negative</a:t>
            </a:r>
          </a:p>
          <a:p>
            <a:r>
              <a:rPr lang="en-US" sz="2600" b="1" dirty="0">
                <a:solidFill>
                  <a:srgbClr val="FFFF00"/>
                </a:solidFill>
                <a:latin typeface="Cambria" panose="02040503050406030204" pitchFamily="18" charset="0"/>
              </a:rPr>
              <a:t>CXR: </a:t>
            </a:r>
            <a:r>
              <a:rPr lang="en-US" sz="26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negative</a:t>
            </a:r>
          </a:p>
          <a:p>
            <a:r>
              <a:rPr lang="en-US" sz="26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CT chest, abdomen, pelvis negative</a:t>
            </a:r>
          </a:p>
          <a:p>
            <a:endParaRPr lang="en-US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B1508F-EAB3-F343-8018-0589D37C261C}"/>
              </a:ext>
            </a:extLst>
          </p:cNvPr>
          <p:cNvSpPr txBox="1">
            <a:spLocks/>
          </p:cNvSpPr>
          <p:nvPr/>
        </p:nvSpPr>
        <p:spPr>
          <a:xfrm>
            <a:off x="692773" y="2900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Work-up</a:t>
            </a:r>
          </a:p>
        </p:txBody>
      </p:sp>
    </p:spTree>
    <p:extLst>
      <p:ext uri="{BB962C8B-B14F-4D97-AF65-F5344CB8AC3E}">
        <p14:creationId xmlns:p14="http://schemas.microsoft.com/office/powerpoint/2010/main" val="399009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542" y="413162"/>
            <a:ext cx="10302012" cy="471637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</a:rPr>
              <a:t>Urgent Clinic Visit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extLst/>
          </p:nvPr>
        </p:nvGraphicFramePr>
        <p:xfrm>
          <a:off x="805542" y="1558744"/>
          <a:ext cx="10548258" cy="1223341"/>
        </p:xfrm>
        <a:graphic>
          <a:graphicData uri="http://schemas.openxmlformats.org/drawingml/2006/table">
            <a:tbl>
              <a:tblPr/>
              <a:tblGrid>
                <a:gridCol w="3516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6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6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8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charset="0"/>
                        <a:cs typeface="Arial" charset="0"/>
                      </a:endParaRP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cs typeface="Arial" charset="0"/>
                        </a:rPr>
                        <a:t>OD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cs typeface="Arial" charset="0"/>
                        </a:rPr>
                        <a:t>OS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5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VAcc 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CF at 6 inches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20/25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6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IOP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24 mmHg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25 mmHg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057400" y="2800951"/>
          <a:ext cx="7558238" cy="4006548"/>
        </p:xfrm>
        <a:graphic>
          <a:graphicData uri="http://schemas.openxmlformats.org/drawingml/2006/table">
            <a:tbl>
              <a:tblPr/>
              <a:tblGrid>
                <a:gridCol w="870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3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3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6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charset="0"/>
                        <a:cs typeface="Arial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charset="0"/>
                          <a:cs typeface="Arial" charset="0"/>
                        </a:rPr>
                        <a:t>OD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charset="0"/>
                          <a:cs typeface="Arial" charset="0"/>
                        </a:rPr>
                        <a:t>OS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16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cs typeface="Arial" charset="0"/>
                        </a:rPr>
                        <a:t>L/L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Mild erythema and edema of periocular area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WNL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cs typeface="Arial" charset="0"/>
                        </a:rPr>
                        <a:t>C/S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Diffusely</a:t>
                      </a:r>
                      <a:r>
                        <a:rPr kumimoji="0" lang="fr-F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 </a:t>
                      </a:r>
                      <a:r>
                        <a:rPr kumimoji="0" lang="fr-FR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hyperemic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cs typeface="Arial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White and quiet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02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cs typeface="Arial" charset="0"/>
                        </a:rPr>
                        <a:t>K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RK scars,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30% inferior KP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RK scars, no KP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5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cs typeface="Arial" charset="0"/>
                        </a:rPr>
                        <a:t>A/C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Deep,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2+ cell and flare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Deep and quiet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cs typeface="Arial" charset="0"/>
                        </a:rPr>
                        <a:t>Iris 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Pharmacologically dilated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Pharmacologically dilated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cs typeface="Arial" charset="0"/>
                        </a:rPr>
                        <a:t>Lens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Trace NS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Trace NS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39517" y="1170546"/>
            <a:ext cx="11470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One </a:t>
            </a:r>
            <a:r>
              <a:rPr lang="en-US" b="1" dirty="0" err="1" smtClean="0">
                <a:latin typeface="Cambria" panose="02040503050406030204" pitchFamily="18" charset="0"/>
              </a:rPr>
              <a:t>wk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b="1" dirty="0">
                <a:latin typeface="Cambria" panose="02040503050406030204" pitchFamily="18" charset="0"/>
              </a:rPr>
              <a:t>prior to scheduled FNAB </a:t>
            </a:r>
            <a:r>
              <a:rPr lang="en-US" b="1" dirty="0" smtClean="0">
                <a:latin typeface="Cambria" panose="02040503050406030204" pitchFamily="18" charset="0"/>
              </a:rPr>
              <a:t>OD </a:t>
            </a:r>
            <a:r>
              <a:rPr lang="en-US" b="1" dirty="0" err="1" smtClean="0">
                <a:latin typeface="Cambria" panose="02040503050406030204" pitchFamily="18" charset="0"/>
              </a:rPr>
              <a:t>pt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b="1" dirty="0">
                <a:latin typeface="Cambria" panose="02040503050406030204" pitchFamily="18" charset="0"/>
              </a:rPr>
              <a:t>presented with c/o further decreased VA </a:t>
            </a:r>
            <a:r>
              <a:rPr lang="en-US" b="1" dirty="0" smtClean="0">
                <a:latin typeface="Cambria" panose="02040503050406030204" pitchFamily="18" charset="0"/>
              </a:rPr>
              <a:t>OD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9410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346</TotalTime>
  <Words>828</Words>
  <Application>Microsoft Office PowerPoint</Application>
  <PresentationFormat>Widescreen</PresentationFormat>
  <Paragraphs>157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Cambria</vt:lpstr>
      <vt:lpstr>Century Gothic</vt:lpstr>
      <vt:lpstr>Georgia</vt:lpstr>
      <vt:lpstr>Mesh</vt:lpstr>
      <vt:lpstr>Eastern Ophthalmic Pathology Society:  Ciliary-choroidal Mass in 52 yo Female </vt:lpstr>
      <vt:lpstr>History of Present Illness</vt:lpstr>
      <vt:lpstr>Examination on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Urgent Clinic Visit</vt:lpstr>
      <vt:lpstr>PowerPoint Presentation</vt:lpstr>
      <vt:lpstr>PowerPoint Presentation</vt:lpstr>
      <vt:lpstr>Ciliary-Choroidal Biopsy</vt:lpstr>
      <vt:lpstr>Histopathology</vt:lpstr>
      <vt:lpstr>Histopathology</vt:lpstr>
      <vt:lpstr>Immunohistochemistry</vt:lpstr>
      <vt:lpstr>Immunohistochemistry</vt:lpstr>
      <vt:lpstr>Immunohistochemistry</vt:lpstr>
      <vt:lpstr>Immunohistochemistry</vt:lpstr>
      <vt:lpstr>Diagnosis</vt:lpstr>
      <vt:lpstr> Clinical Follow-up</vt:lpstr>
      <vt:lpstr>Sarcoidosis</vt:lpstr>
      <vt:lpstr>Sarcoidosis: Pathology</vt:lpstr>
      <vt:lpstr>discussion</vt:lpstr>
      <vt:lpstr>PowerPoint Presentation</vt:lpstr>
      <vt:lpstr>discussion</vt:lpstr>
    </vt:vector>
  </TitlesOfParts>
  <Company>University of Michigan Health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Elner, Susan</dc:creator>
  <cp:lastModifiedBy>Elner, Susan</cp:lastModifiedBy>
  <cp:revision>17</cp:revision>
  <dcterms:created xsi:type="dcterms:W3CDTF">2018-09-10T21:04:08Z</dcterms:created>
  <dcterms:modified xsi:type="dcterms:W3CDTF">2018-09-14T20:44:32Z</dcterms:modified>
</cp:coreProperties>
</file>