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9"/>
  </p:notesMasterIdLst>
  <p:handoutMasterIdLst>
    <p:handoutMasterId r:id="rId30"/>
  </p:handoutMasterIdLst>
  <p:sldIdLst>
    <p:sldId id="256" r:id="rId2"/>
    <p:sldId id="374" r:id="rId3"/>
    <p:sldId id="375" r:id="rId4"/>
    <p:sldId id="376" r:id="rId5"/>
    <p:sldId id="377" r:id="rId6"/>
    <p:sldId id="378" r:id="rId7"/>
    <p:sldId id="403" r:id="rId8"/>
    <p:sldId id="442" r:id="rId9"/>
    <p:sldId id="404" r:id="rId10"/>
    <p:sldId id="443" r:id="rId11"/>
    <p:sldId id="405" r:id="rId12"/>
    <p:sldId id="406" r:id="rId13"/>
    <p:sldId id="383" r:id="rId14"/>
    <p:sldId id="445" r:id="rId15"/>
    <p:sldId id="412" r:id="rId16"/>
    <p:sldId id="446" r:id="rId17"/>
    <p:sldId id="387" r:id="rId18"/>
    <p:sldId id="447" r:id="rId19"/>
    <p:sldId id="448" r:id="rId20"/>
    <p:sldId id="449" r:id="rId21"/>
    <p:sldId id="444" r:id="rId22"/>
    <p:sldId id="393" r:id="rId23"/>
    <p:sldId id="451" r:id="rId24"/>
    <p:sldId id="452" r:id="rId25"/>
    <p:sldId id="453" r:id="rId26"/>
    <p:sldId id="454" r:id="rId27"/>
    <p:sldId id="435" r:id="rId28"/>
  </p:sldIdLst>
  <p:sldSz cx="9144000" cy="6858000" type="screen4x3"/>
  <p:notesSz cx="9309100" cy="70231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8" autoAdjust="0"/>
    <p:restoredTop sz="99046" autoAdjust="0"/>
  </p:normalViewPr>
  <p:slideViewPr>
    <p:cSldViewPr>
      <p:cViewPr varScale="1">
        <p:scale>
          <a:sx n="89" d="100"/>
          <a:sy n="89" d="100"/>
        </p:scale>
        <p:origin x="894"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7" d="100"/>
          <a:sy n="77" d="100"/>
        </p:scale>
        <p:origin x="-2130" y="-90"/>
      </p:cViewPr>
      <p:guideLst>
        <p:guide orient="horz" pos="2212"/>
        <p:guide pos="2932"/>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33943" cy="35115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5273003" y="0"/>
            <a:ext cx="4033943" cy="35115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6670727"/>
            <a:ext cx="4033943" cy="351155"/>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5273003" y="6670727"/>
            <a:ext cx="4033943" cy="351155"/>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eaLnBrk="1" hangingPunct="1">
              <a:defRPr sz="1200">
                <a:latin typeface="Arial" panose="020B0604020202020204" pitchFamily="34" charset="0"/>
              </a:defRPr>
            </a:lvl1pPr>
          </a:lstStyle>
          <a:p>
            <a:fld id="{7C79A1FB-1F1C-41A5-9D88-4F455C1BB38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4033943" cy="35115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0115" name="Rectangle 3"/>
          <p:cNvSpPr>
            <a:spLocks noGrp="1" noChangeArrowheads="1"/>
          </p:cNvSpPr>
          <p:nvPr>
            <p:ph type="dt" idx="1"/>
          </p:nvPr>
        </p:nvSpPr>
        <p:spPr bwMode="auto">
          <a:xfrm>
            <a:off x="5273003" y="0"/>
            <a:ext cx="4033943" cy="35115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5"/>
          <p:cNvSpPr>
            <a:spLocks noGrp="1" noChangeArrowheads="1"/>
          </p:cNvSpPr>
          <p:nvPr>
            <p:ph type="body" sz="quarter" idx="3"/>
          </p:nvPr>
        </p:nvSpPr>
        <p:spPr bwMode="auto">
          <a:xfrm>
            <a:off x="930910" y="3335973"/>
            <a:ext cx="7447280" cy="316039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0118" name="Rectangle 6"/>
          <p:cNvSpPr>
            <a:spLocks noGrp="1" noChangeArrowheads="1"/>
          </p:cNvSpPr>
          <p:nvPr>
            <p:ph type="ftr" sz="quarter" idx="4"/>
          </p:nvPr>
        </p:nvSpPr>
        <p:spPr bwMode="auto">
          <a:xfrm>
            <a:off x="0" y="6670727"/>
            <a:ext cx="4033943" cy="351155"/>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0119" name="Rectangle 7"/>
          <p:cNvSpPr>
            <a:spLocks noGrp="1" noChangeArrowheads="1"/>
          </p:cNvSpPr>
          <p:nvPr>
            <p:ph type="sldNum" sz="quarter" idx="5"/>
          </p:nvPr>
        </p:nvSpPr>
        <p:spPr bwMode="auto">
          <a:xfrm>
            <a:off x="5273003" y="6670727"/>
            <a:ext cx="4033943" cy="351155"/>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eaLnBrk="1" hangingPunct="1">
              <a:defRPr sz="1200">
                <a:latin typeface="Arial" panose="020B0604020202020204" pitchFamily="34" charset="0"/>
              </a:defRPr>
            </a:lvl1pPr>
          </a:lstStyle>
          <a:p>
            <a:fld id="{FD359F05-326D-43C3-99BA-246D62CA5D9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871545A9-8C10-4EEA-A5BF-B44E517FE0A0}"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FD5B92B9-0B63-4863-9417-5F81AAB25E93}"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 mass with attenuation suggesting soft tissue posterolateral to the right globe which does not appear to extend beyond the orbit and exerts mass effect uopn the globe, deviating it toward the left </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6896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148E6C70-2DB8-4D74-AEEE-4283AF7BDA14}"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60729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0501A226-E1AC-45F4-87EB-4D2AB3EDECD1}"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6206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020C48C0-2615-414D-935C-3AA08343AF55}"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41546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020C48C0-2615-414D-935C-3AA08343AF55}"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53994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7E4B325E-4812-4F88-8EEC-ECE577315B88}"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859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7850B5D6-3D0A-47F1-ADCE-529CF7209DA6}"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5573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7850B5D6-3D0A-47F1-ADCE-529CF7209DA6}"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25515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7850B5D6-3D0A-47F1-ADCE-529CF7209DA6}"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12250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148E6C70-2DB8-4D74-AEEE-4283AF7BDA14}"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8777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7B6295E4-22FB-4556-B844-D442093A9D15}"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xfrm>
            <a:off x="2873375" y="533400"/>
            <a:ext cx="3509963" cy="2633663"/>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98363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0E8DF6CD-FCEA-49BB-851D-54079A7B7A85}"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25736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0E8DF6CD-FCEA-49BB-851D-54079A7B7A85}"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8651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0E8DF6CD-FCEA-49BB-851D-54079A7B7A85}" type="slidenum">
              <a:rPr lang="en-US" altLang="en-US">
                <a:latin typeface="Arial" panose="020B0604020202020204" pitchFamily="34" charset="0"/>
              </a:rPr>
              <a:pPr/>
              <a:t>24</a:t>
            </a:fld>
            <a:endParaRPr lang="en-US"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5841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0E8DF6CD-FCEA-49BB-851D-54079A7B7A85}"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03509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0E8DF6CD-FCEA-49BB-851D-54079A7B7A85}"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4357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1470C153-9F35-4B17-B83F-8C2A53CC9D36}"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885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485B37B2-2D32-4464-BD5E-7FDABF798ABE}"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6507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0633B599-6325-4BB8-B038-81F4CA6A9824}"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0989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A3BFDDC4-2FA1-46B9-934A-5BFFB5467D34}"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7241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4E5EFD6A-CFE2-4C93-8D09-6BEF9CAC7D9A}"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18052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4E5EFD6A-CFE2-4C93-8D09-6BEF9CAC7D9A}"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7865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8202" indent="-291616">
              <a:defRPr>
                <a:solidFill>
                  <a:schemeClr val="tx1"/>
                </a:solidFill>
                <a:latin typeface="Tahoma" panose="020B0604030504040204" pitchFamily="34" charset="0"/>
              </a:defRPr>
            </a:lvl2pPr>
            <a:lvl3pPr marL="1166464" indent="-233292">
              <a:defRPr>
                <a:solidFill>
                  <a:schemeClr val="tx1"/>
                </a:solidFill>
                <a:latin typeface="Tahoma" panose="020B0604030504040204" pitchFamily="34" charset="0"/>
              </a:defRPr>
            </a:lvl3pPr>
            <a:lvl4pPr marL="1633050" indent="-233292">
              <a:defRPr>
                <a:solidFill>
                  <a:schemeClr val="tx1"/>
                </a:solidFill>
                <a:latin typeface="Tahoma" panose="020B0604030504040204" pitchFamily="34" charset="0"/>
              </a:defRPr>
            </a:lvl4pPr>
            <a:lvl5pPr marL="2099636" indent="-233292">
              <a:defRPr>
                <a:solidFill>
                  <a:schemeClr val="tx1"/>
                </a:solidFill>
                <a:latin typeface="Tahoma" panose="020B0604030504040204" pitchFamily="34" charset="0"/>
              </a:defRPr>
            </a:lvl5pPr>
            <a:lvl6pPr marL="2566221" indent="-233292" eaLnBrk="0" fontAlgn="base" hangingPunct="0">
              <a:spcBef>
                <a:spcPct val="0"/>
              </a:spcBef>
              <a:spcAft>
                <a:spcPct val="0"/>
              </a:spcAft>
              <a:defRPr>
                <a:solidFill>
                  <a:schemeClr val="tx1"/>
                </a:solidFill>
                <a:latin typeface="Tahoma" panose="020B0604030504040204" pitchFamily="34" charset="0"/>
              </a:defRPr>
            </a:lvl6pPr>
            <a:lvl7pPr marL="3032806" indent="-233292" eaLnBrk="0" fontAlgn="base" hangingPunct="0">
              <a:spcBef>
                <a:spcPct val="0"/>
              </a:spcBef>
              <a:spcAft>
                <a:spcPct val="0"/>
              </a:spcAft>
              <a:defRPr>
                <a:solidFill>
                  <a:schemeClr val="tx1"/>
                </a:solidFill>
                <a:latin typeface="Tahoma" panose="020B0604030504040204" pitchFamily="34" charset="0"/>
              </a:defRPr>
            </a:lvl7pPr>
            <a:lvl8pPr marL="3499392" indent="-233292" eaLnBrk="0" fontAlgn="base" hangingPunct="0">
              <a:spcBef>
                <a:spcPct val="0"/>
              </a:spcBef>
              <a:spcAft>
                <a:spcPct val="0"/>
              </a:spcAft>
              <a:defRPr>
                <a:solidFill>
                  <a:schemeClr val="tx1"/>
                </a:solidFill>
                <a:latin typeface="Tahoma" panose="020B0604030504040204" pitchFamily="34" charset="0"/>
              </a:defRPr>
            </a:lvl8pPr>
            <a:lvl9pPr marL="3965978" indent="-233292" eaLnBrk="0" fontAlgn="base" hangingPunct="0">
              <a:spcBef>
                <a:spcPct val="0"/>
              </a:spcBef>
              <a:spcAft>
                <a:spcPct val="0"/>
              </a:spcAft>
              <a:defRPr>
                <a:solidFill>
                  <a:schemeClr val="tx1"/>
                </a:solidFill>
                <a:latin typeface="Tahoma" panose="020B0604030504040204" pitchFamily="34" charset="0"/>
              </a:defRPr>
            </a:lvl9pPr>
          </a:lstStyle>
          <a:p>
            <a:fld id="{FD5B92B9-0B63-4863-9417-5F81AAB25E93}"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 mass with attenuation suggesting soft tissue posterolateral to the right globe which does not appear to extend beyond the orbit and exerts mass effect uopn the globe, deviating it toward the left </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4368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461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32461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4EC8BE-45E3-4C58-BD84-1EB313926E96}" type="slidenum">
              <a:rPr lang="en-US" altLang="en-US"/>
              <a:pPr/>
              <a:t>‹#›</a:t>
            </a:fld>
            <a:endParaRPr lang="en-US" altLang="en-US"/>
          </a:p>
        </p:txBody>
      </p:sp>
    </p:spTree>
    <p:extLst>
      <p:ext uri="{BB962C8B-B14F-4D97-AF65-F5344CB8AC3E}">
        <p14:creationId xmlns:p14="http://schemas.microsoft.com/office/powerpoint/2010/main" val="76217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6B473CC-4D0D-4B21-8693-026F88366183}" type="slidenum">
              <a:rPr lang="en-US" altLang="en-US"/>
              <a:pPr/>
              <a:t>‹#›</a:t>
            </a:fld>
            <a:endParaRPr lang="en-US" altLang="en-US"/>
          </a:p>
        </p:txBody>
      </p:sp>
    </p:spTree>
    <p:extLst>
      <p:ext uri="{BB962C8B-B14F-4D97-AF65-F5344CB8AC3E}">
        <p14:creationId xmlns:p14="http://schemas.microsoft.com/office/powerpoint/2010/main" val="297488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45EF0F-DA64-4A44-8C28-A8E493D5A113}" type="slidenum">
              <a:rPr lang="en-US" altLang="en-US"/>
              <a:pPr/>
              <a:t>‹#›</a:t>
            </a:fld>
            <a:endParaRPr lang="en-US" altLang="en-US"/>
          </a:p>
        </p:txBody>
      </p:sp>
    </p:spTree>
    <p:extLst>
      <p:ext uri="{BB962C8B-B14F-4D97-AF65-F5344CB8AC3E}">
        <p14:creationId xmlns:p14="http://schemas.microsoft.com/office/powerpoint/2010/main" val="38036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755C23-2B50-431F-81F4-041A972416C2}" type="slidenum">
              <a:rPr lang="en-US" altLang="en-US"/>
              <a:pPr/>
              <a:t>‹#›</a:t>
            </a:fld>
            <a:endParaRPr lang="en-US" altLang="en-US"/>
          </a:p>
        </p:txBody>
      </p:sp>
    </p:spTree>
    <p:extLst>
      <p:ext uri="{BB962C8B-B14F-4D97-AF65-F5344CB8AC3E}">
        <p14:creationId xmlns:p14="http://schemas.microsoft.com/office/powerpoint/2010/main" val="142310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AC441A-388C-4DA4-AD13-E31630D47BED}" type="slidenum">
              <a:rPr lang="en-US" altLang="en-US"/>
              <a:pPr/>
              <a:t>‹#›</a:t>
            </a:fld>
            <a:endParaRPr lang="en-US" altLang="en-US"/>
          </a:p>
        </p:txBody>
      </p:sp>
    </p:spTree>
    <p:extLst>
      <p:ext uri="{BB962C8B-B14F-4D97-AF65-F5344CB8AC3E}">
        <p14:creationId xmlns:p14="http://schemas.microsoft.com/office/powerpoint/2010/main" val="357870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5E998CB-4C00-449B-A1A6-B28D652BDD7B}" type="slidenum">
              <a:rPr lang="en-US" altLang="en-US"/>
              <a:pPr/>
              <a:t>‹#›</a:t>
            </a:fld>
            <a:endParaRPr lang="en-US" altLang="en-US"/>
          </a:p>
        </p:txBody>
      </p:sp>
    </p:spTree>
    <p:extLst>
      <p:ext uri="{BB962C8B-B14F-4D97-AF65-F5344CB8AC3E}">
        <p14:creationId xmlns:p14="http://schemas.microsoft.com/office/powerpoint/2010/main" val="56393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89A2E89-C291-4169-9C70-F018258CE4FE}" type="slidenum">
              <a:rPr lang="en-US" altLang="en-US"/>
              <a:pPr/>
              <a:t>‹#›</a:t>
            </a:fld>
            <a:endParaRPr lang="en-US" altLang="en-US"/>
          </a:p>
        </p:txBody>
      </p:sp>
    </p:spTree>
    <p:extLst>
      <p:ext uri="{BB962C8B-B14F-4D97-AF65-F5344CB8AC3E}">
        <p14:creationId xmlns:p14="http://schemas.microsoft.com/office/powerpoint/2010/main" val="49901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439995B-1C69-4CE1-8076-C506FDBF28D4}" type="slidenum">
              <a:rPr lang="en-US" altLang="en-US"/>
              <a:pPr/>
              <a:t>‹#›</a:t>
            </a:fld>
            <a:endParaRPr lang="en-US" altLang="en-US"/>
          </a:p>
        </p:txBody>
      </p:sp>
    </p:spTree>
    <p:extLst>
      <p:ext uri="{BB962C8B-B14F-4D97-AF65-F5344CB8AC3E}">
        <p14:creationId xmlns:p14="http://schemas.microsoft.com/office/powerpoint/2010/main" val="407426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8BF2D9C-7FB2-4C21-90A1-17392880CBFD}" type="slidenum">
              <a:rPr lang="en-US" altLang="en-US"/>
              <a:pPr/>
              <a:t>‹#›</a:t>
            </a:fld>
            <a:endParaRPr lang="en-US" altLang="en-US"/>
          </a:p>
        </p:txBody>
      </p:sp>
    </p:spTree>
    <p:extLst>
      <p:ext uri="{BB962C8B-B14F-4D97-AF65-F5344CB8AC3E}">
        <p14:creationId xmlns:p14="http://schemas.microsoft.com/office/powerpoint/2010/main" val="292584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CDE72F0-CF51-489A-8A11-6335B53740B0}" type="slidenum">
              <a:rPr lang="en-US" altLang="en-US"/>
              <a:pPr/>
              <a:t>‹#›</a:t>
            </a:fld>
            <a:endParaRPr lang="en-US" altLang="en-US"/>
          </a:p>
        </p:txBody>
      </p:sp>
    </p:spTree>
    <p:extLst>
      <p:ext uri="{BB962C8B-B14F-4D97-AF65-F5344CB8AC3E}">
        <p14:creationId xmlns:p14="http://schemas.microsoft.com/office/powerpoint/2010/main" val="43978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1C7D130-A537-4D1A-A12B-2A180967B241}" type="slidenum">
              <a:rPr lang="en-US" altLang="en-US"/>
              <a:pPr/>
              <a:t>‹#›</a:t>
            </a:fld>
            <a:endParaRPr lang="en-US" altLang="en-US"/>
          </a:p>
        </p:txBody>
      </p:sp>
    </p:spTree>
    <p:extLst>
      <p:ext uri="{BB962C8B-B14F-4D97-AF65-F5344CB8AC3E}">
        <p14:creationId xmlns:p14="http://schemas.microsoft.com/office/powerpoint/2010/main" val="64133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358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3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23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23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62943B53-4C47-449B-8540-0B21CA23A84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tmp"/></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image" Target="../media/image9.png"/><Relationship Id="rId7"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tmp"/><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2665" y="5480"/>
            <a:ext cx="8257075" cy="1828800"/>
          </a:xfrm>
        </p:spPr>
        <p:txBody>
          <a:bodyPr/>
          <a:lstStyle/>
          <a:p>
            <a:pPr eaLnBrk="1" hangingPunct="1">
              <a:defRPr/>
            </a:pPr>
            <a:r>
              <a:rPr lang="en-US" b="1" dirty="0" smtClean="0">
                <a:effectLst>
                  <a:outerShdw blurRad="38100" dist="38100" dir="2700000" algn="tl">
                    <a:srgbClr val="000000">
                      <a:alpha val="43137"/>
                    </a:srgbClr>
                  </a:outerShdw>
                </a:effectLst>
              </a:rPr>
              <a:t>Anterior Orbital Roof Lesion in a 76 year-old Woman</a:t>
            </a:r>
          </a:p>
        </p:txBody>
      </p:sp>
      <p:sp>
        <p:nvSpPr>
          <p:cNvPr id="2051" name="Rectangle 3"/>
          <p:cNvSpPr>
            <a:spLocks noGrp="1" noChangeArrowheads="1"/>
          </p:cNvSpPr>
          <p:nvPr>
            <p:ph type="subTitle" idx="1"/>
          </p:nvPr>
        </p:nvSpPr>
        <p:spPr>
          <a:xfrm>
            <a:off x="693095" y="2084825"/>
            <a:ext cx="7412165" cy="2995613"/>
          </a:xfrm>
        </p:spPr>
        <p:txBody>
          <a:bodyPr/>
          <a:lstStyle/>
          <a:p>
            <a:pPr eaLnBrk="1" hangingPunct="1">
              <a:lnSpc>
                <a:spcPct val="80000"/>
              </a:lnSpc>
              <a:defRPr/>
            </a:pPr>
            <a:r>
              <a:rPr lang="en-US" sz="2000" dirty="0" smtClean="0"/>
              <a:t>Victor M. </a:t>
            </a:r>
            <a:r>
              <a:rPr lang="en-US" sz="2000" dirty="0" err="1" smtClean="0"/>
              <a:t>Elner</a:t>
            </a:r>
            <a:r>
              <a:rPr lang="en-US" sz="2000" dirty="0" smtClean="0"/>
              <a:t>, MD, PhD</a:t>
            </a:r>
          </a:p>
          <a:p>
            <a:pPr eaLnBrk="1" hangingPunct="1">
              <a:lnSpc>
                <a:spcPct val="80000"/>
              </a:lnSpc>
              <a:defRPr/>
            </a:pPr>
            <a:r>
              <a:rPr lang="en-US" sz="2000" dirty="0" err="1" smtClean="0"/>
              <a:t>Ravitz</a:t>
            </a:r>
            <a:r>
              <a:rPr lang="en-US" sz="2000" dirty="0" smtClean="0"/>
              <a:t> Foundation Professor of Ophthalmology</a:t>
            </a:r>
          </a:p>
          <a:p>
            <a:pPr eaLnBrk="1" hangingPunct="1">
              <a:lnSpc>
                <a:spcPct val="80000"/>
              </a:lnSpc>
              <a:defRPr/>
            </a:pPr>
            <a:r>
              <a:rPr lang="en-US" sz="2000" dirty="0" smtClean="0"/>
              <a:t>Professor of Pathology</a:t>
            </a:r>
          </a:p>
          <a:p>
            <a:pPr eaLnBrk="1" hangingPunct="1">
              <a:lnSpc>
                <a:spcPct val="80000"/>
              </a:lnSpc>
              <a:defRPr/>
            </a:pPr>
            <a:r>
              <a:rPr lang="en-US" sz="2000" dirty="0" smtClean="0"/>
              <a:t>and</a:t>
            </a:r>
          </a:p>
          <a:p>
            <a:pPr eaLnBrk="1" hangingPunct="1">
              <a:lnSpc>
                <a:spcPct val="80000"/>
              </a:lnSpc>
              <a:defRPr/>
            </a:pPr>
            <a:r>
              <a:rPr lang="en-US" sz="2000" dirty="0" smtClean="0"/>
              <a:t>Hakan Demirci, MD</a:t>
            </a:r>
          </a:p>
          <a:p>
            <a:pPr eaLnBrk="1" hangingPunct="1">
              <a:lnSpc>
                <a:spcPct val="80000"/>
              </a:lnSpc>
              <a:defRPr/>
            </a:pPr>
            <a:r>
              <a:rPr lang="en-US" sz="2000" dirty="0" smtClean="0"/>
              <a:t> Richard N and Marilyn K Witham Professor of Ophthalmology</a:t>
            </a:r>
          </a:p>
          <a:p>
            <a:pPr eaLnBrk="1" hangingPunct="1">
              <a:lnSpc>
                <a:spcPct val="80000"/>
              </a:lnSpc>
              <a:defRPr/>
            </a:pPr>
            <a:r>
              <a:rPr lang="en-US" sz="2000" dirty="0" smtClean="0"/>
              <a:t>Associate Professor of Ophthalmology</a:t>
            </a:r>
            <a:endParaRPr lang="en-US" sz="2000" dirty="0"/>
          </a:p>
          <a:p>
            <a:pPr eaLnBrk="1" hangingPunct="1">
              <a:lnSpc>
                <a:spcPct val="80000"/>
              </a:lnSpc>
              <a:defRPr/>
            </a:pPr>
            <a:r>
              <a:rPr lang="en-US" sz="2000" dirty="0" smtClean="0"/>
              <a:t>University </a:t>
            </a:r>
            <a:r>
              <a:rPr lang="en-US" sz="2000" dirty="0"/>
              <a:t>of Michigan </a:t>
            </a:r>
          </a:p>
          <a:p>
            <a:pPr eaLnBrk="1" hangingPunct="1">
              <a:lnSpc>
                <a:spcPct val="80000"/>
              </a:lnSpc>
              <a:defRPr/>
            </a:pPr>
            <a:endParaRPr lang="en-US" sz="2400" dirty="0" smtClean="0"/>
          </a:p>
          <a:p>
            <a:pPr eaLnBrk="1" hangingPunct="1">
              <a:lnSpc>
                <a:spcPct val="80000"/>
              </a:lnSpc>
              <a:defRPr/>
            </a:pPr>
            <a:r>
              <a:rPr lang="en-US" sz="2400" dirty="0" smtClean="0"/>
              <a:t>Eastern Ophthalmic Pathology Society</a:t>
            </a:r>
          </a:p>
          <a:p>
            <a:pPr eaLnBrk="1" hangingPunct="1">
              <a:lnSpc>
                <a:spcPct val="80000"/>
              </a:lnSpc>
              <a:defRPr/>
            </a:pPr>
            <a:r>
              <a:rPr lang="en-US" sz="2400" dirty="0" smtClean="0"/>
              <a:t>Washington, DC</a:t>
            </a:r>
          </a:p>
          <a:p>
            <a:pPr eaLnBrk="1" hangingPunct="1">
              <a:lnSpc>
                <a:spcPct val="80000"/>
              </a:lnSpc>
              <a:defRPr/>
            </a:pPr>
            <a:r>
              <a:rPr lang="en-US" sz="2400" dirty="0" smtClean="0"/>
              <a:t>September 2018</a:t>
            </a:r>
          </a:p>
          <a:p>
            <a:pPr eaLnBrk="1" hangingPunct="1">
              <a:lnSpc>
                <a:spcPct val="80000"/>
              </a:lnSpc>
              <a:defRPr/>
            </a:pPr>
            <a:endParaRPr lang="en-US" sz="2400" dirty="0" smtClean="0"/>
          </a:p>
          <a:p>
            <a:pPr eaLnBrk="1" hangingPunct="1">
              <a:lnSpc>
                <a:spcPct val="80000"/>
              </a:lnSpc>
              <a:defRPr/>
            </a:pP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title"/>
          </p:nvPr>
        </p:nvSpPr>
        <p:spPr>
          <a:xfrm>
            <a:off x="414145" y="-113199"/>
            <a:ext cx="8229600" cy="1371600"/>
          </a:xfrm>
        </p:spPr>
        <p:txBody>
          <a:bodyPr/>
          <a:lstStyle/>
          <a:p>
            <a:pPr eaLnBrk="1" hangingPunct="1">
              <a:defRPr/>
            </a:pPr>
            <a:r>
              <a:rPr lang="en-US" sz="3600" dirty="0" smtClean="0"/>
              <a:t>Case Presentation: MRI</a:t>
            </a:r>
          </a:p>
        </p:txBody>
      </p:sp>
      <p:sp>
        <p:nvSpPr>
          <p:cNvPr id="9223" name="TextBox 6"/>
          <p:cNvSpPr txBox="1">
            <a:spLocks noChangeArrowheads="1"/>
          </p:cNvSpPr>
          <p:nvPr/>
        </p:nvSpPr>
        <p:spPr bwMode="auto">
          <a:xfrm>
            <a:off x="6954917" y="1060000"/>
            <a:ext cx="199400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sz="2000" dirty="0"/>
              <a:t>1.6H x 1.3V cm lesion, with increased T2 signal intensity, decreased T1 signal intensity, and mild contrast enhancement; extension into the superolateral left orbit contacting lacrimal gland</a:t>
            </a:r>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10</a:t>
            </a:fld>
            <a:endParaRPr lang="en-US" altLang="en-US"/>
          </a:p>
        </p:txBody>
      </p:sp>
      <p:pic>
        <p:nvPicPr>
          <p:cNvPr id="12" name="Picture 1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145" y="1060000"/>
            <a:ext cx="2541803" cy="2432734"/>
          </a:xfrm>
          <a:prstGeom prst="rect">
            <a:avLst/>
          </a:prstGeom>
        </p:spPr>
      </p:pic>
      <p:pic>
        <p:nvPicPr>
          <p:cNvPr id="20" name="Picture 1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27" y="3806166"/>
            <a:ext cx="2620963" cy="2475633"/>
          </a:xfrm>
          <a:prstGeom prst="rect">
            <a:avLst/>
          </a:prstGeom>
        </p:spPr>
      </p:pic>
      <p:pic>
        <p:nvPicPr>
          <p:cNvPr id="21" name="Picture 2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8355" y="3824552"/>
            <a:ext cx="2530080" cy="2438862"/>
          </a:xfrm>
          <a:prstGeom prst="rect">
            <a:avLst/>
          </a:prstGeom>
        </p:spPr>
      </p:pic>
      <p:pic>
        <p:nvPicPr>
          <p:cNvPr id="25" name="Picture 24"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6303" y="1131114"/>
            <a:ext cx="2332777" cy="2459276"/>
          </a:xfrm>
          <a:prstGeom prst="rect">
            <a:avLst/>
          </a:prstGeom>
        </p:spPr>
      </p:pic>
    </p:spTree>
    <p:extLst>
      <p:ext uri="{BB962C8B-B14F-4D97-AF65-F5344CB8AC3E}">
        <p14:creationId xmlns:p14="http://schemas.microsoft.com/office/powerpoint/2010/main" val="142094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461963" y="125413"/>
            <a:ext cx="8229600" cy="1012825"/>
          </a:xfrm>
        </p:spPr>
        <p:txBody>
          <a:bodyPr/>
          <a:lstStyle/>
          <a:p>
            <a:pPr eaLnBrk="1" hangingPunct="1">
              <a:defRPr/>
            </a:pPr>
            <a:r>
              <a:rPr lang="en-US" sz="3600" dirty="0" smtClean="0"/>
              <a:t>Clinical Course</a:t>
            </a:r>
          </a:p>
        </p:txBody>
      </p:sp>
      <p:sp>
        <p:nvSpPr>
          <p:cNvPr id="334851" name="Rectangle 3"/>
          <p:cNvSpPr>
            <a:spLocks noGrp="1" noChangeArrowheads="1"/>
          </p:cNvSpPr>
          <p:nvPr>
            <p:ph type="body" idx="1"/>
          </p:nvPr>
        </p:nvSpPr>
        <p:spPr>
          <a:xfrm>
            <a:off x="461644" y="1316725"/>
            <a:ext cx="7912451" cy="4532313"/>
          </a:xfrm>
        </p:spPr>
        <p:txBody>
          <a:bodyPr/>
          <a:lstStyle/>
          <a:p>
            <a:pPr eaLnBrk="1" hangingPunct="1">
              <a:buFont typeface="Wingdings" panose="05000000000000000000" pitchFamily="2" charset="2"/>
              <a:buNone/>
              <a:defRPr/>
            </a:pPr>
            <a:r>
              <a:rPr lang="en-US" sz="2400" dirty="0" smtClean="0"/>
              <a:t>Biopsy performed</a:t>
            </a:r>
          </a:p>
          <a:p>
            <a:pPr lvl="1" eaLnBrk="1" hangingPunct="1">
              <a:defRPr/>
            </a:pPr>
            <a:r>
              <a:rPr lang="en-US" sz="2400" dirty="0" smtClean="0"/>
              <a:t>Use of Stryker navigation system</a:t>
            </a:r>
          </a:p>
          <a:p>
            <a:pPr lvl="1" eaLnBrk="1" hangingPunct="1">
              <a:defRPr/>
            </a:pPr>
            <a:r>
              <a:rPr lang="en-US" sz="2400" dirty="0" smtClean="0"/>
              <a:t>Lateral left upper lid crease orbitotomy incision</a:t>
            </a:r>
          </a:p>
          <a:p>
            <a:pPr lvl="1" eaLnBrk="1" hangingPunct="1">
              <a:defRPr/>
            </a:pPr>
            <a:r>
              <a:rPr lang="en-US" sz="2400" dirty="0" smtClean="0"/>
              <a:t>White-yellow gummy and mildly friable tissue removed from eroded frontal bone</a:t>
            </a:r>
          </a:p>
          <a:p>
            <a:pPr lvl="1" eaLnBrk="1" hangingPunct="1">
              <a:defRPr/>
            </a:pPr>
            <a:r>
              <a:rPr lang="en-US" sz="2400" dirty="0" smtClean="0"/>
              <a:t>Mass extended into frontal sinus</a:t>
            </a:r>
          </a:p>
          <a:p>
            <a:pPr eaLnBrk="1" hangingPunct="1">
              <a:buFont typeface="Wingdings" panose="05000000000000000000" pitchFamily="2" charset="2"/>
              <a:buNone/>
              <a:defRPr/>
            </a:pPr>
            <a:r>
              <a:rPr lang="en-US" sz="2400" dirty="0" smtClean="0"/>
              <a:t>Gross pathology</a:t>
            </a:r>
          </a:p>
          <a:p>
            <a:pPr lvl="1" eaLnBrk="1" hangingPunct="1">
              <a:defRPr/>
            </a:pPr>
            <a:r>
              <a:rPr lang="en-US" sz="2400" dirty="0" smtClean="0"/>
              <a:t>1.8 x 1.3 x 0.5 cm aggregate of gray-brown rubbery tissue</a:t>
            </a:r>
          </a:p>
          <a:p>
            <a:pPr lvl="1" eaLnBrk="1" hangingPunct="1">
              <a:defRPr/>
            </a:pPr>
            <a:r>
              <a:rPr lang="en-US" sz="2400" dirty="0" smtClean="0"/>
              <a:t>0.7 x 0.5 x 0.05 cm gray-brown bone fragment</a:t>
            </a:r>
          </a:p>
          <a:p>
            <a:pPr lvl="1" eaLnBrk="1" hangingPunct="1">
              <a:buFont typeface="Wingdings" panose="05000000000000000000" pitchFamily="2" charset="2"/>
              <a:buNone/>
              <a:defRPr/>
            </a:pPr>
            <a:endParaRPr lang="en-US" dirty="0" smtClean="0"/>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11</a:t>
            </a:fld>
            <a:endParaRPr lang="en-US" altLang="en-US"/>
          </a:p>
        </p:txBody>
      </p:sp>
    </p:spTree>
    <p:extLst>
      <p:ext uri="{BB962C8B-B14F-4D97-AF65-F5344CB8AC3E}">
        <p14:creationId xmlns:p14="http://schemas.microsoft.com/office/powerpoint/2010/main" val="120620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Rectangle 4"/>
          <p:cNvSpPr>
            <a:spLocks noChangeArrowheads="1"/>
          </p:cNvSpPr>
          <p:nvPr/>
        </p:nvSpPr>
        <p:spPr bwMode="auto">
          <a:xfrm>
            <a:off x="5334000" y="4419600"/>
            <a:ext cx="3810000" cy="420688"/>
          </a:xfrm>
          <a:prstGeom prst="rect">
            <a:avLst/>
          </a:prstGeom>
          <a:noFill/>
          <a:ln w="12700" cap="sq">
            <a:noFill/>
            <a:miter lim="800000"/>
            <a:headEnd type="none" w="sm" len="sm"/>
            <a:tailEnd type="none" w="sm" len="sm"/>
          </a:ln>
          <a:effectLst/>
        </p:spPr>
        <p:txBody>
          <a:bodyPr>
            <a:spAutoFit/>
          </a:bodyPr>
          <a:lstStyle/>
          <a:p>
            <a:pPr eaLnBrk="1" hangingPunct="1">
              <a:lnSpc>
                <a:spcPct val="90000"/>
              </a:lnSpc>
              <a:spcBef>
                <a:spcPct val="20000"/>
              </a:spcBef>
              <a:buClr>
                <a:schemeClr val="tx2"/>
              </a:buClr>
              <a:buSzPct val="75000"/>
              <a:buFont typeface="Wingdings" pitchFamily="2" charset="2"/>
              <a:buNone/>
              <a:defRPr/>
            </a:pPr>
            <a:endParaRPr lang="en-US" sz="2400">
              <a:effectLst>
                <a:outerShdw blurRad="38100" dist="38100" dir="2700000" algn="tl">
                  <a:srgbClr val="000000"/>
                </a:outerShdw>
              </a:effectLst>
              <a:latin typeface="Times New Roman" pitchFamily="18" charset="0"/>
            </a:endParaRPr>
          </a:p>
        </p:txBody>
      </p:sp>
      <p:sp>
        <p:nvSpPr>
          <p:cNvPr id="11267" name="Text Box 6"/>
          <p:cNvSpPr txBox="1">
            <a:spLocks noChangeArrowheads="1"/>
          </p:cNvSpPr>
          <p:nvPr/>
        </p:nvSpPr>
        <p:spPr bwMode="auto">
          <a:xfrm>
            <a:off x="77711" y="6062620"/>
            <a:ext cx="89885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2000" dirty="0" smtClean="0">
                <a:ea typeface="Tahoma" panose="020B0604030504040204" pitchFamily="34" charset="0"/>
                <a:cs typeface="Tahoma" panose="020B0604030504040204" pitchFamily="34" charset="0"/>
              </a:rPr>
              <a:t>Lesion and bone fragments, the former consisting of a loose matrix containing stellate, fusiform, and rounded cells with </a:t>
            </a:r>
            <a:r>
              <a:rPr lang="en-US" altLang="en-US" sz="2000" dirty="0" err="1" smtClean="0">
                <a:ea typeface="Tahoma" panose="020B0604030504040204" pitchFamily="34" charset="0"/>
                <a:cs typeface="Tahoma" panose="020B0604030504040204" pitchFamily="34" charset="0"/>
              </a:rPr>
              <a:t>occaisional</a:t>
            </a:r>
            <a:r>
              <a:rPr lang="en-US" altLang="en-US" sz="2000" dirty="0" smtClean="0">
                <a:ea typeface="Tahoma" panose="020B0604030504040204" pitchFamily="34" charset="0"/>
                <a:cs typeface="Tahoma" panose="020B0604030504040204" pitchFamily="34" charset="0"/>
              </a:rPr>
              <a:t> blood vessels</a:t>
            </a:r>
            <a:endParaRPr lang="en-US" altLang="en-US" sz="2000" dirty="0">
              <a:ea typeface="Tahoma" panose="020B0604030504040204" pitchFamily="34" charset="0"/>
              <a:cs typeface="Tahoma" panose="020B0604030504040204" pitchFamily="34" charset="0"/>
            </a:endParaRPr>
          </a:p>
        </p:txBody>
      </p:sp>
      <p:sp>
        <p:nvSpPr>
          <p:cNvPr id="252935" name="Rectangle 7"/>
          <p:cNvSpPr>
            <a:spLocks noGrp="1" noChangeArrowheads="1"/>
          </p:cNvSpPr>
          <p:nvPr>
            <p:ph type="title"/>
          </p:nvPr>
        </p:nvSpPr>
        <p:spPr>
          <a:xfrm>
            <a:off x="0" y="-341082"/>
            <a:ext cx="9143999" cy="1371600"/>
          </a:xfrm>
        </p:spPr>
        <p:txBody>
          <a:bodyPr/>
          <a:lstStyle/>
          <a:p>
            <a:pPr eaLnBrk="1" hangingPunct="1">
              <a:defRPr/>
            </a:pPr>
            <a:r>
              <a:rPr lang="en-US" sz="3600" dirty="0" smtClean="0"/>
              <a:t>Anterior Orbital Roof Lesion: Histopathology</a:t>
            </a:r>
          </a:p>
        </p:txBody>
      </p:sp>
      <p:sp>
        <p:nvSpPr>
          <p:cNvPr id="4" name="Rectangle 3"/>
          <p:cNvSpPr/>
          <p:nvPr/>
        </p:nvSpPr>
        <p:spPr>
          <a:xfrm>
            <a:off x="1576410" y="5747439"/>
            <a:ext cx="1351652" cy="369332"/>
          </a:xfrm>
          <a:prstGeom prst="rect">
            <a:avLst/>
          </a:prstGeom>
        </p:spPr>
        <p:txBody>
          <a:bodyPr wrap="none">
            <a:spAutoFit/>
          </a:bodyPr>
          <a:lstStyle/>
          <a:p>
            <a:pPr algn="ctr" eaLnBrk="1" hangingPunct="1"/>
            <a:r>
              <a:rPr lang="en-US" altLang="en-US" sz="1800" dirty="0" smtClean="0">
                <a:effectLst>
                  <a:outerShdw blurRad="38100" dist="38100" dir="2700000" algn="tl">
                    <a:srgbClr val="000000">
                      <a:alpha val="43137"/>
                    </a:srgbClr>
                  </a:outerShdw>
                </a:effectLst>
                <a:latin typeface="Arial" panose="020B0604020202020204" pitchFamily="34" charset="0"/>
              </a:rPr>
              <a:t>H&amp;E x 12.5</a:t>
            </a:r>
            <a:endParaRPr lang="en-US" altLang="en-US" sz="1800" dirty="0">
              <a:effectLst>
                <a:outerShdw blurRad="38100" dist="38100" dir="2700000" algn="tl">
                  <a:srgbClr val="000000">
                    <a:alpha val="43137"/>
                  </a:srgbClr>
                </a:outerShdw>
              </a:effectLst>
              <a:latin typeface="Arial" panose="020B0604020202020204" pitchFamily="34" charset="0"/>
            </a:endParaRPr>
          </a:p>
        </p:txBody>
      </p:sp>
      <p:sp>
        <p:nvSpPr>
          <p:cNvPr id="5" name="Slide Number Placeholder 4"/>
          <p:cNvSpPr>
            <a:spLocks noGrp="1"/>
          </p:cNvSpPr>
          <p:nvPr>
            <p:ph type="sldNum" sz="quarter" idx="12"/>
          </p:nvPr>
        </p:nvSpPr>
        <p:spPr/>
        <p:txBody>
          <a:bodyPr/>
          <a:lstStyle/>
          <a:p>
            <a:fld id="{4439995B-1C69-4CE1-8076-C506FDBF28D4}" type="slidenum">
              <a:rPr lang="en-US" altLang="en-US" smtClean="0"/>
              <a:pPr/>
              <a:t>12</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405" y="1422335"/>
            <a:ext cx="4896642" cy="368688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95040" y="1422335"/>
            <a:ext cx="4896639" cy="3686880"/>
          </a:xfrm>
          <a:prstGeom prst="rect">
            <a:avLst/>
          </a:prstGeom>
        </p:spPr>
      </p:pic>
      <p:sp>
        <p:nvSpPr>
          <p:cNvPr id="12" name="Rectangle 11"/>
          <p:cNvSpPr/>
          <p:nvPr/>
        </p:nvSpPr>
        <p:spPr>
          <a:xfrm>
            <a:off x="6263712" y="5747439"/>
            <a:ext cx="1159293" cy="369332"/>
          </a:xfrm>
          <a:prstGeom prst="rect">
            <a:avLst/>
          </a:prstGeom>
        </p:spPr>
        <p:txBody>
          <a:bodyPr wrap="none">
            <a:spAutoFit/>
          </a:bodyPr>
          <a:lstStyle/>
          <a:p>
            <a:pPr algn="ctr" eaLnBrk="1" hangingPunct="1"/>
            <a:r>
              <a:rPr lang="en-US" altLang="en-US" sz="1800" dirty="0" smtClean="0">
                <a:effectLst>
                  <a:outerShdw blurRad="38100" dist="38100" dir="2700000" algn="tl">
                    <a:srgbClr val="000000">
                      <a:alpha val="43137"/>
                    </a:srgbClr>
                  </a:outerShdw>
                </a:effectLst>
                <a:latin typeface="Arial" panose="020B0604020202020204" pitchFamily="34" charset="0"/>
              </a:rPr>
              <a:t>H&amp;E x 40</a:t>
            </a:r>
            <a:endParaRPr lang="en-US" altLang="en-US" sz="1800" dirty="0">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2346677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36525" y="2327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sz="2400">
              <a:latin typeface="Times New Roman" panose="02020603050405020304" pitchFamily="18" charset="0"/>
            </a:endParaRPr>
          </a:p>
        </p:txBody>
      </p:sp>
      <p:sp>
        <p:nvSpPr>
          <p:cNvPr id="12291" name="Rectangle 4"/>
          <p:cNvSpPr>
            <a:spLocks noChangeArrowheads="1"/>
          </p:cNvSpPr>
          <p:nvPr/>
        </p:nvSpPr>
        <p:spPr bwMode="auto">
          <a:xfrm>
            <a:off x="2075675" y="5816580"/>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smtClean="0">
                <a:latin typeface="Arial" panose="020B0604020202020204" pitchFamily="34" charset="0"/>
              </a:rPr>
              <a:t>H&amp;E x 100 </a:t>
            </a:r>
            <a:endParaRPr lang="en-US" altLang="en-US" dirty="0">
              <a:latin typeface="Arial" panose="020B0604020202020204" pitchFamily="34" charset="0"/>
            </a:endParaRPr>
          </a:p>
        </p:txBody>
      </p:sp>
      <p:sp>
        <p:nvSpPr>
          <p:cNvPr id="338949" name="Rectangle 5"/>
          <p:cNvSpPr>
            <a:spLocks noGrp="1" noChangeArrowheads="1"/>
          </p:cNvSpPr>
          <p:nvPr>
            <p:ph type="title"/>
          </p:nvPr>
        </p:nvSpPr>
        <p:spPr>
          <a:xfrm>
            <a:off x="-190221" y="-181070"/>
            <a:ext cx="9486034" cy="1085850"/>
          </a:xfrm>
        </p:spPr>
        <p:txBody>
          <a:bodyPr/>
          <a:lstStyle/>
          <a:p>
            <a:pPr eaLnBrk="1" hangingPunct="1">
              <a:defRPr/>
            </a:pPr>
            <a:r>
              <a:rPr lang="en-US" sz="3600" dirty="0"/>
              <a:t>Anterior Orbital Roof Lesion : </a:t>
            </a:r>
            <a:r>
              <a:rPr lang="en-US" sz="3600" dirty="0" smtClean="0"/>
              <a:t>Histopathology</a:t>
            </a:r>
          </a:p>
        </p:txBody>
      </p:sp>
      <p:sp>
        <p:nvSpPr>
          <p:cNvPr id="338950" name="Rectangle 6"/>
          <p:cNvSpPr>
            <a:spLocks noGrp="1" noChangeArrowheads="1"/>
          </p:cNvSpPr>
          <p:nvPr>
            <p:ph type="body" idx="1"/>
          </p:nvPr>
        </p:nvSpPr>
        <p:spPr>
          <a:xfrm>
            <a:off x="228600" y="6185912"/>
            <a:ext cx="9428125" cy="1344175"/>
          </a:xfrm>
        </p:spPr>
        <p:txBody>
          <a:bodyPr/>
          <a:lstStyle/>
          <a:p>
            <a:pPr marL="0" indent="0" eaLnBrk="1" hangingPunct="1">
              <a:buNone/>
            </a:pPr>
            <a:r>
              <a:rPr lang="en-US" altLang="en-US" sz="2000" dirty="0">
                <a:ea typeface="Tahoma" panose="020B0604030504040204" pitchFamily="34" charset="0"/>
                <a:cs typeface="Tahoma" panose="020B0604030504040204" pitchFamily="34" charset="0"/>
              </a:rPr>
              <a:t>Lesion and bone fragments, the former consisting of a loose matrix containing stellate, fusiform, and rounded cells with </a:t>
            </a:r>
            <a:r>
              <a:rPr lang="en-US" altLang="en-US" sz="2000" dirty="0" smtClean="0">
                <a:ea typeface="Tahoma" panose="020B0604030504040204" pitchFamily="34" charset="0"/>
                <a:cs typeface="Tahoma" panose="020B0604030504040204" pitchFamily="34" charset="0"/>
              </a:rPr>
              <a:t>occasional </a:t>
            </a:r>
            <a:r>
              <a:rPr lang="en-US" altLang="en-US" sz="2000" dirty="0">
                <a:ea typeface="Tahoma" panose="020B0604030504040204" pitchFamily="34" charset="0"/>
                <a:cs typeface="Tahoma" panose="020B0604030504040204" pitchFamily="34" charset="0"/>
              </a:rPr>
              <a:t>blood vessels</a:t>
            </a:r>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13</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954" y="743987"/>
            <a:ext cx="6797685" cy="5118257"/>
          </a:xfrm>
          <a:prstGeom prst="rect">
            <a:avLst/>
          </a:prstGeom>
        </p:spPr>
      </p:pic>
    </p:spTree>
    <p:extLst>
      <p:ext uri="{BB962C8B-B14F-4D97-AF65-F5344CB8AC3E}">
        <p14:creationId xmlns:p14="http://schemas.microsoft.com/office/powerpoint/2010/main" val="347499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36525" y="2327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sz="2400">
              <a:latin typeface="Times New Roman" panose="02020603050405020304" pitchFamily="18" charset="0"/>
            </a:endParaRPr>
          </a:p>
        </p:txBody>
      </p:sp>
      <p:sp>
        <p:nvSpPr>
          <p:cNvPr id="12291" name="Rectangle 4"/>
          <p:cNvSpPr>
            <a:spLocks noChangeArrowheads="1"/>
          </p:cNvSpPr>
          <p:nvPr/>
        </p:nvSpPr>
        <p:spPr bwMode="auto">
          <a:xfrm>
            <a:off x="3226459" y="5582507"/>
            <a:ext cx="26814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smtClean="0">
                <a:latin typeface="Arial" panose="020B0604020202020204" pitchFamily="34" charset="0"/>
              </a:rPr>
              <a:t>H&amp;E x 200</a:t>
            </a:r>
            <a:endParaRPr lang="en-US" altLang="en-US" dirty="0">
              <a:latin typeface="Arial" panose="020B0604020202020204" pitchFamily="34" charset="0"/>
            </a:endParaRPr>
          </a:p>
        </p:txBody>
      </p:sp>
      <p:sp>
        <p:nvSpPr>
          <p:cNvPr id="338949" name="Rectangle 5"/>
          <p:cNvSpPr>
            <a:spLocks noGrp="1" noChangeArrowheads="1"/>
          </p:cNvSpPr>
          <p:nvPr>
            <p:ph type="title"/>
          </p:nvPr>
        </p:nvSpPr>
        <p:spPr>
          <a:xfrm>
            <a:off x="-190220" y="-165637"/>
            <a:ext cx="9486034" cy="1085850"/>
          </a:xfrm>
        </p:spPr>
        <p:txBody>
          <a:bodyPr/>
          <a:lstStyle/>
          <a:p>
            <a:pPr eaLnBrk="1" hangingPunct="1">
              <a:defRPr/>
            </a:pPr>
            <a:r>
              <a:rPr lang="en-US" sz="3600" dirty="0"/>
              <a:t>Anterior Orbital Roof Lesion : </a:t>
            </a:r>
            <a:r>
              <a:rPr lang="en-US" sz="3600" dirty="0" smtClean="0"/>
              <a:t>Histopathology</a:t>
            </a:r>
          </a:p>
        </p:txBody>
      </p:sp>
      <p:sp>
        <p:nvSpPr>
          <p:cNvPr id="338950" name="Rectangle 6"/>
          <p:cNvSpPr>
            <a:spLocks noGrp="1" noChangeArrowheads="1"/>
          </p:cNvSpPr>
          <p:nvPr>
            <p:ph type="body" idx="1"/>
          </p:nvPr>
        </p:nvSpPr>
        <p:spPr>
          <a:xfrm>
            <a:off x="234075" y="6049387"/>
            <a:ext cx="8988425" cy="1344175"/>
          </a:xfrm>
        </p:spPr>
        <p:txBody>
          <a:bodyPr/>
          <a:lstStyle/>
          <a:p>
            <a:pPr marL="0" indent="0" eaLnBrk="1" hangingPunct="1">
              <a:buNone/>
            </a:pPr>
            <a:r>
              <a:rPr lang="en-US" altLang="en-US" sz="2000" dirty="0">
                <a:ea typeface="Tahoma" panose="020B0604030504040204" pitchFamily="34" charset="0"/>
                <a:cs typeface="Tahoma" panose="020B0604030504040204" pitchFamily="34" charset="0"/>
              </a:rPr>
              <a:t>Lesion and bone fragments, the former consisting of a loose matrix containing stellate, fusiform, and rounded cells with </a:t>
            </a:r>
            <a:r>
              <a:rPr lang="en-US" altLang="en-US" sz="2000" dirty="0" smtClean="0">
                <a:ea typeface="Tahoma" panose="020B0604030504040204" pitchFamily="34" charset="0"/>
                <a:cs typeface="Tahoma" panose="020B0604030504040204" pitchFamily="34" charset="0"/>
              </a:rPr>
              <a:t>occasional </a:t>
            </a:r>
            <a:r>
              <a:rPr lang="en-US" altLang="en-US" sz="2000" dirty="0">
                <a:ea typeface="Tahoma" panose="020B0604030504040204" pitchFamily="34" charset="0"/>
                <a:cs typeface="Tahoma" panose="020B0604030504040204" pitchFamily="34" charset="0"/>
              </a:rPr>
              <a:t>blood vessels</a:t>
            </a:r>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14</a:t>
            </a:fld>
            <a:endParaRPr lang="en-US"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77575" y="1363532"/>
            <a:ext cx="4813596" cy="36243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76754" y="1330539"/>
            <a:ext cx="4836329" cy="3641472"/>
          </a:xfrm>
          <a:prstGeom prst="rect">
            <a:avLst/>
          </a:prstGeom>
        </p:spPr>
      </p:pic>
    </p:spTree>
    <p:extLst>
      <p:ext uri="{BB962C8B-B14F-4D97-AF65-F5344CB8AC3E}">
        <p14:creationId xmlns:p14="http://schemas.microsoft.com/office/powerpoint/2010/main" val="236524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368550" y="5836929"/>
            <a:ext cx="4184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smtClean="0">
                <a:latin typeface="Arial" panose="020B0604020202020204" pitchFamily="34" charset="0"/>
              </a:rPr>
              <a:t>H&amp;E x 400</a:t>
            </a:r>
            <a:endParaRPr lang="en-US" altLang="en-US" dirty="0">
              <a:latin typeface="Arial" panose="020B0604020202020204" pitchFamily="34" charset="0"/>
            </a:endParaRPr>
          </a:p>
        </p:txBody>
      </p:sp>
      <p:sp>
        <p:nvSpPr>
          <p:cNvPr id="257029" name="Rectangle 5"/>
          <p:cNvSpPr>
            <a:spLocks noGrp="1" noChangeArrowheads="1"/>
          </p:cNvSpPr>
          <p:nvPr>
            <p:ph type="title"/>
          </p:nvPr>
        </p:nvSpPr>
        <p:spPr>
          <a:xfrm>
            <a:off x="16996" y="-51809"/>
            <a:ext cx="9143999" cy="730250"/>
          </a:xfrm>
        </p:spPr>
        <p:txBody>
          <a:bodyPr/>
          <a:lstStyle/>
          <a:p>
            <a:pPr eaLnBrk="1" hangingPunct="1">
              <a:defRPr/>
            </a:pPr>
            <a:r>
              <a:rPr lang="en-US" sz="3600" dirty="0" smtClean="0"/>
              <a:t>Anterior Orbital Roof Lesion: Histopathology</a:t>
            </a:r>
          </a:p>
        </p:txBody>
      </p:sp>
      <p:sp>
        <p:nvSpPr>
          <p:cNvPr id="257030" name="Rectangle 6"/>
          <p:cNvSpPr>
            <a:spLocks noGrp="1" noChangeArrowheads="1"/>
          </p:cNvSpPr>
          <p:nvPr>
            <p:ph type="body" idx="1"/>
          </p:nvPr>
        </p:nvSpPr>
        <p:spPr>
          <a:xfrm>
            <a:off x="155190" y="6182058"/>
            <a:ext cx="9005805" cy="814983"/>
          </a:xfrm>
        </p:spPr>
        <p:txBody>
          <a:bodyPr/>
          <a:lstStyle/>
          <a:p>
            <a:pPr marL="0" indent="0" eaLnBrk="1" hangingPunct="1">
              <a:buNone/>
            </a:pPr>
            <a:r>
              <a:rPr lang="en-US" altLang="en-US" sz="2000" dirty="0">
                <a:ea typeface="Tahoma" panose="020B0604030504040204" pitchFamily="34" charset="0"/>
                <a:cs typeface="Tahoma" panose="020B0604030504040204" pitchFamily="34" charset="0"/>
              </a:rPr>
              <a:t>Lesion and bone fragments, the former consisting of a loose matrix containing stellate, fusiform, and rounded cells with occasional blood vessels</a:t>
            </a:r>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15</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8896" y="1326140"/>
            <a:ext cx="5166746" cy="389025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72223" y="1322606"/>
            <a:ext cx="5157249" cy="3883106"/>
          </a:xfrm>
          <a:prstGeom prst="rect">
            <a:avLst/>
          </a:prstGeom>
        </p:spPr>
      </p:pic>
    </p:spTree>
    <p:extLst>
      <p:ext uri="{BB962C8B-B14F-4D97-AF65-F5344CB8AC3E}">
        <p14:creationId xmlns:p14="http://schemas.microsoft.com/office/powerpoint/2010/main" val="614396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9" name="Rectangle 5"/>
          <p:cNvSpPr>
            <a:spLocks noGrp="1" noChangeArrowheads="1"/>
          </p:cNvSpPr>
          <p:nvPr>
            <p:ph type="title"/>
          </p:nvPr>
        </p:nvSpPr>
        <p:spPr>
          <a:xfrm>
            <a:off x="7852" y="15156"/>
            <a:ext cx="9143999" cy="730250"/>
          </a:xfrm>
        </p:spPr>
        <p:txBody>
          <a:bodyPr/>
          <a:lstStyle/>
          <a:p>
            <a:pPr eaLnBrk="1" hangingPunct="1">
              <a:defRPr/>
            </a:pPr>
            <a:r>
              <a:rPr lang="en-US" sz="3600" dirty="0" smtClean="0"/>
              <a:t>Anterior Orbital Roof Lesion: Histochemistry</a:t>
            </a:r>
          </a:p>
        </p:txBody>
      </p:sp>
      <p:sp>
        <p:nvSpPr>
          <p:cNvPr id="257030" name="Rectangle 6"/>
          <p:cNvSpPr>
            <a:spLocks noGrp="1" noChangeArrowheads="1"/>
          </p:cNvSpPr>
          <p:nvPr>
            <p:ph type="body" idx="1"/>
          </p:nvPr>
        </p:nvSpPr>
        <p:spPr>
          <a:xfrm>
            <a:off x="846715" y="6157325"/>
            <a:ext cx="8988425" cy="700675"/>
          </a:xfrm>
        </p:spPr>
        <p:txBody>
          <a:bodyPr/>
          <a:lstStyle/>
          <a:p>
            <a:pPr marL="274320" indent="0" eaLnBrk="1" hangingPunct="1">
              <a:buFont typeface="Wingdings" panose="05000000000000000000" pitchFamily="2" charset="2"/>
              <a:buNone/>
              <a:defRPr/>
            </a:pPr>
            <a:r>
              <a:rPr lang="en-US" sz="2000" dirty="0" smtClean="0"/>
              <a:t>Intense, diffuse Alcian blue positivity, for acid (non-sulfated) mucopolysaccharides, of non-dense matrix</a:t>
            </a:r>
          </a:p>
        </p:txBody>
      </p:sp>
      <p:sp>
        <p:nvSpPr>
          <p:cNvPr id="16391" name="TextBox 8"/>
          <p:cNvSpPr txBox="1">
            <a:spLocks noChangeArrowheads="1"/>
          </p:cNvSpPr>
          <p:nvPr/>
        </p:nvSpPr>
        <p:spPr bwMode="auto">
          <a:xfrm>
            <a:off x="2342369" y="5844235"/>
            <a:ext cx="40703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smtClean="0">
                <a:latin typeface="Arial" panose="020B0604020202020204" pitchFamily="34" charset="0"/>
              </a:rPr>
              <a:t>Alcian blue  x 100 (left) &amp; x 400 (right)</a:t>
            </a:r>
            <a:endParaRPr lang="en-US" altLang="en-US" dirty="0">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16</a:t>
            </a:fld>
            <a:endParaRPr lang="en-US"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8797" y="1391897"/>
            <a:ext cx="5001581" cy="376589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09857" y="1373270"/>
            <a:ext cx="5107921" cy="3845965"/>
          </a:xfrm>
          <a:prstGeom prst="rect">
            <a:avLst/>
          </a:prstGeom>
        </p:spPr>
      </p:pic>
    </p:spTree>
    <p:extLst>
      <p:ext uri="{BB962C8B-B14F-4D97-AF65-F5344CB8AC3E}">
        <p14:creationId xmlns:p14="http://schemas.microsoft.com/office/powerpoint/2010/main" val="2774115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9" name="Rectangle 5"/>
          <p:cNvSpPr>
            <a:spLocks noGrp="1" noChangeArrowheads="1"/>
          </p:cNvSpPr>
          <p:nvPr>
            <p:ph type="title"/>
          </p:nvPr>
        </p:nvSpPr>
        <p:spPr>
          <a:xfrm>
            <a:off x="534011" y="202980"/>
            <a:ext cx="8229600" cy="730250"/>
          </a:xfrm>
        </p:spPr>
        <p:txBody>
          <a:bodyPr/>
          <a:lstStyle/>
          <a:p>
            <a:pPr eaLnBrk="1" hangingPunct="1">
              <a:defRPr/>
            </a:pPr>
            <a:r>
              <a:rPr lang="en-US" sz="3600" dirty="0" smtClean="0"/>
              <a:t>Anterior Orbital Roof Lesion: Immunohistochemistry</a:t>
            </a:r>
          </a:p>
        </p:txBody>
      </p:sp>
      <p:sp>
        <p:nvSpPr>
          <p:cNvPr id="257030" name="Rectangle 6"/>
          <p:cNvSpPr>
            <a:spLocks noGrp="1" noChangeArrowheads="1"/>
          </p:cNvSpPr>
          <p:nvPr>
            <p:ph type="body" idx="1"/>
          </p:nvPr>
        </p:nvSpPr>
        <p:spPr>
          <a:xfrm>
            <a:off x="155575" y="6022975"/>
            <a:ext cx="8988425" cy="920750"/>
          </a:xfrm>
        </p:spPr>
        <p:txBody>
          <a:bodyPr/>
          <a:lstStyle/>
          <a:p>
            <a:pPr indent="0" eaLnBrk="1" hangingPunct="1">
              <a:buFont typeface="Wingdings" panose="05000000000000000000" pitchFamily="2" charset="2"/>
              <a:buNone/>
              <a:defRPr/>
            </a:pPr>
            <a:r>
              <a:rPr lang="en-US" sz="2000" dirty="0" smtClean="0"/>
              <a:t>Intense vimentin, patchy moderately intense Factor XIIIa, &amp; multifocal CD34 immunopositivity of cells; CD34 also marks blood vessels</a:t>
            </a:r>
          </a:p>
        </p:txBody>
      </p:sp>
      <p:sp>
        <p:nvSpPr>
          <p:cNvPr id="16391" name="TextBox 8"/>
          <p:cNvSpPr txBox="1">
            <a:spLocks noChangeArrowheads="1"/>
          </p:cNvSpPr>
          <p:nvPr/>
        </p:nvSpPr>
        <p:spPr bwMode="auto">
          <a:xfrm>
            <a:off x="1429500" y="5357852"/>
            <a:ext cx="6438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smtClean="0">
                <a:latin typeface="Arial" panose="020B0604020202020204" pitchFamily="34" charset="0"/>
              </a:rPr>
              <a:t>Vimentin (left), Factor XIIIa (center), &amp; CD34  (right), all x 200</a:t>
            </a:r>
            <a:endParaRPr lang="en-US" alt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A6755C23-2B50-431F-81F4-041A972416C2}" type="slidenum">
              <a:rPr lang="en-US" altLang="en-US" smtClean="0"/>
              <a:pPr/>
              <a:t>17</a:t>
            </a:fld>
            <a:endParaRPr lang="en-US"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6056" y="1828567"/>
            <a:ext cx="3829659" cy="28835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71464" y="1834600"/>
            <a:ext cx="3813633" cy="287144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681456" y="1838081"/>
            <a:ext cx="3841811" cy="2892658"/>
          </a:xfrm>
          <a:prstGeom prst="rect">
            <a:avLst/>
          </a:prstGeom>
        </p:spPr>
      </p:pic>
    </p:spTree>
    <p:extLst>
      <p:ext uri="{BB962C8B-B14F-4D97-AF65-F5344CB8AC3E}">
        <p14:creationId xmlns:p14="http://schemas.microsoft.com/office/powerpoint/2010/main" val="1689108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9" name="Rectangle 5"/>
          <p:cNvSpPr>
            <a:spLocks noGrp="1" noChangeArrowheads="1"/>
          </p:cNvSpPr>
          <p:nvPr>
            <p:ph type="title"/>
          </p:nvPr>
        </p:nvSpPr>
        <p:spPr>
          <a:xfrm>
            <a:off x="534011" y="202980"/>
            <a:ext cx="8229600" cy="730250"/>
          </a:xfrm>
        </p:spPr>
        <p:txBody>
          <a:bodyPr/>
          <a:lstStyle/>
          <a:p>
            <a:pPr eaLnBrk="1" hangingPunct="1">
              <a:defRPr/>
            </a:pPr>
            <a:r>
              <a:rPr lang="en-US" sz="3600" dirty="0" smtClean="0"/>
              <a:t>Anterior Orbital Roof Lesion: Immunohistochemistry</a:t>
            </a:r>
          </a:p>
        </p:txBody>
      </p:sp>
      <p:sp>
        <p:nvSpPr>
          <p:cNvPr id="257030" name="Rectangle 6"/>
          <p:cNvSpPr>
            <a:spLocks noGrp="1" noChangeArrowheads="1"/>
          </p:cNvSpPr>
          <p:nvPr>
            <p:ph type="body" idx="1"/>
          </p:nvPr>
        </p:nvSpPr>
        <p:spPr>
          <a:xfrm>
            <a:off x="-181186" y="5877028"/>
            <a:ext cx="9562845" cy="920750"/>
          </a:xfrm>
        </p:spPr>
        <p:txBody>
          <a:bodyPr/>
          <a:lstStyle/>
          <a:p>
            <a:pPr indent="0" eaLnBrk="1" hangingPunct="1">
              <a:buFont typeface="Wingdings" panose="05000000000000000000" pitchFamily="2" charset="2"/>
              <a:buNone/>
              <a:defRPr/>
            </a:pPr>
            <a:r>
              <a:rPr lang="en-US" sz="2000" dirty="0" smtClean="0"/>
              <a:t>Factor VIII immunopositivity of blood vessels, Ki67 immunostaining of isolated nuclei consistent with low proliferative index, &amp; absent S100 immunoreactivity</a:t>
            </a:r>
          </a:p>
        </p:txBody>
      </p:sp>
      <p:sp>
        <p:nvSpPr>
          <p:cNvPr id="16391" name="TextBox 8"/>
          <p:cNvSpPr txBox="1">
            <a:spLocks noChangeArrowheads="1"/>
          </p:cNvSpPr>
          <p:nvPr/>
        </p:nvSpPr>
        <p:spPr bwMode="auto">
          <a:xfrm>
            <a:off x="1723638" y="5298994"/>
            <a:ext cx="57531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smtClean="0">
                <a:latin typeface="Arial" panose="020B0604020202020204" pitchFamily="34" charset="0"/>
              </a:rPr>
              <a:t>Factor VIII (left), Ki67 (center), &amp; S100 (right), all x 200</a:t>
            </a:r>
            <a:endParaRPr lang="en-US" alt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A6755C23-2B50-431F-81F4-041A972416C2}" type="slidenum">
              <a:rPr lang="en-US" altLang="en-US" smtClean="0"/>
              <a:pPr/>
              <a:t>18</a:t>
            </a:fld>
            <a:endParaRPr lang="en-US"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0836" y="1782060"/>
            <a:ext cx="3774492" cy="28419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718391" y="1791526"/>
            <a:ext cx="3763692" cy="283383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38154" y="1791526"/>
            <a:ext cx="3763691" cy="2833838"/>
          </a:xfrm>
          <a:prstGeom prst="rect">
            <a:avLst/>
          </a:prstGeom>
        </p:spPr>
      </p:pic>
    </p:spTree>
    <p:extLst>
      <p:ext uri="{BB962C8B-B14F-4D97-AF65-F5344CB8AC3E}">
        <p14:creationId xmlns:p14="http://schemas.microsoft.com/office/powerpoint/2010/main" val="1402186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755C23-2B50-431F-81F4-041A972416C2}" type="slidenum">
              <a:rPr lang="en-US" altLang="en-US" smtClean="0"/>
              <a:pPr/>
              <a:t>19</a:t>
            </a:fld>
            <a:endParaRPr lang="en-US" altLang="en-US"/>
          </a:p>
        </p:txBody>
      </p:sp>
      <p:sp>
        <p:nvSpPr>
          <p:cNvPr id="9" name="TextBox 8"/>
          <p:cNvSpPr txBox="1"/>
          <p:nvPr/>
        </p:nvSpPr>
        <p:spPr>
          <a:xfrm>
            <a:off x="1153955" y="6136700"/>
            <a:ext cx="5996645" cy="584775"/>
          </a:xfrm>
          <a:prstGeom prst="rect">
            <a:avLst/>
          </a:prstGeom>
          <a:noFill/>
        </p:spPr>
        <p:txBody>
          <a:bodyPr wrap="square" rtlCol="0">
            <a:spAutoFit/>
          </a:bodyPr>
          <a:lstStyle/>
          <a:p>
            <a:r>
              <a:rPr lang="en-US" sz="3200" dirty="0" smtClean="0"/>
              <a:t>Diagnosis: Sino-orbital myxoma </a:t>
            </a:r>
            <a:endParaRPr lang="en-US" sz="3200" dirty="0"/>
          </a:p>
        </p:txBody>
      </p:sp>
      <p:sp>
        <p:nvSpPr>
          <p:cNvPr id="10" name="TextBox 9"/>
          <p:cNvSpPr txBox="1"/>
          <p:nvPr/>
        </p:nvSpPr>
        <p:spPr>
          <a:xfrm>
            <a:off x="544556" y="873721"/>
            <a:ext cx="6031390" cy="5262979"/>
          </a:xfrm>
          <a:prstGeom prst="rect">
            <a:avLst/>
          </a:prstGeom>
          <a:noFill/>
        </p:spPr>
        <p:txBody>
          <a:bodyPr wrap="square" rtlCol="0">
            <a:spAutoFit/>
          </a:bodyPr>
          <a:lstStyle/>
          <a:p>
            <a:r>
              <a:rPr lang="en-US" sz="1400" b="1" dirty="0"/>
              <a:t>SURGICAL PATHOLOGY REPORT</a:t>
            </a:r>
            <a:r>
              <a:rPr lang="en-US" sz="1400" dirty="0"/>
              <a:t> </a:t>
            </a:r>
            <a:br>
              <a:rPr lang="en-US" sz="1400" dirty="0"/>
            </a:br>
            <a:r>
              <a:rPr lang="en-US" sz="1400" dirty="0"/>
              <a:t>   </a:t>
            </a:r>
            <a:br>
              <a:rPr lang="en-US" sz="1400" dirty="0"/>
            </a:br>
            <a:r>
              <a:rPr lang="en-US" sz="1400" dirty="0"/>
              <a:t>Order Number:    </a:t>
            </a:r>
            <a:r>
              <a:rPr lang="en-US" sz="1400" dirty="0" smtClean="0"/>
              <a:t>SU-18-</a:t>
            </a:r>
          </a:p>
          <a:p>
            <a:r>
              <a:rPr lang="en-US" sz="1400" dirty="0" smtClean="0"/>
              <a:t>Date </a:t>
            </a:r>
            <a:r>
              <a:rPr lang="en-US" sz="1400" dirty="0"/>
              <a:t>Received:   </a:t>
            </a:r>
            <a:r>
              <a:rPr lang="en-US" sz="1400" dirty="0" smtClean="0"/>
              <a:t>/</a:t>
            </a:r>
            <a:r>
              <a:rPr lang="en-US" sz="1400" dirty="0"/>
              <a:t>2018 11:46 PM </a:t>
            </a:r>
            <a:br>
              <a:rPr lang="en-US" sz="1400" dirty="0"/>
            </a:br>
            <a:r>
              <a:rPr lang="en-US" sz="1400" dirty="0"/>
              <a:t>Date Completed:  </a:t>
            </a:r>
            <a:r>
              <a:rPr lang="en-US" sz="1400" dirty="0" smtClean="0"/>
              <a:t>/2018 </a:t>
            </a:r>
            <a:r>
              <a:rPr lang="en-US" sz="1400" dirty="0"/>
              <a:t>1:56 PM      </a:t>
            </a:r>
            <a:endParaRPr lang="en-US" sz="1400" dirty="0" smtClean="0"/>
          </a:p>
          <a:p>
            <a:r>
              <a:rPr lang="en-US" sz="1400" dirty="0" smtClean="0"/>
              <a:t>Date </a:t>
            </a:r>
            <a:r>
              <a:rPr lang="en-US" sz="1400" dirty="0"/>
              <a:t>Collected:  </a:t>
            </a:r>
            <a:r>
              <a:rPr lang="en-US" sz="1400" dirty="0" smtClean="0"/>
              <a:t>/2018 </a:t>
            </a:r>
            <a:r>
              <a:rPr lang="en-US" sz="1400" dirty="0"/>
              <a:t>11:46 PM </a:t>
            </a:r>
            <a:br>
              <a:rPr lang="en-US" sz="1400" dirty="0"/>
            </a:br>
            <a:r>
              <a:rPr lang="en-US" sz="1400" dirty="0"/>
              <a:t>    </a:t>
            </a:r>
            <a:br>
              <a:rPr lang="en-US" sz="1400" dirty="0"/>
            </a:br>
            <a:r>
              <a:rPr lang="en-US" sz="1400" dirty="0"/>
              <a:t>Diagnosis: </a:t>
            </a:r>
            <a:br>
              <a:rPr lang="en-US" sz="1400" dirty="0"/>
            </a:br>
            <a:r>
              <a:rPr lang="en-US" sz="1400" dirty="0"/>
              <a:t>A. Left orbit and frontal sinus mass, excision: Myxoma. The benign neoplasm </a:t>
            </a:r>
            <a:br>
              <a:rPr lang="en-US" sz="1400" dirty="0"/>
            </a:br>
            <a:r>
              <a:rPr lang="en-US" sz="1400" dirty="0"/>
              <a:t>extends to the margins of excision. See COMMENT. </a:t>
            </a:r>
            <a:br>
              <a:rPr lang="en-US" sz="1400" dirty="0"/>
            </a:br>
            <a:r>
              <a:rPr lang="en-US" sz="1400" dirty="0"/>
              <a:t>B. Left orbit, excision: Fragment of unremarkable lamellar bone. </a:t>
            </a:r>
            <a:br>
              <a:rPr lang="en-US" sz="1400" dirty="0"/>
            </a:br>
            <a:r>
              <a:rPr lang="en-US" sz="1400" dirty="0"/>
              <a:t>  </a:t>
            </a:r>
            <a:br>
              <a:rPr lang="en-US" sz="1400" dirty="0"/>
            </a:br>
            <a:r>
              <a:rPr lang="en-US" sz="1400" dirty="0"/>
              <a:t>Signing Pathologist:  Victor M. Elner, M.D. </a:t>
            </a:r>
            <a:br>
              <a:rPr lang="en-US" sz="1400" dirty="0"/>
            </a:br>
            <a:r>
              <a:rPr lang="en-US" sz="1400" dirty="0"/>
              <a:t>  </a:t>
            </a:r>
            <a:br>
              <a:rPr lang="en-US" sz="1400" dirty="0"/>
            </a:br>
            <a:r>
              <a:rPr lang="en-US" sz="1400" dirty="0" smtClean="0"/>
              <a:t>Comment</a:t>
            </a:r>
            <a:r>
              <a:rPr lang="en-US" sz="1400" dirty="0"/>
              <a:t>: </a:t>
            </a:r>
            <a:br>
              <a:rPr lang="en-US" sz="1400" dirty="0"/>
            </a:br>
            <a:r>
              <a:rPr lang="en-US" sz="1400" dirty="0"/>
              <a:t>This benign neoplasm consists of fusiform, stellate, and rounded cells </a:t>
            </a:r>
            <a:br>
              <a:rPr lang="en-US" sz="1400" dirty="0"/>
            </a:br>
            <a:r>
              <a:rPr lang="en-US" sz="1400" dirty="0"/>
              <a:t>within a strongly Alcian blue-positive matrix with occasional blood </a:t>
            </a:r>
            <a:br>
              <a:rPr lang="en-US" sz="1400" dirty="0"/>
            </a:br>
            <a:r>
              <a:rPr lang="en-US" sz="1400" dirty="0"/>
              <a:t>vessels. The cells contain occasional vacuoles, some indenting the nuclei </a:t>
            </a:r>
            <a:br>
              <a:rPr lang="en-US" sz="1400" dirty="0"/>
            </a:br>
            <a:r>
              <a:rPr lang="en-US" sz="1400" dirty="0"/>
              <a:t>and some within the nuclei. The cells demonstrate strong positivity with </a:t>
            </a:r>
            <a:br>
              <a:rPr lang="en-US" sz="1400" dirty="0"/>
            </a:br>
            <a:r>
              <a:rPr lang="en-US" sz="1400" dirty="0"/>
              <a:t>vimentin, with a substantial minority of the cells staining strongly for </a:t>
            </a:r>
            <a:br>
              <a:rPr lang="en-US" sz="1400" dirty="0"/>
            </a:br>
            <a:r>
              <a:rPr lang="en-US" sz="1400" dirty="0"/>
              <a:t>CD34 and Factor XIIIa antigens. The Ki-67 stain is positive in 2-3% of </a:t>
            </a:r>
            <a:br>
              <a:rPr lang="en-US" sz="1400" dirty="0"/>
            </a:br>
            <a:r>
              <a:rPr lang="en-US" sz="1400" dirty="0"/>
              <a:t>cells. The cells fail to stain for STAT6 and S100. The CD34 and Factor VIII </a:t>
            </a:r>
            <a:br>
              <a:rPr lang="en-US" sz="1400" dirty="0"/>
            </a:br>
            <a:r>
              <a:rPr lang="en-US" sz="1400" dirty="0"/>
              <a:t>immunostains decorate the occasional blood vessels. </a:t>
            </a:r>
          </a:p>
        </p:txBody>
      </p:sp>
      <p:sp>
        <p:nvSpPr>
          <p:cNvPr id="11" name="Rectangle 5"/>
          <p:cNvSpPr>
            <a:spLocks noGrp="1" noChangeArrowheads="1"/>
          </p:cNvSpPr>
          <p:nvPr>
            <p:ph type="title"/>
          </p:nvPr>
        </p:nvSpPr>
        <p:spPr>
          <a:xfrm>
            <a:off x="544556" y="0"/>
            <a:ext cx="8229600" cy="730250"/>
          </a:xfrm>
        </p:spPr>
        <p:txBody>
          <a:bodyPr/>
          <a:lstStyle/>
          <a:p>
            <a:pPr eaLnBrk="1" hangingPunct="1">
              <a:defRPr/>
            </a:pPr>
            <a:r>
              <a:rPr lang="en-US" sz="3600" dirty="0" smtClean="0"/>
              <a:t>Anterior Orbital Roof Lesion: Diagnosis</a:t>
            </a:r>
          </a:p>
        </p:txBody>
      </p:sp>
    </p:spTree>
    <p:extLst>
      <p:ext uri="{BB962C8B-B14F-4D97-AF65-F5344CB8AC3E}">
        <p14:creationId xmlns:p14="http://schemas.microsoft.com/office/powerpoint/2010/main" val="54492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9451"/>
            <a:ext cx="8229600" cy="1012825"/>
          </a:xfrm>
        </p:spPr>
        <p:txBody>
          <a:bodyPr/>
          <a:lstStyle/>
          <a:p>
            <a:pPr eaLnBrk="1" hangingPunct="1">
              <a:defRPr/>
            </a:pPr>
            <a:r>
              <a:rPr lang="en-US" sz="3600" dirty="0" smtClean="0"/>
              <a:t>Case Presentation: History</a:t>
            </a:r>
          </a:p>
        </p:txBody>
      </p:sp>
      <p:sp>
        <p:nvSpPr>
          <p:cNvPr id="49155" name="Rectangle 3"/>
          <p:cNvSpPr>
            <a:spLocks noGrp="1" noChangeArrowheads="1"/>
          </p:cNvSpPr>
          <p:nvPr>
            <p:ph type="body" idx="1"/>
          </p:nvPr>
        </p:nvSpPr>
        <p:spPr>
          <a:xfrm>
            <a:off x="90032" y="855865"/>
            <a:ext cx="9044378" cy="4786313"/>
          </a:xfrm>
        </p:spPr>
        <p:txBody>
          <a:bodyPr/>
          <a:lstStyle/>
          <a:p>
            <a:pPr eaLnBrk="1" hangingPunct="1">
              <a:buFont typeface="Wingdings" panose="05000000000000000000" pitchFamily="2" charset="2"/>
              <a:buNone/>
              <a:defRPr/>
            </a:pPr>
            <a:r>
              <a:rPr lang="en-US" sz="2000" dirty="0" smtClean="0"/>
              <a:t>Chief Complaint: </a:t>
            </a:r>
          </a:p>
          <a:p>
            <a:pPr lvl="1" eaLnBrk="1" hangingPunct="1">
              <a:defRPr/>
            </a:pPr>
            <a:r>
              <a:rPr lang="en-US" sz="2000" dirty="0" smtClean="0"/>
              <a:t>A 76 year-old woman developed symptoms of sinusitis 3 months before consultation at the University of Michigan</a:t>
            </a:r>
          </a:p>
          <a:p>
            <a:pPr eaLnBrk="1" hangingPunct="1">
              <a:buFont typeface="Wingdings" panose="05000000000000000000" pitchFamily="2" charset="2"/>
              <a:buNone/>
              <a:defRPr/>
            </a:pPr>
            <a:r>
              <a:rPr lang="en-US" sz="2000" dirty="0" smtClean="0"/>
              <a:t>History of Present Illness:</a:t>
            </a:r>
          </a:p>
          <a:p>
            <a:pPr lvl="1" eaLnBrk="1" hangingPunct="1">
              <a:defRPr/>
            </a:pPr>
            <a:r>
              <a:rPr lang="en-US" sz="2000" dirty="0" smtClean="0"/>
              <a:t>Cough &amp; nasal congestion began 4 </a:t>
            </a:r>
            <a:r>
              <a:rPr lang="en-US" sz="2000" dirty="0" err="1" smtClean="0"/>
              <a:t>mo</a:t>
            </a:r>
            <a:r>
              <a:rPr lang="en-US" sz="2000" dirty="0" smtClean="0"/>
              <a:t> before consultation</a:t>
            </a:r>
          </a:p>
          <a:p>
            <a:pPr lvl="1" eaLnBrk="1" hangingPunct="1">
              <a:defRPr/>
            </a:pPr>
            <a:r>
              <a:rPr lang="en-US" sz="2000" dirty="0" smtClean="0"/>
              <a:t>A CT scan including the sinuses, performed 2 </a:t>
            </a:r>
            <a:r>
              <a:rPr lang="en-US" sz="2000" dirty="0" err="1" smtClean="0"/>
              <a:t>mo</a:t>
            </a:r>
            <a:r>
              <a:rPr lang="en-US" sz="2000" dirty="0" smtClean="0"/>
              <a:t> prior to consultation, revealed a 1.6 cm left anterolateral orbital bone lytic lesion with cortical breakthrough into the superolateral orbit, but no sinusitis. The left lacrimal gland appeared mildly enlarged. </a:t>
            </a:r>
          </a:p>
          <a:p>
            <a:pPr lvl="1" eaLnBrk="1" hangingPunct="1">
              <a:defRPr/>
            </a:pPr>
            <a:r>
              <a:rPr lang="en-US" sz="2000" dirty="0" smtClean="0"/>
              <a:t>An orbital MRI, performed 1.5 </a:t>
            </a:r>
            <a:r>
              <a:rPr lang="en-US" sz="2000" dirty="0" err="1" smtClean="0"/>
              <a:t>mo</a:t>
            </a:r>
            <a:r>
              <a:rPr lang="en-US" sz="2000" dirty="0" smtClean="0"/>
              <a:t> prior to consultation, revealed a 1.6 x 1.3 enhancing anterolateral orbital mass hyperintense on T2 and hypointense in T1 imaging. </a:t>
            </a:r>
          </a:p>
          <a:p>
            <a:pPr lvl="1" eaLnBrk="1" hangingPunct="1">
              <a:defRPr/>
            </a:pPr>
            <a:r>
              <a:rPr lang="en-US" sz="2000" dirty="0" smtClean="0"/>
              <a:t>A bone scan, performed 1 </a:t>
            </a:r>
            <a:r>
              <a:rPr lang="en-US" sz="2000" dirty="0" err="1" smtClean="0"/>
              <a:t>mo</a:t>
            </a:r>
            <a:r>
              <a:rPr lang="en-US" sz="2000" dirty="0" smtClean="0"/>
              <a:t> prior to consultation, was unremarkable. </a:t>
            </a:r>
          </a:p>
          <a:p>
            <a:pPr lvl="1" eaLnBrk="1" hangingPunct="1">
              <a:defRPr/>
            </a:pPr>
            <a:r>
              <a:rPr lang="en-US" sz="2000" dirty="0"/>
              <a:t>At consultation the patient denied any ophthalmic symptoms</a:t>
            </a:r>
          </a:p>
          <a:p>
            <a:pPr lvl="1" eaLnBrk="1" hangingPunct="1">
              <a:defRPr/>
            </a:pPr>
            <a:r>
              <a:rPr lang="en-US" sz="2000" dirty="0"/>
              <a:t>She denied periocular edema, pain, redness, proptosis, alterations in vision, or restriction in eye movement.</a:t>
            </a:r>
          </a:p>
          <a:p>
            <a:pPr lvl="1" eaLnBrk="1" hangingPunct="1">
              <a:defRPr/>
            </a:pPr>
            <a:endParaRPr lang="en-US" sz="1800" dirty="0" smtClean="0"/>
          </a:p>
          <a:p>
            <a:pPr marL="457200" lvl="1" indent="0" eaLnBrk="1" hangingPunct="1">
              <a:buNone/>
              <a:defRPr/>
            </a:pPr>
            <a:endParaRPr lang="en-US" sz="2000" dirty="0" smtClean="0"/>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2</a:t>
            </a:fld>
            <a:endParaRPr lang="en-US" altLang="en-US"/>
          </a:p>
        </p:txBody>
      </p:sp>
    </p:spTree>
    <p:extLst>
      <p:ext uri="{BB962C8B-B14F-4D97-AF65-F5344CB8AC3E}">
        <p14:creationId xmlns:p14="http://schemas.microsoft.com/office/powerpoint/2010/main" val="2866274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755C23-2B50-431F-81F4-041A972416C2}" type="slidenum">
              <a:rPr lang="en-US" altLang="en-US" smtClean="0"/>
              <a:pPr/>
              <a:t>20</a:t>
            </a:fld>
            <a:endParaRPr lang="en-US" altLang="en-US"/>
          </a:p>
        </p:txBody>
      </p:sp>
      <p:pic>
        <p:nvPicPr>
          <p:cNvPr id="7" name="Picture 6"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9901" t="370" r="5394" b="49992"/>
          <a:stretch/>
        </p:blipFill>
        <p:spPr>
          <a:xfrm>
            <a:off x="1071895" y="3467405"/>
            <a:ext cx="2957185" cy="1771170"/>
          </a:xfrm>
          <a:prstGeom prst="rect">
            <a:avLst/>
          </a:prstGeom>
        </p:spPr>
      </p:pic>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t="16694" b="5466"/>
          <a:stretch/>
        </p:blipFill>
        <p:spPr>
          <a:xfrm>
            <a:off x="1204061" y="1380031"/>
            <a:ext cx="2825019" cy="1888459"/>
          </a:xfrm>
          <a:prstGeom prst="rect">
            <a:avLst/>
          </a:prstGeom>
        </p:spPr>
      </p:pic>
      <p:sp>
        <p:nvSpPr>
          <p:cNvPr id="13" name="Rectangle 5"/>
          <p:cNvSpPr>
            <a:spLocks noGrp="1" noChangeArrowheads="1"/>
          </p:cNvSpPr>
          <p:nvPr>
            <p:ph type="title"/>
          </p:nvPr>
        </p:nvSpPr>
        <p:spPr>
          <a:xfrm>
            <a:off x="462664" y="193765"/>
            <a:ext cx="8229600" cy="730250"/>
          </a:xfrm>
        </p:spPr>
        <p:txBody>
          <a:bodyPr/>
          <a:lstStyle/>
          <a:p>
            <a:pPr eaLnBrk="1" hangingPunct="1">
              <a:defRPr/>
            </a:pPr>
            <a:r>
              <a:rPr lang="en-US" sz="2800" dirty="0" smtClean="0"/>
              <a:t>Sino-Orbital Myxoma: Additional Clinical Information- CT Scan 10 years Prior to Biopsy</a:t>
            </a:r>
          </a:p>
        </p:txBody>
      </p:sp>
      <p:pic>
        <p:nvPicPr>
          <p:cNvPr id="14" name="Picture 13" descr="Screen Clipping"/>
          <p:cNvPicPr>
            <a:picLocks noChangeAspect="1"/>
          </p:cNvPicPr>
          <p:nvPr/>
        </p:nvPicPr>
        <p:blipFill rotWithShape="1">
          <a:blip r:embed="rId4">
            <a:extLst>
              <a:ext uri="{28A0092B-C50C-407E-A947-70E740481C1C}">
                <a14:useLocalDpi xmlns:a14="http://schemas.microsoft.com/office/drawing/2010/main" val="0"/>
              </a:ext>
            </a:extLst>
          </a:blip>
          <a:srcRect l="-1459" t="4425" r="703" b="27700"/>
          <a:stretch/>
        </p:blipFill>
        <p:spPr>
          <a:xfrm>
            <a:off x="5166837" y="1380030"/>
            <a:ext cx="2832692" cy="1888460"/>
          </a:xfrm>
          <a:prstGeom prst="rect">
            <a:avLst/>
          </a:prstGeom>
        </p:spPr>
      </p:pic>
      <p:pic>
        <p:nvPicPr>
          <p:cNvPr id="16" name="Picture 15" descr="Screen Clipping"/>
          <p:cNvPicPr>
            <a:picLocks noChangeAspect="1"/>
          </p:cNvPicPr>
          <p:nvPr/>
        </p:nvPicPr>
        <p:blipFill rotWithShape="1">
          <a:blip r:embed="rId5" cstate="print">
            <a:extLst>
              <a:ext uri="{28A0092B-C50C-407E-A947-70E740481C1C}">
                <a14:useLocalDpi xmlns:a14="http://schemas.microsoft.com/office/drawing/2010/main" val="0"/>
              </a:ext>
            </a:extLst>
          </a:blip>
          <a:srcRect b="15813"/>
          <a:stretch/>
        </p:blipFill>
        <p:spPr>
          <a:xfrm>
            <a:off x="5138670" y="3468559"/>
            <a:ext cx="2829059" cy="1843440"/>
          </a:xfrm>
          <a:prstGeom prst="rect">
            <a:avLst/>
          </a:prstGeom>
        </p:spPr>
      </p:pic>
      <p:sp>
        <p:nvSpPr>
          <p:cNvPr id="17" name="TextBox 16"/>
          <p:cNvSpPr txBox="1"/>
          <p:nvPr/>
        </p:nvSpPr>
        <p:spPr>
          <a:xfrm>
            <a:off x="2117304" y="5311999"/>
            <a:ext cx="998531" cy="369332"/>
          </a:xfrm>
          <a:prstGeom prst="rect">
            <a:avLst/>
          </a:prstGeom>
          <a:noFill/>
        </p:spPr>
        <p:txBody>
          <a:bodyPr wrap="square" rtlCol="0">
            <a:spAutoFit/>
          </a:bodyPr>
          <a:lstStyle/>
          <a:p>
            <a:r>
              <a:rPr lang="en-US" dirty="0" smtClean="0"/>
              <a:t>2008</a:t>
            </a:r>
            <a:endParaRPr lang="en-US" dirty="0"/>
          </a:p>
        </p:txBody>
      </p:sp>
      <p:sp>
        <p:nvSpPr>
          <p:cNvPr id="18" name="TextBox 17"/>
          <p:cNvSpPr txBox="1"/>
          <p:nvPr/>
        </p:nvSpPr>
        <p:spPr>
          <a:xfrm>
            <a:off x="6185010" y="5327402"/>
            <a:ext cx="998531" cy="369332"/>
          </a:xfrm>
          <a:prstGeom prst="rect">
            <a:avLst/>
          </a:prstGeom>
          <a:noFill/>
        </p:spPr>
        <p:txBody>
          <a:bodyPr wrap="square" rtlCol="0">
            <a:spAutoFit/>
          </a:bodyPr>
          <a:lstStyle/>
          <a:p>
            <a:r>
              <a:rPr lang="en-US" dirty="0" smtClean="0"/>
              <a:t>2018</a:t>
            </a:r>
            <a:endParaRPr lang="en-US" dirty="0"/>
          </a:p>
        </p:txBody>
      </p:sp>
      <p:sp>
        <p:nvSpPr>
          <p:cNvPr id="19" name="TextBox 18"/>
          <p:cNvSpPr txBox="1"/>
          <p:nvPr/>
        </p:nvSpPr>
        <p:spPr>
          <a:xfrm>
            <a:off x="769905" y="5987135"/>
            <a:ext cx="8258880" cy="369332"/>
          </a:xfrm>
          <a:prstGeom prst="rect">
            <a:avLst/>
          </a:prstGeom>
          <a:noFill/>
        </p:spPr>
        <p:txBody>
          <a:bodyPr wrap="square" rtlCol="0">
            <a:spAutoFit/>
          </a:bodyPr>
          <a:lstStyle/>
          <a:p>
            <a:r>
              <a:rPr lang="en-US" dirty="0" smtClean="0"/>
              <a:t>Insignificant change in </a:t>
            </a:r>
            <a:r>
              <a:rPr lang="en-US" dirty="0" err="1" smtClean="0"/>
              <a:t>sino</a:t>
            </a:r>
            <a:r>
              <a:rPr lang="en-US" dirty="0" smtClean="0"/>
              <a:t>-orbital myxoma in CT scans taken 10 </a:t>
            </a:r>
            <a:r>
              <a:rPr lang="en-US" dirty="0" err="1" smtClean="0"/>
              <a:t>yr</a:t>
            </a:r>
            <a:r>
              <a:rPr lang="en-US" dirty="0" smtClean="0"/>
              <a:t> apart</a:t>
            </a:r>
            <a:endParaRPr lang="en-US" dirty="0"/>
          </a:p>
        </p:txBody>
      </p:sp>
    </p:spTree>
    <p:extLst>
      <p:ext uri="{BB962C8B-B14F-4D97-AF65-F5344CB8AC3E}">
        <p14:creationId xmlns:p14="http://schemas.microsoft.com/office/powerpoint/2010/main" val="264461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461963" y="125413"/>
            <a:ext cx="8229600" cy="1012825"/>
          </a:xfrm>
        </p:spPr>
        <p:txBody>
          <a:bodyPr/>
          <a:lstStyle/>
          <a:p>
            <a:pPr eaLnBrk="1" hangingPunct="1">
              <a:defRPr/>
            </a:pPr>
            <a:r>
              <a:rPr lang="en-US" sz="3600" dirty="0" smtClean="0"/>
              <a:t>Clinical Course</a:t>
            </a:r>
          </a:p>
        </p:txBody>
      </p:sp>
      <p:sp>
        <p:nvSpPr>
          <p:cNvPr id="334851" name="Rectangle 3"/>
          <p:cNvSpPr>
            <a:spLocks noGrp="1" noChangeArrowheads="1"/>
          </p:cNvSpPr>
          <p:nvPr>
            <p:ph type="body" idx="1"/>
          </p:nvPr>
        </p:nvSpPr>
        <p:spPr>
          <a:xfrm>
            <a:off x="179388" y="857547"/>
            <a:ext cx="8794750" cy="4532313"/>
          </a:xfrm>
        </p:spPr>
        <p:txBody>
          <a:bodyPr/>
          <a:lstStyle/>
          <a:p>
            <a:pPr eaLnBrk="1" hangingPunct="1">
              <a:buFont typeface="Wingdings" panose="05000000000000000000" pitchFamily="2" charset="2"/>
              <a:buNone/>
              <a:defRPr/>
            </a:pPr>
            <a:r>
              <a:rPr lang="en-US" sz="2000" dirty="0" smtClean="0"/>
              <a:t>4 </a:t>
            </a:r>
            <a:r>
              <a:rPr lang="en-US" sz="2000" dirty="0" err="1" smtClean="0"/>
              <a:t>mo</a:t>
            </a:r>
            <a:r>
              <a:rPr lang="en-US" sz="2000" dirty="0" smtClean="0"/>
              <a:t> after biopsy:</a:t>
            </a:r>
          </a:p>
          <a:p>
            <a:pPr lvl="1" eaLnBrk="1" hangingPunct="1">
              <a:defRPr/>
            </a:pPr>
            <a:r>
              <a:rPr lang="en-US" sz="2000" dirty="0" smtClean="0"/>
              <a:t>Asymptomatic </a:t>
            </a:r>
          </a:p>
          <a:p>
            <a:pPr lvl="1" eaLnBrk="1" hangingPunct="1">
              <a:defRPr/>
            </a:pPr>
            <a:r>
              <a:rPr lang="en-US" sz="2000" dirty="0" smtClean="0"/>
              <a:t>Visual acuity: 20/20 OU</a:t>
            </a:r>
          </a:p>
          <a:p>
            <a:pPr lvl="1" eaLnBrk="1" hangingPunct="1">
              <a:defRPr/>
            </a:pPr>
            <a:r>
              <a:rPr lang="en-US" sz="2000" dirty="0" smtClean="0"/>
              <a:t>1 mm of relative enophthalmos </a:t>
            </a:r>
          </a:p>
          <a:p>
            <a:pPr lvl="1" eaLnBrk="1" hangingPunct="1">
              <a:defRPr/>
            </a:pPr>
            <a:r>
              <a:rPr lang="en-US" sz="2000" dirty="0" smtClean="0"/>
              <a:t>No ptosis or diplopia</a:t>
            </a:r>
            <a:endParaRPr lang="en-US" dirty="0" smtClean="0"/>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21</a:t>
            </a:fld>
            <a:endParaRPr lang="en-US"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955" y="2978201"/>
            <a:ext cx="3086861" cy="335286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774" y="1130919"/>
            <a:ext cx="2959343" cy="192207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0774" y="3658115"/>
            <a:ext cx="2862250" cy="2049727"/>
          </a:xfrm>
          <a:prstGeom prst="rect">
            <a:avLst/>
          </a:prstGeom>
        </p:spPr>
      </p:pic>
    </p:spTree>
    <p:extLst>
      <p:ext uri="{BB962C8B-B14F-4D97-AF65-F5344CB8AC3E}">
        <p14:creationId xmlns:p14="http://schemas.microsoft.com/office/powerpoint/2010/main" val="1565226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19068" y="-397670"/>
            <a:ext cx="9026525" cy="1277938"/>
          </a:xfrm>
        </p:spPr>
        <p:txBody>
          <a:bodyPr/>
          <a:lstStyle/>
          <a:p>
            <a:pPr eaLnBrk="1" hangingPunct="1">
              <a:defRPr/>
            </a:pPr>
            <a:r>
              <a:rPr lang="en-US" sz="4000" dirty="0" smtClean="0"/>
              <a:t>Discussion: Myxoma- History</a:t>
            </a:r>
          </a:p>
        </p:txBody>
      </p:sp>
      <p:sp>
        <p:nvSpPr>
          <p:cNvPr id="241667" name="Rectangle 3"/>
          <p:cNvSpPr>
            <a:spLocks noGrp="1" noChangeArrowheads="1"/>
          </p:cNvSpPr>
          <p:nvPr>
            <p:ph type="body" idx="1"/>
          </p:nvPr>
        </p:nvSpPr>
        <p:spPr>
          <a:xfrm>
            <a:off x="731500" y="510220"/>
            <a:ext cx="7296150" cy="2881313"/>
          </a:xfrm>
        </p:spPr>
        <p:txBody>
          <a:bodyPr/>
          <a:lstStyle/>
          <a:p>
            <a:pPr eaLnBrk="1" hangingPunct="1">
              <a:buNone/>
              <a:defRPr/>
            </a:pPr>
            <a:r>
              <a:rPr lang="en-US" sz="2000" dirty="0" smtClean="0"/>
              <a:t>Virchow (1858): </a:t>
            </a:r>
          </a:p>
          <a:p>
            <a:pPr lvl="1" eaLnBrk="1" hangingPunct="1">
              <a:defRPr/>
            </a:pPr>
            <a:r>
              <a:rPr lang="en-US" sz="2000" dirty="0" smtClean="0"/>
              <a:t>Coined the term “myxoma” to describe a soft tissue tumor histologically resembling the structure of umbilical cord </a:t>
            </a:r>
          </a:p>
          <a:p>
            <a:pPr lvl="1" eaLnBrk="1" hangingPunct="1">
              <a:defRPr/>
            </a:pPr>
            <a:r>
              <a:rPr lang="en-US" sz="2000" dirty="0" smtClean="0"/>
              <a:t>Mueller (1838) had named these tumors as “collonema” (Greek for glue) to describe “peculiar gelatinous tumors consisting of remarkably soft gelatiniform tissue, which trembles on being touched”</a:t>
            </a:r>
          </a:p>
          <a:p>
            <a:pPr eaLnBrk="1" hangingPunct="1">
              <a:buNone/>
              <a:defRPr/>
            </a:pPr>
            <a:r>
              <a:rPr lang="en-US" sz="2000" dirty="0" smtClean="0"/>
              <a:t>Stout (1948</a:t>
            </a:r>
            <a:r>
              <a:rPr lang="en-US" sz="2000" dirty="0"/>
              <a:t>): </a:t>
            </a:r>
          </a:p>
          <a:p>
            <a:pPr lvl="1" eaLnBrk="1" hangingPunct="1">
              <a:defRPr/>
            </a:pPr>
            <a:r>
              <a:rPr lang="en-US" sz="2000" dirty="0" smtClean="0"/>
              <a:t>Defined myxoma as “a true neoplasm composed of stellate cells set in a loose mucoid stroma through which course very </a:t>
            </a:r>
            <a:r>
              <a:rPr lang="en-US" sz="2000" dirty="0" err="1" smtClean="0"/>
              <a:t>deliciate</a:t>
            </a:r>
            <a:r>
              <a:rPr lang="en-US" sz="2000" dirty="0" smtClean="0"/>
              <a:t> reticulin fibers in various directions. In other words, it closely resembles primitive mesenchyme”. </a:t>
            </a:r>
          </a:p>
          <a:p>
            <a:pPr lvl="1" eaLnBrk="1" hangingPunct="1">
              <a:defRPr/>
            </a:pPr>
            <a:r>
              <a:rPr lang="en-US" sz="2000" dirty="0" smtClean="0"/>
              <a:t>He described various locations including subcutaneous/aponeurotic, bone, genitourinary, and skin as the most common sites, but he listed 4 myxomas of the orbit and eyelids. </a:t>
            </a:r>
          </a:p>
          <a:p>
            <a:pPr lvl="1" eaLnBrk="1" hangingPunct="1">
              <a:defRPr/>
            </a:pPr>
            <a:r>
              <a:rPr lang="en-US" sz="2000" dirty="0" smtClean="0"/>
              <a:t>Described only 1 myxoma of the heart.</a:t>
            </a:r>
          </a:p>
          <a:p>
            <a:pPr eaLnBrk="1" hangingPunct="1">
              <a:lnSpc>
                <a:spcPct val="80000"/>
              </a:lnSpc>
              <a:buNone/>
              <a:defRPr/>
            </a:pPr>
            <a:endParaRPr lang="en-US" sz="2000" dirty="0" smtClean="0"/>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22</a:t>
            </a:fld>
            <a:endParaRPr lang="en-US" altLang="en-US"/>
          </a:p>
        </p:txBody>
      </p:sp>
    </p:spTree>
    <p:extLst>
      <p:ext uri="{BB962C8B-B14F-4D97-AF65-F5344CB8AC3E}">
        <p14:creationId xmlns:p14="http://schemas.microsoft.com/office/powerpoint/2010/main" val="2141923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19068" y="-397670"/>
            <a:ext cx="9026525" cy="1277938"/>
          </a:xfrm>
        </p:spPr>
        <p:txBody>
          <a:bodyPr/>
          <a:lstStyle/>
          <a:p>
            <a:pPr eaLnBrk="1" hangingPunct="1">
              <a:defRPr/>
            </a:pPr>
            <a:r>
              <a:rPr lang="en-US" sz="2800" dirty="0"/>
              <a:t>Discussion: Myxoma- Histogenesis &amp; Histopathology</a:t>
            </a:r>
            <a:endParaRPr lang="en-US" sz="2800" dirty="0" smtClean="0"/>
          </a:p>
        </p:txBody>
      </p:sp>
      <p:sp>
        <p:nvSpPr>
          <p:cNvPr id="241667" name="Rectangle 3"/>
          <p:cNvSpPr>
            <a:spLocks noGrp="1" noChangeArrowheads="1"/>
          </p:cNvSpPr>
          <p:nvPr>
            <p:ph type="body" idx="1"/>
          </p:nvPr>
        </p:nvSpPr>
        <p:spPr>
          <a:xfrm>
            <a:off x="984255" y="681433"/>
            <a:ext cx="7296150" cy="2881313"/>
          </a:xfrm>
        </p:spPr>
        <p:txBody>
          <a:bodyPr/>
          <a:lstStyle/>
          <a:p>
            <a:pPr eaLnBrk="1" hangingPunct="1">
              <a:buNone/>
              <a:defRPr/>
            </a:pPr>
            <a:r>
              <a:rPr lang="en-US" sz="2000" dirty="0" smtClean="0"/>
              <a:t>Histogenesis: </a:t>
            </a:r>
          </a:p>
          <a:p>
            <a:pPr lvl="1" eaLnBrk="1" hangingPunct="1">
              <a:defRPr/>
            </a:pPr>
            <a:r>
              <a:rPr lang="en-US" sz="2000" dirty="0" smtClean="0"/>
              <a:t>Benign </a:t>
            </a:r>
            <a:r>
              <a:rPr lang="en-US" sz="2000" dirty="0"/>
              <a:t>neoplasm of primitive mesenchyme with fibrous loose stroma containing undifferentiated cells with fibroblastic </a:t>
            </a:r>
            <a:r>
              <a:rPr lang="en-US" sz="2000" dirty="0" smtClean="0"/>
              <a:t>differentiation</a:t>
            </a:r>
          </a:p>
          <a:p>
            <a:pPr lvl="1" eaLnBrk="1" hangingPunct="1">
              <a:defRPr/>
            </a:pPr>
            <a:r>
              <a:rPr lang="en-US" sz="2000" dirty="0" smtClean="0"/>
              <a:t>When dense collagenous stroma is present, the terms fibromyxoma or myxofibroma are used </a:t>
            </a:r>
          </a:p>
          <a:p>
            <a:pPr eaLnBrk="1" hangingPunct="1">
              <a:buNone/>
              <a:defRPr/>
            </a:pPr>
            <a:r>
              <a:rPr lang="en-US" sz="2000" dirty="0" smtClean="0"/>
              <a:t>Histopathology: </a:t>
            </a:r>
            <a:endParaRPr lang="en-US" sz="2000" dirty="0"/>
          </a:p>
          <a:p>
            <a:pPr lvl="1" eaLnBrk="1" hangingPunct="1">
              <a:defRPr/>
            </a:pPr>
            <a:r>
              <a:rPr lang="en-US" sz="2000" dirty="0" err="1" smtClean="0"/>
              <a:t>Hypocelllular</a:t>
            </a:r>
            <a:r>
              <a:rPr lang="en-US" sz="2000" dirty="0" smtClean="0"/>
              <a:t> with stellate- and spindle-shaped cells with pale eosinophilic </a:t>
            </a:r>
            <a:r>
              <a:rPr lang="en-US" sz="2000" dirty="0" err="1" smtClean="0"/>
              <a:t>cytoplastm</a:t>
            </a:r>
            <a:r>
              <a:rPr lang="en-US" sz="2000" dirty="0" smtClean="0"/>
              <a:t> </a:t>
            </a:r>
          </a:p>
          <a:p>
            <a:pPr lvl="1" eaLnBrk="1" hangingPunct="1">
              <a:defRPr/>
            </a:pPr>
            <a:r>
              <a:rPr lang="en-US" sz="2000" dirty="0" smtClean="0"/>
              <a:t>May have mild pleomorphism which does not predict recurrence </a:t>
            </a:r>
          </a:p>
          <a:p>
            <a:pPr lvl="1" eaLnBrk="1" hangingPunct="1">
              <a:defRPr/>
            </a:pPr>
            <a:r>
              <a:rPr lang="en-US" sz="2000" dirty="0" smtClean="0"/>
              <a:t>Myxomatous/mucoid stroma with Alcian blue-positive stroma containing hyaluronic acid and acid mucopolysaccharides </a:t>
            </a:r>
          </a:p>
          <a:p>
            <a:pPr lvl="1" eaLnBrk="1" hangingPunct="1">
              <a:defRPr/>
            </a:pPr>
            <a:r>
              <a:rPr lang="en-US" sz="2000" dirty="0" smtClean="0"/>
              <a:t>Immunopositivity for vimentin and variably for factor XIIIa, CD34, smooth muscle-specific actin, actin, &amp; desmin; S100 and EMA immunopositivity in nerve sheath myxoma (neurothekeoma)</a:t>
            </a:r>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23</a:t>
            </a:fld>
            <a:endParaRPr lang="en-US" altLang="en-US" dirty="0"/>
          </a:p>
        </p:txBody>
      </p:sp>
    </p:spTree>
    <p:extLst>
      <p:ext uri="{BB962C8B-B14F-4D97-AF65-F5344CB8AC3E}">
        <p14:creationId xmlns:p14="http://schemas.microsoft.com/office/powerpoint/2010/main" val="1610674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12096" y="-296285"/>
            <a:ext cx="9026525" cy="1277938"/>
          </a:xfrm>
        </p:spPr>
        <p:txBody>
          <a:bodyPr/>
          <a:lstStyle/>
          <a:p>
            <a:pPr eaLnBrk="1" hangingPunct="1">
              <a:defRPr/>
            </a:pPr>
            <a:r>
              <a:rPr lang="en-US" sz="2800" dirty="0"/>
              <a:t>Discussion: Myxoma- </a:t>
            </a:r>
            <a:r>
              <a:rPr lang="en-US" sz="2800" dirty="0" smtClean="0"/>
              <a:t>Types of Myxoma</a:t>
            </a:r>
          </a:p>
        </p:txBody>
      </p:sp>
      <p:sp>
        <p:nvSpPr>
          <p:cNvPr id="241667" name="Rectangle 3"/>
          <p:cNvSpPr>
            <a:spLocks noGrp="1" noChangeArrowheads="1"/>
          </p:cNvSpPr>
          <p:nvPr>
            <p:ph type="body" idx="1"/>
          </p:nvPr>
        </p:nvSpPr>
        <p:spPr>
          <a:xfrm>
            <a:off x="874505" y="993796"/>
            <a:ext cx="7812295" cy="2881313"/>
          </a:xfrm>
        </p:spPr>
        <p:txBody>
          <a:bodyPr/>
          <a:lstStyle/>
          <a:p>
            <a:pPr eaLnBrk="1" hangingPunct="1">
              <a:buNone/>
              <a:defRPr/>
            </a:pPr>
            <a:r>
              <a:rPr lang="en-US" sz="1800" dirty="0" smtClean="0"/>
              <a:t>Cardiac myxoma: most common primary heart tumor of adults;</a:t>
            </a:r>
            <a:r>
              <a:rPr lang="en-US" sz="1800" dirty="0"/>
              <a:t> </a:t>
            </a:r>
            <a:r>
              <a:rPr lang="en-US" sz="1800" dirty="0" smtClean="0"/>
              <a:t>female predominance in 4</a:t>
            </a:r>
            <a:r>
              <a:rPr lang="en-US" sz="1800" baseline="30000" dirty="0" smtClean="0"/>
              <a:t>th</a:t>
            </a:r>
            <a:r>
              <a:rPr lang="en-US" sz="1800" dirty="0" smtClean="0"/>
              <a:t> &amp; 5</a:t>
            </a:r>
            <a:r>
              <a:rPr lang="en-US" sz="1800" baseline="30000" dirty="0" smtClean="0"/>
              <a:t>th</a:t>
            </a:r>
            <a:r>
              <a:rPr lang="en-US" sz="1800" dirty="0" smtClean="0"/>
              <a:t> decades of life;</a:t>
            </a:r>
            <a:r>
              <a:rPr lang="en-US" sz="1800" dirty="0"/>
              <a:t> </a:t>
            </a:r>
            <a:r>
              <a:rPr lang="en-US" sz="1800" dirty="0" smtClean="0"/>
              <a:t>tumor of atria, left &gt;&gt;&gt; than right originating in septum; predisposes to embolism and distant metastases; can cause sudden death;</a:t>
            </a:r>
            <a:r>
              <a:rPr lang="en-US" sz="1800" dirty="0"/>
              <a:t> </a:t>
            </a:r>
            <a:r>
              <a:rPr lang="en-US" sz="1800" dirty="0" smtClean="0"/>
              <a:t>can be part of Carney complex</a:t>
            </a:r>
          </a:p>
          <a:p>
            <a:pPr eaLnBrk="1" hangingPunct="1">
              <a:buNone/>
              <a:defRPr/>
            </a:pPr>
            <a:r>
              <a:rPr lang="en-US" sz="1800" dirty="0" smtClean="0"/>
              <a:t>Cutaneous/superficial myxoma: often poorly circumscribed, may be multilobular; recurrence 20-30%</a:t>
            </a:r>
          </a:p>
          <a:p>
            <a:pPr eaLnBrk="1" hangingPunct="1">
              <a:buNone/>
              <a:defRPr/>
            </a:pPr>
            <a:r>
              <a:rPr lang="en-US" sz="1800" dirty="0" smtClean="0"/>
              <a:t>Intramuscular myxoma: poorly circumscribed</a:t>
            </a:r>
          </a:p>
          <a:p>
            <a:pPr eaLnBrk="1" hangingPunct="1">
              <a:buNone/>
              <a:defRPr/>
            </a:pPr>
            <a:r>
              <a:rPr lang="en-US" sz="1800" dirty="0" smtClean="0"/>
              <a:t>Odontogenic myxoma: locally aggressive with capacity to infiltrate bone.; female predominance in 3</a:t>
            </a:r>
            <a:r>
              <a:rPr lang="en-US" sz="1800" baseline="30000" dirty="0" smtClean="0"/>
              <a:t>rd</a:t>
            </a:r>
            <a:r>
              <a:rPr lang="en-US" sz="1800" dirty="0" smtClean="0"/>
              <a:t> &amp; 4</a:t>
            </a:r>
            <a:r>
              <a:rPr lang="en-US" sz="1800" baseline="30000" dirty="0" smtClean="0"/>
              <a:t>th</a:t>
            </a:r>
            <a:r>
              <a:rPr lang="en-US" sz="1800" dirty="0" smtClean="0"/>
              <a:t> decades of life; mandible most affected</a:t>
            </a:r>
          </a:p>
          <a:p>
            <a:pPr eaLnBrk="1" hangingPunct="1">
              <a:buNone/>
              <a:defRPr/>
            </a:pPr>
            <a:r>
              <a:rPr lang="en-US" sz="1800" dirty="0" smtClean="0"/>
              <a:t>Juxta-articular myxoma: poorly circumscribed; May have atypical cells and mitoses; recurrence 35%</a:t>
            </a:r>
          </a:p>
          <a:p>
            <a:pPr eaLnBrk="1" hangingPunct="1">
              <a:buNone/>
              <a:defRPr/>
            </a:pPr>
            <a:r>
              <a:rPr lang="en-US" sz="1800" dirty="0" smtClean="0"/>
              <a:t>Nerve sheath myxoma (neurothekeoma): well circumscribed but may be multilobular; moderately cellular with spindled cells in </a:t>
            </a:r>
            <a:r>
              <a:rPr lang="en-US" sz="1800" dirty="0" err="1" smtClean="0"/>
              <a:t>fasciles</a:t>
            </a:r>
            <a:r>
              <a:rPr lang="en-US" sz="1800" dirty="0" smtClean="0"/>
              <a:t> and whorls and nests of cells; recurrence 50% if incompletely excised</a:t>
            </a:r>
          </a:p>
          <a:p>
            <a:pPr eaLnBrk="1" hangingPunct="1">
              <a:buNone/>
              <a:defRPr/>
            </a:pPr>
            <a:r>
              <a:rPr lang="en-US" sz="1800" b="1" dirty="0" smtClean="0"/>
              <a:t>Aggressive myxoma: </a:t>
            </a:r>
            <a:r>
              <a:rPr lang="en-US" sz="1800" dirty="0" smtClean="0"/>
              <a:t>Infiltrative; uniformly distributed vessels, some with hyalinization; low to moderate cellularity; focally collagenous; recurrence 35-70%; may occur in orbit</a:t>
            </a:r>
            <a:endParaRPr lang="en-US" sz="1800" b="1" dirty="0"/>
          </a:p>
          <a:p>
            <a:pPr lvl="1" eaLnBrk="1" hangingPunct="1">
              <a:defRPr/>
            </a:pPr>
            <a:endParaRPr lang="en-US" sz="1800" dirty="0" smtClean="0"/>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24</a:t>
            </a:fld>
            <a:endParaRPr lang="en-US" altLang="en-US" dirty="0"/>
          </a:p>
        </p:txBody>
      </p:sp>
    </p:spTree>
    <p:extLst>
      <p:ext uri="{BB962C8B-B14F-4D97-AF65-F5344CB8AC3E}">
        <p14:creationId xmlns:p14="http://schemas.microsoft.com/office/powerpoint/2010/main" val="1331393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19068" y="-397670"/>
            <a:ext cx="9026525" cy="1277938"/>
          </a:xfrm>
        </p:spPr>
        <p:txBody>
          <a:bodyPr/>
          <a:lstStyle/>
          <a:p>
            <a:pPr eaLnBrk="1" hangingPunct="1">
              <a:defRPr/>
            </a:pPr>
            <a:r>
              <a:rPr lang="en-US" sz="2800" dirty="0"/>
              <a:t>Discussion: Myxoma- </a:t>
            </a:r>
            <a:r>
              <a:rPr lang="en-US" sz="2800" dirty="0" smtClean="0"/>
              <a:t>Eye &amp; Orbit</a:t>
            </a:r>
          </a:p>
        </p:txBody>
      </p:sp>
      <p:sp>
        <p:nvSpPr>
          <p:cNvPr id="241667" name="Rectangle 3"/>
          <p:cNvSpPr>
            <a:spLocks noGrp="1" noChangeArrowheads="1"/>
          </p:cNvSpPr>
          <p:nvPr>
            <p:ph type="body" idx="1"/>
          </p:nvPr>
        </p:nvSpPr>
        <p:spPr>
          <a:xfrm>
            <a:off x="984255" y="681433"/>
            <a:ext cx="7296150" cy="2881313"/>
          </a:xfrm>
        </p:spPr>
        <p:txBody>
          <a:bodyPr/>
          <a:lstStyle/>
          <a:p>
            <a:pPr eaLnBrk="1" hangingPunct="1">
              <a:buNone/>
              <a:defRPr/>
            </a:pPr>
            <a:r>
              <a:rPr lang="en-US" sz="2000" dirty="0" smtClean="0"/>
              <a:t>Conjunctival myxoma: </a:t>
            </a:r>
          </a:p>
          <a:p>
            <a:pPr lvl="1" eaLnBrk="1" hangingPunct="1">
              <a:defRPr/>
            </a:pPr>
            <a:r>
              <a:rPr lang="en-US" sz="2000" dirty="0" smtClean="0"/>
              <a:t>Most common eye involvement with &gt; 40 reported cases </a:t>
            </a:r>
          </a:p>
          <a:p>
            <a:pPr lvl="1" eaLnBrk="1" hangingPunct="1">
              <a:defRPr/>
            </a:pPr>
            <a:r>
              <a:rPr lang="en-US" sz="2000" dirty="0" smtClean="0"/>
              <a:t>Well circumscribed, cystlike, gelatinous, yellow-pink, translucent to solid mass </a:t>
            </a:r>
          </a:p>
          <a:p>
            <a:pPr lvl="1" eaLnBrk="1" hangingPunct="1">
              <a:defRPr/>
            </a:pPr>
            <a:r>
              <a:rPr lang="en-US" sz="2000" dirty="0" smtClean="0"/>
              <a:t>Vimentin and smooth muscle-specific actin immunopositivity </a:t>
            </a:r>
          </a:p>
          <a:p>
            <a:pPr lvl="1" eaLnBrk="1" hangingPunct="1">
              <a:defRPr/>
            </a:pPr>
            <a:r>
              <a:rPr lang="en-US" sz="2000" dirty="0" smtClean="0"/>
              <a:t>Treatment is complete excision  </a:t>
            </a:r>
          </a:p>
          <a:p>
            <a:pPr eaLnBrk="1" hangingPunct="1">
              <a:buNone/>
              <a:defRPr/>
            </a:pPr>
            <a:r>
              <a:rPr lang="en-US" sz="2000" dirty="0" smtClean="0"/>
              <a:t>Carney complex: </a:t>
            </a:r>
          </a:p>
          <a:p>
            <a:pPr lvl="1" eaLnBrk="1" hangingPunct="1">
              <a:defRPr/>
            </a:pPr>
            <a:r>
              <a:rPr lang="en-US" sz="2000" dirty="0" smtClean="0"/>
              <a:t>Autosomal dominant mutation of 17q23-24 (PRKARIA tumor suppressor gene) or of 2p16 </a:t>
            </a:r>
          </a:p>
          <a:p>
            <a:pPr lvl="1" eaLnBrk="1" hangingPunct="1">
              <a:defRPr/>
            </a:pPr>
            <a:r>
              <a:rPr lang="en-US" sz="2000" dirty="0" smtClean="0"/>
              <a:t>Pigmentation of face, lips, eyelids, conjunctiva, oral mucosa  </a:t>
            </a:r>
          </a:p>
          <a:p>
            <a:pPr lvl="1" eaLnBrk="1" hangingPunct="1">
              <a:defRPr/>
            </a:pPr>
            <a:r>
              <a:rPr lang="en-US" sz="2000" dirty="0" smtClean="0"/>
              <a:t>Endocrine abnormalities (Cushing’s syndrome)</a:t>
            </a:r>
          </a:p>
          <a:p>
            <a:pPr lvl="1" eaLnBrk="1" hangingPunct="1">
              <a:defRPr/>
            </a:pPr>
            <a:r>
              <a:rPr lang="en-US" sz="2000" dirty="0" smtClean="0"/>
              <a:t>Myxomas of conjunctiva, heart, skin, breast</a:t>
            </a:r>
          </a:p>
          <a:p>
            <a:pPr lvl="1" eaLnBrk="1" hangingPunct="1">
              <a:defRPr/>
            </a:pPr>
            <a:r>
              <a:rPr lang="en-US" sz="2000" dirty="0" smtClean="0"/>
              <a:t>Other tumors: blue nevus, neurofibroma; testicular, thyroid, and pancreatic carcinomas </a:t>
            </a:r>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25</a:t>
            </a:fld>
            <a:endParaRPr lang="en-US" altLang="en-US" dirty="0"/>
          </a:p>
        </p:txBody>
      </p:sp>
    </p:spTree>
    <p:extLst>
      <p:ext uri="{BB962C8B-B14F-4D97-AF65-F5344CB8AC3E}">
        <p14:creationId xmlns:p14="http://schemas.microsoft.com/office/powerpoint/2010/main" val="3647241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19068" y="-397670"/>
            <a:ext cx="9026525" cy="1277938"/>
          </a:xfrm>
        </p:spPr>
        <p:txBody>
          <a:bodyPr/>
          <a:lstStyle/>
          <a:p>
            <a:pPr eaLnBrk="1" hangingPunct="1">
              <a:defRPr/>
            </a:pPr>
            <a:r>
              <a:rPr lang="en-US" sz="2800" dirty="0"/>
              <a:t>Discussion: Myxoma- </a:t>
            </a:r>
            <a:r>
              <a:rPr lang="en-US" sz="2800" dirty="0" smtClean="0"/>
              <a:t>Eye &amp; Orbit</a:t>
            </a:r>
          </a:p>
        </p:txBody>
      </p:sp>
      <p:sp>
        <p:nvSpPr>
          <p:cNvPr id="241667" name="Rectangle 3"/>
          <p:cNvSpPr>
            <a:spLocks noGrp="1" noChangeArrowheads="1"/>
          </p:cNvSpPr>
          <p:nvPr>
            <p:ph type="body" idx="1"/>
          </p:nvPr>
        </p:nvSpPr>
        <p:spPr>
          <a:xfrm>
            <a:off x="-13651" y="681433"/>
            <a:ext cx="9291962" cy="2881313"/>
          </a:xfrm>
        </p:spPr>
        <p:txBody>
          <a:bodyPr/>
          <a:lstStyle/>
          <a:p>
            <a:pPr eaLnBrk="1" hangingPunct="1">
              <a:buNone/>
              <a:defRPr/>
            </a:pPr>
            <a:r>
              <a:rPr lang="en-US" sz="2000" dirty="0" smtClean="0"/>
              <a:t>Orbital myxoma: </a:t>
            </a:r>
          </a:p>
          <a:p>
            <a:pPr lvl="1" eaLnBrk="1" hangingPunct="1">
              <a:defRPr/>
            </a:pPr>
            <a:r>
              <a:rPr lang="en-US" sz="2000" dirty="0" err="1">
                <a:effectLst>
                  <a:outerShdw blurRad="38100" dist="38100" dir="2700000" algn="tl">
                    <a:srgbClr val="000000">
                      <a:alpha val="43137"/>
                    </a:srgbClr>
                  </a:outerShdw>
                </a:effectLst>
                <a:latin typeface="+mj-lt"/>
              </a:rPr>
              <a:t>Hidayat</a:t>
            </a:r>
            <a:r>
              <a:rPr lang="en-US" sz="2000" dirty="0">
                <a:effectLst>
                  <a:outerShdw blurRad="38100" dist="38100" dir="2700000" algn="tl">
                    <a:srgbClr val="000000">
                      <a:alpha val="43137"/>
                    </a:srgbClr>
                  </a:outerShdw>
                </a:effectLst>
                <a:latin typeface="+mj-lt"/>
              </a:rPr>
              <a:t> AA, Flint A, </a:t>
            </a:r>
            <a:r>
              <a:rPr lang="en-US" sz="2000" dirty="0" err="1">
                <a:effectLst>
                  <a:outerShdw blurRad="38100" dist="38100" dir="2700000" algn="tl">
                    <a:srgbClr val="000000">
                      <a:alpha val="43137"/>
                    </a:srgbClr>
                  </a:outerShdw>
                </a:effectLst>
                <a:latin typeface="+mj-lt"/>
              </a:rPr>
              <a:t>Marentette</a:t>
            </a:r>
            <a:r>
              <a:rPr lang="en-US" sz="2000" dirty="0">
                <a:effectLst>
                  <a:outerShdw blurRad="38100" dist="38100" dir="2700000" algn="tl">
                    <a:srgbClr val="000000">
                      <a:alpha val="43137"/>
                    </a:srgbClr>
                  </a:outerShdw>
                </a:effectLst>
                <a:latin typeface="+mj-lt"/>
              </a:rPr>
              <a:t> L, </a:t>
            </a:r>
            <a:r>
              <a:rPr lang="en-US" sz="2000" dirty="0" err="1">
                <a:effectLst>
                  <a:outerShdw blurRad="38100" dist="38100" dir="2700000" algn="tl">
                    <a:srgbClr val="000000">
                      <a:alpha val="43137"/>
                    </a:srgbClr>
                  </a:outerShdw>
                </a:effectLst>
                <a:latin typeface="+mj-lt"/>
              </a:rPr>
              <a:t>Torczynski</a:t>
            </a:r>
            <a:r>
              <a:rPr lang="en-US" sz="2000" dirty="0">
                <a:effectLst>
                  <a:outerShdw blurRad="38100" dist="38100" dir="2700000" algn="tl">
                    <a:srgbClr val="000000">
                      <a:alpha val="43137"/>
                    </a:srgbClr>
                  </a:outerShdw>
                </a:effectLst>
                <a:latin typeface="+mj-lt"/>
              </a:rPr>
              <a:t> E, Al-</a:t>
            </a:r>
            <a:r>
              <a:rPr lang="en-US" sz="2000" dirty="0" err="1">
                <a:effectLst>
                  <a:outerShdw blurRad="38100" dist="38100" dir="2700000" algn="tl">
                    <a:srgbClr val="000000">
                      <a:alpha val="43137"/>
                    </a:srgbClr>
                  </a:outerShdw>
                </a:effectLst>
                <a:latin typeface="+mj-lt"/>
              </a:rPr>
              <a:t>Qahtani</a:t>
            </a:r>
            <a:r>
              <a:rPr lang="en-US" sz="2000" dirty="0">
                <a:effectLst>
                  <a:outerShdw blurRad="38100" dist="38100" dir="2700000" algn="tl">
                    <a:srgbClr val="000000">
                      <a:alpha val="43137"/>
                    </a:srgbClr>
                  </a:outerShdw>
                </a:effectLst>
                <a:latin typeface="+mj-lt"/>
              </a:rPr>
              <a:t> JM, Ahi NC, Elner VM. Myxomas and angiomyxomas of the orbit: a clinicopathologic study of 6 cases. Ophthalmology. </a:t>
            </a:r>
            <a:r>
              <a:rPr lang="en-US" sz="2000" dirty="0" smtClean="0">
                <a:effectLst>
                  <a:outerShdw blurRad="38100" dist="38100" dir="2700000" algn="tl">
                    <a:srgbClr val="000000">
                      <a:alpha val="43137"/>
                    </a:srgbClr>
                  </a:outerShdw>
                </a:effectLst>
                <a:latin typeface="+mj-lt"/>
              </a:rPr>
              <a:t>2007;144:1012-19. </a:t>
            </a:r>
          </a:p>
          <a:p>
            <a:pPr lvl="1" eaLnBrk="1" hangingPunct="1">
              <a:defRPr/>
            </a:pPr>
            <a:r>
              <a:rPr lang="en-US" sz="2000" dirty="0" smtClean="0"/>
              <a:t>Additional 4 cases of angiomyxoma later described by Bajaj et al. (2011) </a:t>
            </a:r>
          </a:p>
          <a:p>
            <a:pPr lvl="1" eaLnBrk="1" hangingPunct="1">
              <a:defRPr/>
            </a:pPr>
            <a:r>
              <a:rPr lang="en-US" sz="2000" dirty="0" smtClean="0"/>
              <a:t>Other case reports of myxomas and angiomyxomas also described</a:t>
            </a:r>
          </a:p>
          <a:p>
            <a:pPr eaLnBrk="1" hangingPunct="1">
              <a:buNone/>
              <a:defRPr/>
            </a:pPr>
            <a:r>
              <a:rPr lang="en-US" sz="2000" dirty="0" smtClean="0"/>
              <a:t>Sino-orbital myxoma: </a:t>
            </a:r>
          </a:p>
          <a:p>
            <a:pPr lvl="1" eaLnBrk="1" hangingPunct="1">
              <a:defRPr/>
            </a:pPr>
            <a:r>
              <a:rPr lang="en-US" sz="2000" dirty="0" smtClean="0"/>
              <a:t>Only 3 previous cases reported: 1) </a:t>
            </a:r>
            <a:r>
              <a:rPr lang="en-US" sz="2000" dirty="0"/>
              <a:t>Candy et al., (1991); </a:t>
            </a:r>
            <a:r>
              <a:rPr lang="en-US" sz="2000" dirty="0" smtClean="0"/>
              <a:t>2) </a:t>
            </a:r>
            <a:r>
              <a:rPr lang="en-US" sz="2000" dirty="0" err="1" smtClean="0"/>
              <a:t>Hidayat</a:t>
            </a:r>
            <a:r>
              <a:rPr lang="en-US" sz="2000" dirty="0" smtClean="0"/>
              <a:t> et al. (2007); and 3) Ali et al., (2013). </a:t>
            </a:r>
          </a:p>
          <a:p>
            <a:pPr lvl="1" eaLnBrk="1" hangingPunct="1">
              <a:defRPr/>
            </a:pPr>
            <a:r>
              <a:rPr lang="en-US" sz="2000" dirty="0" smtClean="0"/>
              <a:t>All 3 in superior orbit. None were angiomyxomas. </a:t>
            </a:r>
          </a:p>
          <a:p>
            <a:pPr lvl="1" eaLnBrk="1" hangingPunct="1">
              <a:defRPr/>
            </a:pPr>
            <a:r>
              <a:rPr lang="en-US" sz="2000" dirty="0" smtClean="0"/>
              <a:t>All 3 responded to surgical excision</a:t>
            </a:r>
          </a:p>
          <a:p>
            <a:pPr lvl="1" eaLnBrk="1" hangingPunct="1">
              <a:defRPr/>
            </a:pPr>
            <a:r>
              <a:rPr lang="en-US" sz="2000" dirty="0" smtClean="0"/>
              <a:t>These myxomas appear to have good prognosis </a:t>
            </a:r>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26</a:t>
            </a:fld>
            <a:endParaRPr lang="en-US"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310" y="5065403"/>
            <a:ext cx="2300318" cy="1480966"/>
          </a:xfrm>
          <a:prstGeom prst="rect">
            <a:avLst/>
          </a:prstGeom>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692" y="5020700"/>
            <a:ext cx="2197376" cy="17007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5745" y="5001279"/>
            <a:ext cx="2310426" cy="1739615"/>
          </a:xfrm>
          <a:prstGeom prst="rect">
            <a:avLst/>
          </a:prstGeom>
        </p:spPr>
      </p:pic>
    </p:spTree>
    <p:extLst>
      <p:ext uri="{BB962C8B-B14F-4D97-AF65-F5344CB8AC3E}">
        <p14:creationId xmlns:p14="http://schemas.microsoft.com/office/powerpoint/2010/main" val="1467938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65" y="2084825"/>
            <a:ext cx="8229600" cy="1371600"/>
          </a:xfrm>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4439995B-1C69-4CE1-8076-C506FDBF28D4}" type="slidenum">
              <a:rPr lang="en-US" altLang="en-US" smtClean="0"/>
              <a:pPr/>
              <a:t>27</a:t>
            </a:fld>
            <a:endParaRPr lang="en-US" altLang="en-US"/>
          </a:p>
        </p:txBody>
      </p:sp>
    </p:spTree>
    <p:extLst>
      <p:ext uri="{BB962C8B-B14F-4D97-AF65-F5344CB8AC3E}">
        <p14:creationId xmlns:p14="http://schemas.microsoft.com/office/powerpoint/2010/main" val="73370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8084" y="-168683"/>
            <a:ext cx="8229600" cy="947738"/>
          </a:xfrm>
        </p:spPr>
        <p:txBody>
          <a:bodyPr/>
          <a:lstStyle/>
          <a:p>
            <a:pPr eaLnBrk="1" hangingPunct="1">
              <a:defRPr/>
            </a:pPr>
            <a:r>
              <a:rPr lang="en-US" sz="3600" dirty="0" smtClean="0"/>
              <a:t>Case Presentation: History</a:t>
            </a:r>
          </a:p>
        </p:txBody>
      </p:sp>
      <p:sp>
        <p:nvSpPr>
          <p:cNvPr id="52227" name="Rectangle 3"/>
          <p:cNvSpPr>
            <a:spLocks noGrp="1" noChangeArrowheads="1"/>
          </p:cNvSpPr>
          <p:nvPr>
            <p:ph type="body" idx="1"/>
          </p:nvPr>
        </p:nvSpPr>
        <p:spPr>
          <a:xfrm>
            <a:off x="385854" y="625435"/>
            <a:ext cx="8758145" cy="5145088"/>
          </a:xfrm>
        </p:spPr>
        <p:txBody>
          <a:bodyPr/>
          <a:lstStyle/>
          <a:p>
            <a:pPr marL="57150" indent="0" eaLnBrk="1" hangingPunct="1">
              <a:buNone/>
              <a:defRPr/>
            </a:pPr>
            <a:r>
              <a:rPr lang="en-US" sz="2000" dirty="0" smtClean="0"/>
              <a:t>Past Ocular History </a:t>
            </a:r>
          </a:p>
          <a:p>
            <a:pPr lvl="1" eaLnBrk="1" hangingPunct="1">
              <a:lnSpc>
                <a:spcPct val="90000"/>
              </a:lnSpc>
              <a:defRPr/>
            </a:pPr>
            <a:r>
              <a:rPr lang="en-US" sz="2000" dirty="0" smtClean="0"/>
              <a:t>Early age-related cataracts</a:t>
            </a:r>
          </a:p>
          <a:p>
            <a:pPr lvl="1" eaLnBrk="1" hangingPunct="1">
              <a:lnSpc>
                <a:spcPct val="90000"/>
              </a:lnSpc>
              <a:defRPr/>
            </a:pPr>
            <a:r>
              <a:rPr lang="en-US" sz="2000" dirty="0" smtClean="0"/>
              <a:t>Dry eye syndrome</a:t>
            </a:r>
          </a:p>
          <a:p>
            <a:pPr lvl="1" eaLnBrk="1" hangingPunct="1">
              <a:lnSpc>
                <a:spcPct val="90000"/>
              </a:lnSpc>
              <a:defRPr/>
            </a:pPr>
            <a:r>
              <a:rPr lang="en-US" sz="2000" dirty="0" smtClean="0"/>
              <a:t>Corneal ectasia</a:t>
            </a:r>
          </a:p>
          <a:p>
            <a:pPr eaLnBrk="1" hangingPunct="1">
              <a:lnSpc>
                <a:spcPct val="90000"/>
              </a:lnSpc>
              <a:buFont typeface="Wingdings" panose="05000000000000000000" pitchFamily="2" charset="2"/>
              <a:buNone/>
              <a:defRPr/>
            </a:pPr>
            <a:r>
              <a:rPr lang="en-US" sz="2000" dirty="0" smtClean="0"/>
              <a:t>Ocular Medications</a:t>
            </a:r>
          </a:p>
          <a:p>
            <a:pPr lvl="1" eaLnBrk="1" hangingPunct="1">
              <a:lnSpc>
                <a:spcPct val="90000"/>
              </a:lnSpc>
              <a:defRPr/>
            </a:pPr>
            <a:r>
              <a:rPr lang="en-US" sz="2000" dirty="0" smtClean="0"/>
              <a:t>Over-the-counter artificial tears</a:t>
            </a:r>
          </a:p>
          <a:p>
            <a:pPr eaLnBrk="1" hangingPunct="1">
              <a:lnSpc>
                <a:spcPct val="90000"/>
              </a:lnSpc>
              <a:buNone/>
              <a:defRPr/>
            </a:pPr>
            <a:r>
              <a:rPr lang="en-US" sz="2000" dirty="0"/>
              <a:t>Past Medical History</a:t>
            </a:r>
          </a:p>
          <a:p>
            <a:pPr lvl="1" eaLnBrk="1" hangingPunct="1">
              <a:lnSpc>
                <a:spcPct val="90000"/>
              </a:lnSpc>
              <a:defRPr/>
            </a:pPr>
            <a:r>
              <a:rPr lang="en-US" sz="2000" dirty="0" smtClean="0"/>
              <a:t>Coronary artery disease</a:t>
            </a:r>
          </a:p>
          <a:p>
            <a:pPr lvl="1" eaLnBrk="1" hangingPunct="1">
              <a:lnSpc>
                <a:spcPct val="90000"/>
              </a:lnSpc>
              <a:defRPr/>
            </a:pPr>
            <a:r>
              <a:rPr lang="en-US" sz="2000" dirty="0" smtClean="0"/>
              <a:t>Transient ischemic attack 11 </a:t>
            </a:r>
            <a:r>
              <a:rPr lang="en-US" sz="2000" dirty="0" err="1" smtClean="0"/>
              <a:t>yr</a:t>
            </a:r>
            <a:r>
              <a:rPr lang="en-US" sz="2000" dirty="0" smtClean="0"/>
              <a:t> prior</a:t>
            </a:r>
          </a:p>
          <a:p>
            <a:pPr lvl="1" eaLnBrk="1" hangingPunct="1">
              <a:lnSpc>
                <a:spcPct val="90000"/>
              </a:lnSpc>
              <a:defRPr/>
            </a:pPr>
            <a:r>
              <a:rPr lang="en-US" sz="2000" dirty="0" smtClean="0"/>
              <a:t>Hypertension</a:t>
            </a:r>
            <a:endParaRPr lang="en-US" sz="2000" dirty="0"/>
          </a:p>
          <a:p>
            <a:pPr lvl="1" eaLnBrk="1" hangingPunct="1">
              <a:lnSpc>
                <a:spcPct val="90000"/>
              </a:lnSpc>
              <a:defRPr/>
            </a:pPr>
            <a:r>
              <a:rPr lang="en-US" sz="2000" dirty="0"/>
              <a:t>Hyperlipidemia</a:t>
            </a:r>
          </a:p>
          <a:p>
            <a:pPr lvl="1" eaLnBrk="1" hangingPunct="1">
              <a:lnSpc>
                <a:spcPct val="90000"/>
              </a:lnSpc>
              <a:defRPr/>
            </a:pPr>
            <a:r>
              <a:rPr lang="en-US" sz="2000" dirty="0"/>
              <a:t>Hypothyroidism</a:t>
            </a:r>
          </a:p>
          <a:p>
            <a:pPr lvl="1" eaLnBrk="1" hangingPunct="1">
              <a:lnSpc>
                <a:spcPct val="90000"/>
              </a:lnSpc>
              <a:defRPr/>
            </a:pPr>
            <a:r>
              <a:rPr lang="en-US" sz="2000" dirty="0" smtClean="0"/>
              <a:t>Erosive osteoarthritis</a:t>
            </a:r>
          </a:p>
          <a:p>
            <a:pPr lvl="1" eaLnBrk="1" hangingPunct="1">
              <a:lnSpc>
                <a:spcPct val="90000"/>
              </a:lnSpc>
              <a:defRPr/>
            </a:pPr>
            <a:r>
              <a:rPr lang="en-US" sz="2000" dirty="0" smtClean="0"/>
              <a:t>Stage 2 breast cancer, treated 17 </a:t>
            </a:r>
            <a:r>
              <a:rPr lang="en-US" sz="2000" dirty="0" err="1" smtClean="0"/>
              <a:t>yr</a:t>
            </a:r>
            <a:r>
              <a:rPr lang="en-US" sz="2000" dirty="0" smtClean="0"/>
              <a:t> prior by partial mastectomy, lymphadenectomy, chemotherapy (6 </a:t>
            </a:r>
            <a:r>
              <a:rPr lang="en-US" sz="2000" dirty="0" err="1" smtClean="0"/>
              <a:t>mo</a:t>
            </a:r>
            <a:r>
              <a:rPr lang="en-US" sz="2000" dirty="0" smtClean="0"/>
              <a:t>), radiotherapy (38 sessions)</a:t>
            </a:r>
          </a:p>
          <a:p>
            <a:pPr lvl="1" eaLnBrk="1" hangingPunct="1">
              <a:lnSpc>
                <a:spcPct val="90000"/>
              </a:lnSpc>
              <a:defRPr/>
            </a:pPr>
            <a:r>
              <a:rPr lang="en-US" sz="2000" dirty="0" smtClean="0"/>
              <a:t>Chronic kidney disease, stage III</a:t>
            </a:r>
          </a:p>
          <a:p>
            <a:pPr lvl="1" eaLnBrk="1" hangingPunct="1">
              <a:lnSpc>
                <a:spcPct val="90000"/>
              </a:lnSpc>
              <a:defRPr/>
            </a:pPr>
            <a:r>
              <a:rPr lang="en-US" sz="2000" dirty="0" smtClean="0"/>
              <a:t>Allergic rhinitis</a:t>
            </a:r>
          </a:p>
          <a:p>
            <a:pPr lvl="1" eaLnBrk="1" hangingPunct="1">
              <a:lnSpc>
                <a:spcPct val="90000"/>
              </a:lnSpc>
              <a:defRPr/>
            </a:pPr>
            <a:r>
              <a:rPr lang="en-US" sz="2000" dirty="0" smtClean="0"/>
              <a:t>Gastroesophageal reflux</a:t>
            </a:r>
          </a:p>
          <a:p>
            <a:pPr lvl="1" eaLnBrk="1" hangingPunct="1">
              <a:lnSpc>
                <a:spcPct val="90000"/>
              </a:lnSpc>
              <a:defRPr/>
            </a:pPr>
            <a:endParaRPr lang="en-US" sz="2000" dirty="0" smtClean="0"/>
          </a:p>
          <a:p>
            <a:pPr lvl="1" eaLnBrk="1" hangingPunct="1">
              <a:lnSpc>
                <a:spcPct val="90000"/>
              </a:lnSpc>
              <a:defRPr/>
            </a:pPr>
            <a:endParaRPr lang="en-US" sz="2000" dirty="0" smtClean="0"/>
          </a:p>
          <a:p>
            <a:pPr lvl="1" eaLnBrk="1" hangingPunct="1">
              <a:lnSpc>
                <a:spcPct val="90000"/>
              </a:lnSpc>
              <a:defRPr/>
            </a:pPr>
            <a:endParaRPr lang="en-US" sz="2000" dirty="0" smtClean="0"/>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3</a:t>
            </a:fld>
            <a:endParaRPr lang="en-US" altLang="en-US"/>
          </a:p>
        </p:txBody>
      </p:sp>
    </p:spTree>
    <p:extLst>
      <p:ext uri="{BB962C8B-B14F-4D97-AF65-F5344CB8AC3E}">
        <p14:creationId xmlns:p14="http://schemas.microsoft.com/office/powerpoint/2010/main" val="2988284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47449" y="-172174"/>
            <a:ext cx="8229600" cy="935725"/>
          </a:xfrm>
        </p:spPr>
        <p:txBody>
          <a:bodyPr/>
          <a:lstStyle/>
          <a:p>
            <a:pPr eaLnBrk="1" hangingPunct="1">
              <a:defRPr/>
            </a:pPr>
            <a:r>
              <a:rPr lang="en-US" sz="3600" dirty="0" smtClean="0"/>
              <a:t>Case Presentation: History</a:t>
            </a:r>
          </a:p>
        </p:txBody>
      </p:sp>
      <p:sp>
        <p:nvSpPr>
          <p:cNvPr id="53251" name="Rectangle 3"/>
          <p:cNvSpPr>
            <a:spLocks noGrp="1" noChangeArrowheads="1"/>
          </p:cNvSpPr>
          <p:nvPr>
            <p:ph type="body" idx="1"/>
          </p:nvPr>
        </p:nvSpPr>
        <p:spPr>
          <a:xfrm>
            <a:off x="938561" y="510220"/>
            <a:ext cx="7047375" cy="4876800"/>
          </a:xfrm>
        </p:spPr>
        <p:txBody>
          <a:bodyPr/>
          <a:lstStyle/>
          <a:p>
            <a:pPr eaLnBrk="1" hangingPunct="1">
              <a:lnSpc>
                <a:spcPct val="90000"/>
              </a:lnSpc>
              <a:buNone/>
              <a:defRPr/>
            </a:pPr>
            <a:r>
              <a:rPr lang="en-US" sz="2000" dirty="0"/>
              <a:t>Systemic Medications</a:t>
            </a:r>
          </a:p>
          <a:p>
            <a:pPr lvl="1" eaLnBrk="1" hangingPunct="1">
              <a:lnSpc>
                <a:spcPct val="90000"/>
              </a:lnSpc>
              <a:defRPr/>
            </a:pPr>
            <a:r>
              <a:rPr lang="en-US" sz="2000" dirty="0"/>
              <a:t>Hydroxychloroquine sulfate</a:t>
            </a:r>
          </a:p>
          <a:p>
            <a:pPr lvl="1" eaLnBrk="1" hangingPunct="1">
              <a:lnSpc>
                <a:spcPct val="90000"/>
              </a:lnSpc>
              <a:defRPr/>
            </a:pPr>
            <a:r>
              <a:rPr lang="en-US" sz="2000" dirty="0" smtClean="0"/>
              <a:t>Levothyroxine</a:t>
            </a:r>
            <a:endParaRPr lang="en-US" sz="2000" dirty="0"/>
          </a:p>
          <a:p>
            <a:pPr lvl="1" eaLnBrk="1" hangingPunct="1">
              <a:lnSpc>
                <a:spcPct val="90000"/>
              </a:lnSpc>
              <a:defRPr/>
            </a:pPr>
            <a:r>
              <a:rPr lang="en-US" sz="2000" dirty="0" smtClean="0"/>
              <a:t>Atorvastatin </a:t>
            </a:r>
            <a:endParaRPr lang="en-US" sz="2000" dirty="0"/>
          </a:p>
          <a:p>
            <a:pPr lvl="1" eaLnBrk="1" hangingPunct="1">
              <a:lnSpc>
                <a:spcPct val="90000"/>
              </a:lnSpc>
              <a:defRPr/>
            </a:pPr>
            <a:r>
              <a:rPr lang="en-US" sz="2000" dirty="0" smtClean="0"/>
              <a:t>Losartan</a:t>
            </a:r>
          </a:p>
          <a:p>
            <a:pPr lvl="1" eaLnBrk="1" hangingPunct="1">
              <a:lnSpc>
                <a:spcPct val="90000"/>
              </a:lnSpc>
              <a:defRPr/>
            </a:pPr>
            <a:r>
              <a:rPr lang="en-US" sz="2000" dirty="0" smtClean="0"/>
              <a:t>Metoprolol</a:t>
            </a:r>
          </a:p>
          <a:p>
            <a:pPr lvl="1" eaLnBrk="1" hangingPunct="1">
              <a:lnSpc>
                <a:spcPct val="90000"/>
              </a:lnSpc>
              <a:defRPr/>
            </a:pPr>
            <a:r>
              <a:rPr lang="en-US" sz="2000" dirty="0" smtClean="0"/>
              <a:t>Triamterene-hydrochlorothiazide</a:t>
            </a:r>
          </a:p>
          <a:p>
            <a:pPr lvl="1" eaLnBrk="1" hangingPunct="1">
              <a:lnSpc>
                <a:spcPct val="90000"/>
              </a:lnSpc>
              <a:defRPr/>
            </a:pPr>
            <a:r>
              <a:rPr lang="en-US" sz="2000" dirty="0" smtClean="0"/>
              <a:t>Aspirin</a:t>
            </a:r>
            <a:endParaRPr lang="en-US" sz="2000" dirty="0"/>
          </a:p>
          <a:p>
            <a:pPr marL="0" indent="0" eaLnBrk="1" hangingPunct="1">
              <a:lnSpc>
                <a:spcPct val="90000"/>
              </a:lnSpc>
              <a:buNone/>
              <a:defRPr/>
            </a:pPr>
            <a:r>
              <a:rPr lang="en-US" sz="2400" dirty="0"/>
              <a:t>Allergies</a:t>
            </a:r>
          </a:p>
          <a:p>
            <a:pPr lvl="1" eaLnBrk="1" hangingPunct="1">
              <a:lnSpc>
                <a:spcPct val="90000"/>
              </a:lnSpc>
              <a:defRPr/>
            </a:pPr>
            <a:r>
              <a:rPr lang="en-US" sz="2000" dirty="0" smtClean="0"/>
              <a:t>None</a:t>
            </a:r>
            <a:endParaRPr lang="en-US" sz="2000" dirty="0"/>
          </a:p>
          <a:p>
            <a:pPr eaLnBrk="1" hangingPunct="1">
              <a:buFont typeface="Wingdings" panose="05000000000000000000" pitchFamily="2" charset="2"/>
              <a:buNone/>
              <a:defRPr/>
            </a:pPr>
            <a:r>
              <a:rPr lang="en-US" sz="2000" dirty="0" smtClean="0"/>
              <a:t>Family Medical History</a:t>
            </a:r>
          </a:p>
          <a:p>
            <a:pPr lvl="1" eaLnBrk="1" hangingPunct="1">
              <a:defRPr/>
            </a:pPr>
            <a:r>
              <a:rPr lang="en-US" sz="2000" dirty="0"/>
              <a:t>Mother: </a:t>
            </a:r>
            <a:r>
              <a:rPr lang="en-US" sz="2000" dirty="0" smtClean="0"/>
              <a:t>coronary artery disease</a:t>
            </a:r>
          </a:p>
          <a:p>
            <a:pPr lvl="1" eaLnBrk="1" hangingPunct="1">
              <a:defRPr/>
            </a:pPr>
            <a:r>
              <a:rPr lang="en-US" sz="2000" dirty="0" smtClean="0"/>
              <a:t>Father: bladder cancer, rheumatoid arthritis</a:t>
            </a:r>
          </a:p>
          <a:p>
            <a:pPr lvl="1" eaLnBrk="1" hangingPunct="1">
              <a:defRPr/>
            </a:pPr>
            <a:r>
              <a:rPr lang="en-US" sz="2000" dirty="0" smtClean="0"/>
              <a:t>Brother: coronary artery disease</a:t>
            </a:r>
            <a:endParaRPr lang="en-US" sz="2000" dirty="0"/>
          </a:p>
          <a:p>
            <a:pPr eaLnBrk="1" hangingPunct="1">
              <a:buFont typeface="Wingdings" panose="05000000000000000000" pitchFamily="2" charset="2"/>
              <a:buNone/>
              <a:defRPr/>
            </a:pPr>
            <a:r>
              <a:rPr lang="en-US" sz="2000" dirty="0" smtClean="0"/>
              <a:t>Social History</a:t>
            </a:r>
          </a:p>
          <a:p>
            <a:pPr lvl="1" eaLnBrk="1" hangingPunct="1">
              <a:defRPr/>
            </a:pPr>
            <a:r>
              <a:rPr lang="en-US" sz="2000" dirty="0" smtClean="0"/>
              <a:t>Widowed</a:t>
            </a:r>
          </a:p>
          <a:p>
            <a:pPr lvl="1" eaLnBrk="1" hangingPunct="1">
              <a:defRPr/>
            </a:pPr>
            <a:r>
              <a:rPr lang="en-US" sz="2000" dirty="0" smtClean="0"/>
              <a:t>Non-smoker</a:t>
            </a:r>
          </a:p>
          <a:p>
            <a:pPr lvl="1" eaLnBrk="1" hangingPunct="1">
              <a:defRPr/>
            </a:pPr>
            <a:r>
              <a:rPr lang="en-US" sz="2000" dirty="0" smtClean="0"/>
              <a:t>No alcohol use</a:t>
            </a:r>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4</a:t>
            </a:fld>
            <a:endParaRPr lang="en-US" altLang="en-US"/>
          </a:p>
        </p:txBody>
      </p:sp>
    </p:spTree>
    <p:extLst>
      <p:ext uri="{BB962C8B-B14F-4D97-AF65-F5344CB8AC3E}">
        <p14:creationId xmlns:p14="http://schemas.microsoft.com/office/powerpoint/2010/main" val="1200043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04260"/>
            <a:ext cx="9144000" cy="1127125"/>
          </a:xfrm>
        </p:spPr>
        <p:txBody>
          <a:bodyPr/>
          <a:lstStyle/>
          <a:p>
            <a:pPr eaLnBrk="1" hangingPunct="1">
              <a:defRPr/>
            </a:pPr>
            <a:r>
              <a:rPr lang="en-US" sz="3600" dirty="0" smtClean="0"/>
              <a:t>Case Presentation: Physical Examination</a:t>
            </a:r>
          </a:p>
        </p:txBody>
      </p:sp>
      <p:sp>
        <p:nvSpPr>
          <p:cNvPr id="51203" name="Rectangle 3"/>
          <p:cNvSpPr>
            <a:spLocks noGrp="1" noChangeArrowheads="1"/>
          </p:cNvSpPr>
          <p:nvPr>
            <p:ph type="body" idx="1"/>
          </p:nvPr>
        </p:nvSpPr>
        <p:spPr>
          <a:xfrm>
            <a:off x="1370527" y="894270"/>
            <a:ext cx="6402945" cy="4900613"/>
          </a:xfrm>
        </p:spPr>
        <p:txBody>
          <a:bodyPr/>
          <a:lstStyle/>
          <a:p>
            <a:pPr marL="0" indent="0" eaLnBrk="1" hangingPunct="1">
              <a:buClr>
                <a:srgbClr val="FFCC00"/>
              </a:buClr>
              <a:buNone/>
              <a:defRPr/>
            </a:pPr>
            <a:r>
              <a:rPr lang="en-US" sz="2000" dirty="0" smtClean="0"/>
              <a:t>Visual acuity (cc):  20/20 OU</a:t>
            </a:r>
          </a:p>
          <a:p>
            <a:pPr marL="0" indent="0" eaLnBrk="1" hangingPunct="1">
              <a:buClr>
                <a:srgbClr val="FFCC00"/>
              </a:buClr>
              <a:buNone/>
              <a:defRPr/>
            </a:pPr>
            <a:r>
              <a:rPr lang="en-US" sz="2000" dirty="0" smtClean="0"/>
              <a:t>Color vision: 14/14 Ishihara plates OU</a:t>
            </a:r>
          </a:p>
          <a:p>
            <a:pPr marL="0" indent="0" eaLnBrk="1" hangingPunct="1">
              <a:buClr>
                <a:srgbClr val="FFCC00"/>
              </a:buClr>
              <a:buNone/>
              <a:defRPr/>
            </a:pPr>
            <a:r>
              <a:rPr lang="en-US" sz="2000" dirty="0" smtClean="0"/>
              <a:t>Visual fields: full</a:t>
            </a:r>
            <a:r>
              <a:rPr lang="en-US" sz="2000" dirty="0"/>
              <a:t> </a:t>
            </a:r>
            <a:r>
              <a:rPr lang="en-US" sz="2000" dirty="0" smtClean="0"/>
              <a:t>OU</a:t>
            </a:r>
          </a:p>
          <a:p>
            <a:pPr marL="0" indent="0" eaLnBrk="1" hangingPunct="1">
              <a:buClr>
                <a:srgbClr val="FFCC00"/>
              </a:buClr>
              <a:buNone/>
              <a:defRPr/>
            </a:pPr>
            <a:r>
              <a:rPr lang="en-US" sz="2000" dirty="0" smtClean="0"/>
              <a:t>Intraocular pressure: 17 mm Hg OU</a:t>
            </a:r>
          </a:p>
          <a:p>
            <a:pPr marL="0" indent="0" eaLnBrk="1" hangingPunct="1">
              <a:buClr>
                <a:srgbClr val="FFCC00"/>
              </a:buClr>
              <a:buNone/>
              <a:defRPr/>
            </a:pPr>
            <a:r>
              <a:rPr lang="en-US" sz="2000" dirty="0"/>
              <a:t>Pupils:  no deficit </a:t>
            </a:r>
            <a:r>
              <a:rPr lang="en-US" sz="2000" dirty="0" smtClean="0"/>
              <a:t>OU</a:t>
            </a:r>
          </a:p>
          <a:p>
            <a:pPr eaLnBrk="1" hangingPunct="1">
              <a:buNone/>
              <a:defRPr/>
            </a:pPr>
            <a:r>
              <a:rPr lang="en-US" sz="2000" dirty="0"/>
              <a:t>Extraocular motility:</a:t>
            </a:r>
            <a:endParaRPr lang="en-US" sz="2000" dirty="0">
              <a:solidFill>
                <a:srgbClr val="FF0000"/>
              </a:solidFill>
            </a:endParaRPr>
          </a:p>
          <a:p>
            <a:pPr lvl="1" eaLnBrk="1" hangingPunct="1">
              <a:defRPr/>
            </a:pPr>
            <a:r>
              <a:rPr lang="en-US" sz="2000" dirty="0"/>
              <a:t>Versions full, bilaterally</a:t>
            </a:r>
          </a:p>
          <a:p>
            <a:pPr eaLnBrk="1" hangingPunct="1">
              <a:buNone/>
              <a:defRPr/>
            </a:pPr>
            <a:r>
              <a:rPr lang="en-US" sz="2000" dirty="0" smtClean="0"/>
              <a:t>External </a:t>
            </a:r>
            <a:r>
              <a:rPr lang="en-US" sz="2000" dirty="0"/>
              <a:t>examination:</a:t>
            </a:r>
          </a:p>
          <a:p>
            <a:pPr lvl="1" eaLnBrk="1" hangingPunct="1">
              <a:defRPr/>
            </a:pPr>
            <a:r>
              <a:rPr lang="en-US" sz="2000" dirty="0"/>
              <a:t>No increased resistance to retropulsion OU</a:t>
            </a:r>
          </a:p>
          <a:p>
            <a:pPr lvl="1" eaLnBrk="1" hangingPunct="1">
              <a:defRPr/>
            </a:pPr>
            <a:r>
              <a:rPr lang="en-US" sz="2000" dirty="0"/>
              <a:t>Exophthalmometry: 16 mm </a:t>
            </a:r>
            <a:r>
              <a:rPr lang="en-US" sz="2000" dirty="0" smtClean="0"/>
              <a:t>OD</a:t>
            </a:r>
            <a:r>
              <a:rPr lang="en-US" sz="2000" dirty="0"/>
              <a:t>; 16 mm OS (base 90 mm)</a:t>
            </a:r>
          </a:p>
          <a:p>
            <a:pPr lvl="1" eaLnBrk="1" hangingPunct="1">
              <a:defRPr/>
            </a:pPr>
            <a:r>
              <a:rPr lang="en-US" sz="2000" dirty="0"/>
              <a:t>Margin-reflex distance: 3.5 mm OD; 3.0 mm OS</a:t>
            </a:r>
          </a:p>
          <a:p>
            <a:pPr marL="0" indent="0" eaLnBrk="1" hangingPunct="1">
              <a:buClr>
                <a:srgbClr val="FFCC00"/>
              </a:buClr>
              <a:buNone/>
              <a:defRPr/>
            </a:pPr>
            <a:r>
              <a:rPr lang="en-US" sz="2000" dirty="0" smtClean="0"/>
              <a:t>Biomicroscopic &amp; funduscopic examinations:</a:t>
            </a:r>
          </a:p>
          <a:p>
            <a:pPr lvl="1" eaLnBrk="1" hangingPunct="1">
              <a:defRPr/>
            </a:pPr>
            <a:r>
              <a:rPr lang="en-US" sz="2000" dirty="0" smtClean="0"/>
              <a:t>Mild nuclear sclerotic cataract OU </a:t>
            </a:r>
          </a:p>
          <a:p>
            <a:pPr lvl="1" eaLnBrk="1" hangingPunct="1">
              <a:defRPr/>
            </a:pPr>
            <a:r>
              <a:rPr lang="en-US" sz="2000" dirty="0" smtClean="0"/>
              <a:t>Posterior vitreous detachment OU</a:t>
            </a:r>
          </a:p>
          <a:p>
            <a:pPr marL="0" indent="0" eaLnBrk="1" hangingPunct="1">
              <a:buClr>
                <a:srgbClr val="FFC000"/>
              </a:buClr>
              <a:buNone/>
              <a:defRPr/>
            </a:pPr>
            <a:endParaRPr lang="en-US" sz="2400" dirty="0"/>
          </a:p>
          <a:p>
            <a:pPr eaLnBrk="1" hangingPunct="1">
              <a:buFont typeface="Wingdings" panose="05000000000000000000" pitchFamily="2" charset="2"/>
              <a:buNone/>
              <a:defRPr/>
            </a:pPr>
            <a:endParaRPr lang="en-US" sz="2400" dirty="0" smtClean="0"/>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5</a:t>
            </a:fld>
            <a:endParaRPr lang="en-US" altLang="en-US"/>
          </a:p>
        </p:txBody>
      </p:sp>
    </p:spTree>
    <p:extLst>
      <p:ext uri="{BB962C8B-B14F-4D97-AF65-F5344CB8AC3E}">
        <p14:creationId xmlns:p14="http://schemas.microsoft.com/office/powerpoint/2010/main" val="2257215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13410" y="0"/>
            <a:ext cx="9449435" cy="998615"/>
          </a:xfrm>
        </p:spPr>
        <p:txBody>
          <a:bodyPr/>
          <a:lstStyle/>
          <a:p>
            <a:pPr eaLnBrk="1" hangingPunct="1">
              <a:defRPr/>
            </a:pPr>
            <a:r>
              <a:rPr lang="en-US" sz="3600" dirty="0" smtClean="0"/>
              <a:t>Case Presentation: Physical Examination</a:t>
            </a:r>
          </a:p>
        </p:txBody>
      </p:sp>
      <p:sp>
        <p:nvSpPr>
          <p:cNvPr id="207875" name="Rectangle 3"/>
          <p:cNvSpPr>
            <a:spLocks noGrp="1" noChangeArrowheads="1"/>
          </p:cNvSpPr>
          <p:nvPr>
            <p:ph type="body" idx="1"/>
          </p:nvPr>
        </p:nvSpPr>
        <p:spPr>
          <a:xfrm>
            <a:off x="457200" y="1086295"/>
            <a:ext cx="8686800" cy="4114800"/>
          </a:xfrm>
        </p:spPr>
        <p:txBody>
          <a:bodyPr/>
          <a:lstStyle/>
          <a:p>
            <a:pPr eaLnBrk="1" hangingPunct="1">
              <a:buNone/>
              <a:defRPr/>
            </a:pPr>
            <a:r>
              <a:rPr lang="en-US" sz="2000" dirty="0" smtClean="0"/>
              <a:t>Echographic Examination:</a:t>
            </a:r>
            <a:endParaRPr lang="en-US" sz="2000" dirty="0"/>
          </a:p>
          <a:p>
            <a:pPr lvl="1" eaLnBrk="1" hangingPunct="1">
              <a:defRPr/>
            </a:pPr>
            <a:r>
              <a:rPr lang="en-US" sz="2000" dirty="0" smtClean="0"/>
              <a:t>Scattered vitreous opacities; no ocular or orbital lesion detected</a:t>
            </a:r>
            <a:endParaRPr lang="en-US" sz="2000" dirty="0"/>
          </a:p>
          <a:p>
            <a:pPr eaLnBrk="1" hangingPunct="1">
              <a:buNone/>
              <a:defRPr/>
            </a:pPr>
            <a:r>
              <a:rPr lang="en-US" sz="2000" dirty="0" smtClean="0"/>
              <a:t>CT (2 </a:t>
            </a:r>
            <a:r>
              <a:rPr lang="en-US" sz="2000" dirty="0" err="1" smtClean="0"/>
              <a:t>mo</a:t>
            </a:r>
            <a:r>
              <a:rPr lang="en-US" sz="2000" dirty="0" smtClean="0"/>
              <a:t> prior to consultation):</a:t>
            </a:r>
            <a:endParaRPr lang="en-US" sz="2000" dirty="0"/>
          </a:p>
          <a:p>
            <a:pPr lvl="1" eaLnBrk="1" hangingPunct="1">
              <a:defRPr/>
            </a:pPr>
            <a:r>
              <a:rPr lang="en-US" sz="2000" dirty="0"/>
              <a:t>1.6 cm lytic lesion, with of anterior/lateral left orbital roof with central intermediate density, cortical breakthrough, and communication  with orbital soft tissue; adjacent lacrimal gland mildly enlarged </a:t>
            </a:r>
            <a:endParaRPr lang="en-US" sz="2000" dirty="0" smtClean="0"/>
          </a:p>
          <a:p>
            <a:pPr lvl="1" eaLnBrk="1" hangingPunct="1">
              <a:defRPr/>
            </a:pPr>
            <a:r>
              <a:rPr lang="en-US" sz="2000" dirty="0" smtClean="0"/>
              <a:t>Metastatic disease or extension of lacrimal gland neoplasm cannot be excluded; MRI recommended	</a:t>
            </a:r>
          </a:p>
          <a:p>
            <a:pPr eaLnBrk="1" hangingPunct="1">
              <a:buNone/>
              <a:defRPr/>
            </a:pPr>
            <a:r>
              <a:rPr lang="en-US" sz="2000" dirty="0" smtClean="0"/>
              <a:t>MRI (1.5 </a:t>
            </a:r>
            <a:r>
              <a:rPr lang="en-US" sz="2000" dirty="0" err="1" smtClean="0"/>
              <a:t>mo</a:t>
            </a:r>
            <a:r>
              <a:rPr lang="en-US" sz="2000" dirty="0" smtClean="0"/>
              <a:t> </a:t>
            </a:r>
            <a:r>
              <a:rPr lang="en-US" sz="2000" dirty="0"/>
              <a:t>prior to consultation):</a:t>
            </a:r>
          </a:p>
          <a:p>
            <a:pPr lvl="1" eaLnBrk="1" hangingPunct="1">
              <a:defRPr/>
            </a:pPr>
            <a:r>
              <a:rPr lang="en-US" sz="2000" dirty="0" smtClean="0"/>
              <a:t>1.6H x 1.3V cm lesion</a:t>
            </a:r>
            <a:r>
              <a:rPr lang="en-US" sz="2000" dirty="0"/>
              <a:t>, with </a:t>
            </a:r>
            <a:r>
              <a:rPr lang="en-US" sz="2000" dirty="0" smtClean="0"/>
              <a:t>increased T2 signal intensity, decreased T1 signal intensity, and mild contrast enhancement; extension into the superolateral left orbit contacting lacrimal gland</a:t>
            </a:r>
          </a:p>
          <a:p>
            <a:pPr lvl="1" eaLnBrk="1" hangingPunct="1">
              <a:defRPr/>
            </a:pPr>
            <a:r>
              <a:rPr lang="en-US" sz="2000" dirty="0" smtClean="0"/>
              <a:t>Concerning for metastatic disease or multiple myeloma with hemangioma or hemangioendothelioma also considered</a:t>
            </a:r>
            <a:r>
              <a:rPr lang="en-US" sz="2000" dirty="0"/>
              <a:t>	</a:t>
            </a:r>
          </a:p>
          <a:p>
            <a:pPr lvl="1" eaLnBrk="1" hangingPunct="1">
              <a:defRPr/>
            </a:pPr>
            <a:endParaRPr lang="en-US" sz="2000" dirty="0" smtClean="0"/>
          </a:p>
        </p:txBody>
      </p:sp>
      <p:sp>
        <p:nvSpPr>
          <p:cNvPr id="2" name="Slide Number Placeholder 1"/>
          <p:cNvSpPr>
            <a:spLocks noGrp="1"/>
          </p:cNvSpPr>
          <p:nvPr>
            <p:ph type="sldNum" sz="quarter" idx="12"/>
          </p:nvPr>
        </p:nvSpPr>
        <p:spPr/>
        <p:txBody>
          <a:bodyPr/>
          <a:lstStyle/>
          <a:p>
            <a:fld id="{A6755C23-2B50-431F-81F4-041A972416C2}" type="slidenum">
              <a:rPr lang="en-US" altLang="en-US" smtClean="0"/>
              <a:pPr/>
              <a:t>6</a:t>
            </a:fld>
            <a:endParaRPr lang="en-US" altLang="en-US" dirty="0"/>
          </a:p>
        </p:txBody>
      </p:sp>
    </p:spTree>
    <p:extLst>
      <p:ext uri="{BB962C8B-B14F-4D97-AF65-F5344CB8AC3E}">
        <p14:creationId xmlns:p14="http://schemas.microsoft.com/office/powerpoint/2010/main" val="251488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55575" y="165100"/>
            <a:ext cx="8988425" cy="1371600"/>
          </a:xfrm>
        </p:spPr>
        <p:txBody>
          <a:bodyPr/>
          <a:lstStyle/>
          <a:p>
            <a:pPr eaLnBrk="1" hangingPunct="1">
              <a:defRPr/>
            </a:pPr>
            <a:r>
              <a:rPr lang="en-US" sz="3600" dirty="0" smtClean="0"/>
              <a:t>Case Presentation: Left Orbital Roof/</a:t>
            </a:r>
            <a:br>
              <a:rPr lang="en-US" sz="3600" dirty="0" smtClean="0"/>
            </a:br>
            <a:r>
              <a:rPr lang="en-US" sz="3600" dirty="0" smtClean="0"/>
              <a:t>Lateral Wall Lesion Before Biopsy</a:t>
            </a:r>
          </a:p>
        </p:txBody>
      </p:sp>
      <p:sp>
        <p:nvSpPr>
          <p:cNvPr id="5" name="Slide Number Placeholder 4"/>
          <p:cNvSpPr>
            <a:spLocks noGrp="1"/>
          </p:cNvSpPr>
          <p:nvPr>
            <p:ph type="sldNum" sz="quarter" idx="12"/>
          </p:nvPr>
        </p:nvSpPr>
        <p:spPr/>
        <p:txBody>
          <a:bodyPr/>
          <a:lstStyle/>
          <a:p>
            <a:fld id="{4439995B-1C69-4CE1-8076-C506FDBF28D4}" type="slidenum">
              <a:rPr lang="en-US" altLang="en-US" smtClean="0"/>
              <a:pPr/>
              <a:t>7</a:t>
            </a:fld>
            <a:endParaRPr lang="en-US" alt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5" y="1470345"/>
            <a:ext cx="4491845" cy="51848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030" y="1470350"/>
            <a:ext cx="4149545" cy="267151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3719" y="4369222"/>
            <a:ext cx="4018117" cy="2285925"/>
          </a:xfrm>
          <a:prstGeom prst="rect">
            <a:avLst/>
          </a:prstGeom>
        </p:spPr>
      </p:pic>
    </p:spTree>
    <p:extLst>
      <p:ext uri="{BB962C8B-B14F-4D97-AF65-F5344CB8AC3E}">
        <p14:creationId xmlns:p14="http://schemas.microsoft.com/office/powerpoint/2010/main" val="3678787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55575" y="0"/>
            <a:ext cx="8988425" cy="1371600"/>
          </a:xfrm>
        </p:spPr>
        <p:txBody>
          <a:bodyPr/>
          <a:lstStyle/>
          <a:p>
            <a:pPr eaLnBrk="1" hangingPunct="1">
              <a:defRPr/>
            </a:pPr>
            <a:r>
              <a:rPr lang="en-US" sz="3600" dirty="0" smtClean="0"/>
              <a:t>Case Presentation: Left </a:t>
            </a:r>
            <a:r>
              <a:rPr lang="en-US" sz="3600" dirty="0"/>
              <a:t>Orbital Roof/</a:t>
            </a:r>
            <a:br>
              <a:rPr lang="en-US" sz="3600" dirty="0"/>
            </a:br>
            <a:r>
              <a:rPr lang="en-US" sz="3600" dirty="0"/>
              <a:t>Lateral Wall Lesion Before Biopsy</a:t>
            </a:r>
            <a:endParaRPr lang="en-US" sz="3600" dirty="0" smtClean="0"/>
          </a:p>
        </p:txBody>
      </p:sp>
      <p:sp>
        <p:nvSpPr>
          <p:cNvPr id="5" name="Slide Number Placeholder 4"/>
          <p:cNvSpPr>
            <a:spLocks noGrp="1"/>
          </p:cNvSpPr>
          <p:nvPr>
            <p:ph type="sldNum" sz="quarter" idx="12"/>
          </p:nvPr>
        </p:nvSpPr>
        <p:spPr/>
        <p:txBody>
          <a:bodyPr/>
          <a:lstStyle/>
          <a:p>
            <a:fld id="{4439995B-1C69-4CE1-8076-C506FDBF28D4}" type="slidenum">
              <a:rPr lang="en-US" altLang="en-US" smtClean="0"/>
              <a:pPr/>
              <a:t>8</a:t>
            </a:fld>
            <a:endParaRPr lang="en-US" alt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550" y="1344176"/>
            <a:ext cx="3021376" cy="273770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345" y="4219725"/>
            <a:ext cx="3006036" cy="25662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7487" y="4269234"/>
            <a:ext cx="3276390" cy="249925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5005" y="1344175"/>
            <a:ext cx="3276390" cy="2814520"/>
          </a:xfrm>
          <a:prstGeom prst="rect">
            <a:avLst/>
          </a:prstGeom>
        </p:spPr>
      </p:pic>
    </p:spTree>
    <p:extLst>
      <p:ext uri="{BB962C8B-B14F-4D97-AF65-F5344CB8AC3E}">
        <p14:creationId xmlns:p14="http://schemas.microsoft.com/office/powerpoint/2010/main" val="198719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title"/>
          </p:nvPr>
        </p:nvSpPr>
        <p:spPr>
          <a:xfrm>
            <a:off x="414145" y="-113199"/>
            <a:ext cx="8229600" cy="1371600"/>
          </a:xfrm>
        </p:spPr>
        <p:txBody>
          <a:bodyPr/>
          <a:lstStyle/>
          <a:p>
            <a:pPr eaLnBrk="1" hangingPunct="1">
              <a:defRPr/>
            </a:pPr>
            <a:r>
              <a:rPr lang="en-US" sz="3600" dirty="0" smtClean="0"/>
              <a:t>Case Presentation: CT</a:t>
            </a:r>
          </a:p>
        </p:txBody>
      </p:sp>
      <p:sp>
        <p:nvSpPr>
          <p:cNvPr id="9223" name="TextBox 6"/>
          <p:cNvSpPr txBox="1">
            <a:spLocks noChangeArrowheads="1"/>
          </p:cNvSpPr>
          <p:nvPr/>
        </p:nvSpPr>
        <p:spPr bwMode="auto">
          <a:xfrm>
            <a:off x="730764" y="5694895"/>
            <a:ext cx="82909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sz="2000" dirty="0"/>
              <a:t>1.6 cm lytic lesion, with </a:t>
            </a:r>
            <a:r>
              <a:rPr lang="en-US" sz="2000" dirty="0" smtClean="0"/>
              <a:t>of anterior/lateral left </a:t>
            </a:r>
            <a:r>
              <a:rPr lang="en-US" sz="2000" dirty="0"/>
              <a:t>orbital roof with central intermediate </a:t>
            </a:r>
            <a:r>
              <a:rPr lang="en-US" sz="2000" dirty="0" smtClean="0"/>
              <a:t>density, cortical breakthrough, </a:t>
            </a:r>
            <a:r>
              <a:rPr lang="en-US" sz="2000" dirty="0"/>
              <a:t>and </a:t>
            </a:r>
            <a:r>
              <a:rPr lang="en-US" sz="2000" dirty="0" smtClean="0"/>
              <a:t>communication  </a:t>
            </a:r>
            <a:r>
              <a:rPr lang="en-US" sz="2000" dirty="0"/>
              <a:t>with </a:t>
            </a:r>
            <a:r>
              <a:rPr lang="en-US" sz="2000" dirty="0" smtClean="0"/>
              <a:t>orbital soft tissue; </a:t>
            </a:r>
            <a:r>
              <a:rPr lang="en-US" sz="2000" dirty="0"/>
              <a:t>adjacent lacrimal gland mildly enlarged </a:t>
            </a:r>
          </a:p>
        </p:txBody>
      </p:sp>
      <p:sp>
        <p:nvSpPr>
          <p:cNvPr id="2" name="Slide Number Placeholder 1"/>
          <p:cNvSpPr>
            <a:spLocks noGrp="1"/>
          </p:cNvSpPr>
          <p:nvPr>
            <p:ph type="sldNum" sz="quarter" idx="12"/>
          </p:nvPr>
        </p:nvSpPr>
        <p:spPr>
          <a:xfrm>
            <a:off x="6553199" y="6245225"/>
            <a:ext cx="2204945" cy="476250"/>
          </a:xfrm>
        </p:spPr>
        <p:txBody>
          <a:bodyPr/>
          <a:lstStyle/>
          <a:p>
            <a:fld id="{A6755C23-2B50-431F-81F4-041A972416C2}" type="slidenum">
              <a:rPr lang="en-US" altLang="en-US" smtClean="0"/>
              <a:pPr/>
              <a:t>9</a:t>
            </a:fld>
            <a:endParaRPr lang="en-US" altLang="en-US" dirty="0"/>
          </a:p>
        </p:txBody>
      </p:sp>
      <p:pic>
        <p:nvPicPr>
          <p:cNvPr id="13" name="Picture 1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117" y="997200"/>
            <a:ext cx="2381110" cy="1842986"/>
          </a:xfrm>
          <a:prstGeom prst="rect">
            <a:avLst/>
          </a:prstGeom>
        </p:spPr>
      </p:pic>
      <p:pic>
        <p:nvPicPr>
          <p:cNvPr id="14" name="Picture 1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4460" y="995145"/>
            <a:ext cx="2744002" cy="1842986"/>
          </a:xfrm>
          <a:prstGeom prst="rect">
            <a:avLst/>
          </a:prstGeom>
        </p:spPr>
      </p:pic>
      <p:pic>
        <p:nvPicPr>
          <p:cNvPr id="15" name="Picture 14"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9695" y="1009585"/>
            <a:ext cx="2751982" cy="1850726"/>
          </a:xfrm>
          <a:prstGeom prst="rect">
            <a:avLst/>
          </a:prstGeom>
        </p:spPr>
      </p:pic>
      <p:pic>
        <p:nvPicPr>
          <p:cNvPr id="16" name="Picture 1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765" y="2982831"/>
            <a:ext cx="2536200" cy="2458013"/>
          </a:xfrm>
          <a:prstGeom prst="rect">
            <a:avLst/>
          </a:prstGeom>
        </p:spPr>
      </p:pic>
      <p:pic>
        <p:nvPicPr>
          <p:cNvPr id="17" name="Picture 1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8273" y="2957869"/>
            <a:ext cx="2531283" cy="2482975"/>
          </a:xfrm>
          <a:prstGeom prst="rect">
            <a:avLst/>
          </a:prstGeom>
        </p:spPr>
      </p:pic>
      <p:pic>
        <p:nvPicPr>
          <p:cNvPr id="18" name="Picture 17"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8305" y="2957869"/>
            <a:ext cx="2797726" cy="2502966"/>
          </a:xfrm>
          <a:prstGeom prst="rect">
            <a:avLst/>
          </a:prstGeom>
        </p:spPr>
      </p:pic>
    </p:spTree>
    <p:extLst>
      <p:ext uri="{BB962C8B-B14F-4D97-AF65-F5344CB8AC3E}">
        <p14:creationId xmlns:p14="http://schemas.microsoft.com/office/powerpoint/2010/main" val="131074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8576</TotalTime>
  <Words>1675</Words>
  <Application>Microsoft Office PowerPoint</Application>
  <PresentationFormat>On-screen Show (4:3)</PresentationFormat>
  <Paragraphs>238</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Tahoma</vt:lpstr>
      <vt:lpstr>Times New Roman</vt:lpstr>
      <vt:lpstr>Wingdings</vt:lpstr>
      <vt:lpstr>Textured</vt:lpstr>
      <vt:lpstr>Anterior Orbital Roof Lesion in a 76 year-old Woman</vt:lpstr>
      <vt:lpstr>Case Presentation: History</vt:lpstr>
      <vt:lpstr>Case Presentation: History</vt:lpstr>
      <vt:lpstr>Case Presentation: History</vt:lpstr>
      <vt:lpstr>Case Presentation: Physical Examination</vt:lpstr>
      <vt:lpstr>Case Presentation: Physical Examination</vt:lpstr>
      <vt:lpstr>Case Presentation: Left Orbital Roof/ Lateral Wall Lesion Before Biopsy</vt:lpstr>
      <vt:lpstr>Case Presentation: Left Orbital Roof/ Lateral Wall Lesion Before Biopsy</vt:lpstr>
      <vt:lpstr>Case Presentation: CT</vt:lpstr>
      <vt:lpstr>Case Presentation: MRI</vt:lpstr>
      <vt:lpstr>Clinical Course</vt:lpstr>
      <vt:lpstr>Anterior Orbital Roof Lesion: Histopathology</vt:lpstr>
      <vt:lpstr>Anterior Orbital Roof Lesion : Histopathology</vt:lpstr>
      <vt:lpstr>Anterior Orbital Roof Lesion : Histopathology</vt:lpstr>
      <vt:lpstr>Anterior Orbital Roof Lesion: Histopathology</vt:lpstr>
      <vt:lpstr>Anterior Orbital Roof Lesion: Histochemistry</vt:lpstr>
      <vt:lpstr>Anterior Orbital Roof Lesion: Immunohistochemistry</vt:lpstr>
      <vt:lpstr>Anterior Orbital Roof Lesion: Immunohistochemistry</vt:lpstr>
      <vt:lpstr>Anterior Orbital Roof Lesion: Diagnosis</vt:lpstr>
      <vt:lpstr>Sino-Orbital Myxoma: Additional Clinical Information- CT Scan 10 years Prior to Biopsy</vt:lpstr>
      <vt:lpstr>Clinical Course</vt:lpstr>
      <vt:lpstr>Discussion: Myxoma- History</vt:lpstr>
      <vt:lpstr>Discussion: Myxoma- Histogenesis &amp; Histopathology</vt:lpstr>
      <vt:lpstr>Discussion: Myxoma- Types of Myxoma</vt:lpstr>
      <vt:lpstr>Discussion: Myxoma- Eye &amp; Orbit</vt:lpstr>
      <vt:lpstr>Discussion: Myxoma- Eye &amp; Orbit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Ocular Hypertension: A high pressure situation</dc:title>
  <dc:creator>Jonathan Pribila</dc:creator>
  <cp:lastModifiedBy>Momcilovich, Joanne</cp:lastModifiedBy>
  <cp:revision>318</cp:revision>
  <cp:lastPrinted>2018-09-11T12:17:14Z</cp:lastPrinted>
  <dcterms:created xsi:type="dcterms:W3CDTF">2007-07-10T01:05:24Z</dcterms:created>
  <dcterms:modified xsi:type="dcterms:W3CDTF">2018-09-12T19:39:27Z</dcterms:modified>
</cp:coreProperties>
</file>