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6" r:id="rId2"/>
    <p:sldId id="256" r:id="rId3"/>
    <p:sldId id="287" r:id="rId4"/>
    <p:sldId id="288" r:id="rId5"/>
    <p:sldId id="289" r:id="rId6"/>
    <p:sldId id="290" r:id="rId7"/>
    <p:sldId id="292" r:id="rId8"/>
    <p:sldId id="293" r:id="rId9"/>
    <p:sldId id="294" r:id="rId10"/>
    <p:sldId id="296" r:id="rId11"/>
    <p:sldId id="307" r:id="rId12"/>
    <p:sldId id="297" r:id="rId13"/>
    <p:sldId id="298" r:id="rId14"/>
    <p:sldId id="299" r:id="rId15"/>
    <p:sldId id="300" r:id="rId16"/>
    <p:sldId id="301" r:id="rId17"/>
    <p:sldId id="312" r:id="rId18"/>
    <p:sldId id="309" r:id="rId19"/>
    <p:sldId id="311" r:id="rId20"/>
    <p:sldId id="306" r:id="rId21"/>
    <p:sldId id="302" r:id="rId22"/>
    <p:sldId id="303" r:id="rId23"/>
    <p:sldId id="308" r:id="rId24"/>
    <p:sldId id="304" r:id="rId25"/>
    <p:sldId id="271" r:id="rId26"/>
    <p:sldId id="268" r:id="rId27"/>
    <p:sldId id="269" r:id="rId28"/>
    <p:sldId id="270" r:id="rId29"/>
    <p:sldId id="282" r:id="rId30"/>
    <p:sldId id="267" r:id="rId31"/>
    <p:sldId id="313" r:id="rId32"/>
    <p:sldId id="314" r:id="rId33"/>
    <p:sldId id="31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6" autoAdjust="0"/>
    <p:restoredTop sz="94660"/>
  </p:normalViewPr>
  <p:slideViewPr>
    <p:cSldViewPr snapToGrid="0">
      <p:cViewPr varScale="1">
        <p:scale>
          <a:sx n="58" d="100"/>
          <a:sy n="58" d="100"/>
        </p:scale>
        <p:origin x="-108" y="-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DC482-EECF-4C3E-B1FE-91CF43CA09A3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3A304-C325-45BD-9649-9CBA44A13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83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17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92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52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5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43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68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55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42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04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24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75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04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67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54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3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03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07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73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771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52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25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43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936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257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424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48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11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81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86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32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21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A304-C325-45BD-9649-9CBA44A13B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75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E005-0BCA-42FE-AA75-480A51FC300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1ECB-E960-474E-8868-AB4F686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04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E005-0BCA-42FE-AA75-480A51FC300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1ECB-E960-474E-8868-AB4F686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1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E005-0BCA-42FE-AA75-480A51FC300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1ECB-E960-474E-8868-AB4F686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3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E005-0BCA-42FE-AA75-480A51FC300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1ECB-E960-474E-8868-AB4F686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8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E005-0BCA-42FE-AA75-480A51FC300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1ECB-E960-474E-8868-AB4F686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3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E005-0BCA-42FE-AA75-480A51FC300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1ECB-E960-474E-8868-AB4F686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0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E005-0BCA-42FE-AA75-480A51FC300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1ECB-E960-474E-8868-AB4F686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3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E005-0BCA-42FE-AA75-480A51FC300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1ECB-E960-474E-8868-AB4F686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4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E005-0BCA-42FE-AA75-480A51FC300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1ECB-E960-474E-8868-AB4F686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8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E005-0BCA-42FE-AA75-480A51FC300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1ECB-E960-474E-8868-AB4F686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3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E005-0BCA-42FE-AA75-480A51FC300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1ECB-E960-474E-8868-AB4F686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6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EE005-0BCA-42FE-AA75-480A51FC300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01ECB-E960-474E-8868-AB4F686C1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6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mc/articles/PMC4689065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 charset="0"/>
                <a:cs typeface="Arial" charset="0"/>
                <a:sym typeface="Arial" charset="0"/>
              </a:rPr>
              <a:t>Eastern Ophthalmic Pathology Society</a:t>
            </a:r>
            <a:br>
              <a:rPr lang="en-US" sz="4000" b="1" dirty="0">
                <a:latin typeface="Arial" charset="0"/>
                <a:cs typeface="Arial" charset="0"/>
                <a:sym typeface="Arial" charset="0"/>
              </a:rPr>
            </a:br>
            <a:r>
              <a:rPr lang="en-US" sz="4000" b="1" dirty="0">
                <a:latin typeface="Arial" charset="0"/>
                <a:cs typeface="Arial" charset="0"/>
                <a:sym typeface="Arial" charset="0"/>
              </a:rPr>
              <a:t>September </a:t>
            </a:r>
            <a:r>
              <a:rPr lang="en-US" sz="4000" b="1" dirty="0" smtClean="0">
                <a:latin typeface="Arial" charset="0"/>
                <a:cs typeface="Arial" charset="0"/>
                <a:sym typeface="Arial" charset="0"/>
              </a:rPr>
              <a:t>13-16, 2018    Washington DC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94027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Eyebrow lesion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Franz Fogt MD Dr med MBA</a:t>
            </a:r>
          </a:p>
          <a:p>
            <a:r>
              <a:rPr lang="en-US" dirty="0" smtClean="0"/>
              <a:t>Bo Jian MD PhD</a:t>
            </a:r>
          </a:p>
          <a:p>
            <a:r>
              <a:rPr lang="en-US" dirty="0" smtClean="0"/>
              <a:t>University of Pennsylvania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03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58" y="527097"/>
            <a:ext cx="3712027" cy="5916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313" y="1869523"/>
            <a:ext cx="7554687" cy="11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95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Pilomatricomas</a:t>
            </a:r>
            <a:r>
              <a:rPr lang="en-US" dirty="0"/>
              <a:t> develop from the hair matrix portion of the lower segment (stem) of hair follicles. </a:t>
            </a:r>
          </a:p>
          <a:p>
            <a:r>
              <a:rPr lang="en-US" dirty="0" smtClean="0"/>
              <a:t>Histologically</a:t>
            </a:r>
            <a:r>
              <a:rPr lang="en-US" dirty="0"/>
              <a:t>, </a:t>
            </a:r>
            <a:r>
              <a:rPr lang="en-US" dirty="0" err="1"/>
              <a:t>pilomatricomas</a:t>
            </a:r>
            <a:r>
              <a:rPr lang="en-US" dirty="0"/>
              <a:t> show different morphological features, depending on the age of the lesion.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typical histology is that of </a:t>
            </a:r>
            <a:r>
              <a:rPr lang="en-US" dirty="0" smtClean="0"/>
              <a:t>a dermal </a:t>
            </a:r>
            <a:r>
              <a:rPr lang="en-US" dirty="0"/>
              <a:t>or deep seated epithelial </a:t>
            </a:r>
            <a:r>
              <a:rPr lang="en-US" dirty="0" smtClean="0"/>
              <a:t>nodule </a:t>
            </a:r>
            <a:r>
              <a:rPr lang="en-US" dirty="0"/>
              <a:t>with peripherally located hair matrix type cells with basophilic cytoplasm and small nuclei.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second cell population towards the inner aspect of the lesion shows a loss of the nucleus and prominent eosinophilic cytoplasm. Those ghost cells represent the terminal differentiated matrix cells.  </a:t>
            </a:r>
            <a:endParaRPr lang="en-US" dirty="0" smtClean="0"/>
          </a:p>
          <a:p>
            <a:r>
              <a:rPr lang="en-US" dirty="0" smtClean="0"/>
              <a:t>Juxtaposition </a:t>
            </a:r>
            <a:r>
              <a:rPr lang="en-US" dirty="0"/>
              <a:t>between those two cell types is usually abrupt, but transitions can be seen.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early lesions, basophilic cells may predominate but with time the ghost cell population with predominate the lesion. In addition, later lesions will show multinucleated giant cells and </a:t>
            </a:r>
            <a:r>
              <a:rPr lang="en-US" dirty="0" smtClean="0"/>
              <a:t>calcification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618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808" y="555172"/>
            <a:ext cx="8089078" cy="544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60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omatricoma00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53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omatricoma00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21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omatricoma00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87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omatricoma00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87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omatricoma00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5" y="449035"/>
            <a:ext cx="7761514" cy="582113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07629" y="2547257"/>
            <a:ext cx="522514" cy="5660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53943" y="932089"/>
            <a:ext cx="522514" cy="5660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54086" y="3359602"/>
            <a:ext cx="522514" cy="5660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59629" y="4539343"/>
            <a:ext cx="522514" cy="5660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82143" y="4386943"/>
            <a:ext cx="522514" cy="5660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111344" y="5323114"/>
            <a:ext cx="522514" cy="5660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66115" y="4645479"/>
            <a:ext cx="522514" cy="5660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43601" y="3355519"/>
            <a:ext cx="522514" cy="5660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31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0" y="2960914"/>
            <a:ext cx="7200900" cy="3000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130" y="118382"/>
            <a:ext cx="7820025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414" y="2168978"/>
            <a:ext cx="6731456" cy="791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086" y="2663298"/>
            <a:ext cx="5566001" cy="359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82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537" y="2224087"/>
            <a:ext cx="359092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28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1486" y="1926771"/>
            <a:ext cx="6742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 year old patient with a long standing tumor left eyebrow (&gt;4 years)</a:t>
            </a:r>
          </a:p>
          <a:p>
            <a:r>
              <a:rPr lang="en-US" dirty="0" smtClean="0"/>
              <a:t>The lesion was not growing, movable and non painful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655" y="2964316"/>
            <a:ext cx="4955218" cy="3632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7492" y="6488668"/>
            <a:ext cx="268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 of different patient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Pilomatrixoma</a:t>
            </a:r>
            <a:r>
              <a:rPr lang="en-US" dirty="0" smtClean="0"/>
              <a:t>  embryology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</a:t>
            </a:r>
            <a:r>
              <a:rPr lang="en-US" dirty="0" err="1"/>
              <a:t>pilomatricomas</a:t>
            </a:r>
            <a:r>
              <a:rPr lang="en-US" dirty="0"/>
              <a:t> developing from matrix type epithelium, a typical histologic picture can be observed. </a:t>
            </a:r>
            <a:endParaRPr lang="en-US" dirty="0" smtClean="0"/>
          </a:p>
          <a:p>
            <a:r>
              <a:rPr lang="en-US" dirty="0" smtClean="0"/>
              <a:t>Normal hair matrix shows t</a:t>
            </a:r>
            <a:r>
              <a:rPr lang="en-US" dirty="0" smtClean="0"/>
              <a:t>wo </a:t>
            </a:r>
            <a:r>
              <a:rPr lang="en-US" dirty="0"/>
              <a:t>distinct epithelial cell types are represented: </a:t>
            </a:r>
            <a:endParaRPr lang="en-US" dirty="0" smtClean="0"/>
          </a:p>
          <a:p>
            <a:pPr lvl="1"/>
            <a:r>
              <a:rPr lang="en-US" dirty="0" smtClean="0"/>
              <a:t>Basally located</a:t>
            </a:r>
            <a:r>
              <a:rPr lang="en-US" dirty="0"/>
              <a:t>, basophilic and, sometimes proliferative, matrix cell layer without features of palisading </a:t>
            </a:r>
          </a:p>
          <a:p>
            <a:pPr lvl="1"/>
            <a:r>
              <a:rPr lang="en-US" dirty="0" smtClean="0"/>
              <a:t>Eosinophilic </a:t>
            </a:r>
            <a:r>
              <a:rPr lang="en-US" dirty="0"/>
              <a:t>layer which shows typically an abrupt transition from the basophilic cells. Those eosinophilic cells lose their nucleus and represent the terminal differentiation of matrix cells.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9800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96" y="302079"/>
            <a:ext cx="2495550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96" y="3645354"/>
            <a:ext cx="2314575" cy="2114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872" y="3559629"/>
            <a:ext cx="2867025" cy="2200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3057" y="302079"/>
            <a:ext cx="2208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dirty="0" smtClean="0"/>
              <a:t>Infundibulum</a:t>
            </a:r>
            <a:r>
              <a:rPr lang="en-US" dirty="0" smtClean="0"/>
              <a:t>: Keratinization </a:t>
            </a:r>
            <a:r>
              <a:rPr lang="en-US" dirty="0"/>
              <a:t>similar to the epidermis, including a granular layer and basket-weave orthokeratosis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67742" y="3645354"/>
            <a:ext cx="22735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Isthmus </a:t>
            </a:r>
            <a:r>
              <a:rPr lang="en-US" dirty="0" err="1"/>
              <a:t>Trichilemmal</a:t>
            </a:r>
            <a:r>
              <a:rPr lang="en-US" dirty="0"/>
              <a:t> keratinization, characterized by absence of granular layer and abrupt compact </a:t>
            </a:r>
            <a:r>
              <a:rPr lang="en-US" dirty="0" err="1"/>
              <a:t>orthokeratosis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302044" y="3645354"/>
            <a:ext cx="2122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Bulb. Closely packed basophilic </a:t>
            </a:r>
            <a:r>
              <a:rPr lang="en-US" dirty="0" err="1"/>
              <a:t>keratocytes</a:t>
            </a:r>
            <a:r>
              <a:rPr lang="en-US" dirty="0"/>
              <a:t> and interspersed pigmented melanocytes characteristic of the hair matrix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714" y="5953678"/>
            <a:ext cx="428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An Bras </a:t>
            </a:r>
            <a:r>
              <a:rPr lang="en-US" dirty="0" err="1">
                <a:hlinkClick r:id="rId6"/>
              </a:rPr>
              <a:t>Dermatol</a:t>
            </a:r>
            <a:r>
              <a:rPr lang="en-US" dirty="0"/>
              <a:t>. 2015 Nov-Dec; 90(6): 780–798</a:t>
            </a:r>
          </a:p>
        </p:txBody>
      </p:sp>
    </p:spTree>
    <p:extLst>
      <p:ext uri="{BB962C8B-B14F-4D97-AF65-F5344CB8AC3E}">
        <p14:creationId xmlns:p14="http://schemas.microsoft.com/office/powerpoint/2010/main" val="67759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02708" y="1060571"/>
            <a:ext cx="4505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xpression patterns of SOX9 change during human follicular morphogenesis. </a:t>
            </a:r>
          </a:p>
          <a:p>
            <a:r>
              <a:rPr lang="en-US" dirty="0" smtClean="0"/>
              <a:t>At early stages in embryogenesis SOX9 is expressed throughout the evolving hair follicle, with SOX9 showing nuclear stain.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At more advanced stages, the evolving matrix loses its </a:t>
            </a:r>
            <a:r>
              <a:rPr lang="en-US" dirty="0" err="1" smtClean="0"/>
              <a:t>immunoreactivity</a:t>
            </a:r>
            <a:r>
              <a:rPr lang="en-US" dirty="0" smtClean="0"/>
              <a:t> for SOX9.</a:t>
            </a:r>
          </a:p>
          <a:p>
            <a:endParaRPr lang="en-US" dirty="0" smtClean="0"/>
          </a:p>
          <a:p>
            <a:r>
              <a:rPr lang="en-US" dirty="0" smtClean="0"/>
              <a:t>Outside the matrix primordium, SOX9 expression is retained </a:t>
            </a:r>
          </a:p>
          <a:p>
            <a:pPr marL="342900" indent="-342900">
              <a:buAutoNum type="alphaLcParenBoth"/>
            </a:pPr>
            <a:r>
              <a:rPr lang="en-US" dirty="0" err="1" smtClean="0"/>
              <a:t>Pregerm</a:t>
            </a:r>
            <a:r>
              <a:rPr lang="en-US" dirty="0" smtClean="0"/>
              <a:t> stage </a:t>
            </a:r>
          </a:p>
          <a:p>
            <a:r>
              <a:rPr lang="en-US" dirty="0" smtClean="0"/>
              <a:t>(c,) germ stage</a:t>
            </a:r>
            <a:endParaRPr lang="en-US" dirty="0"/>
          </a:p>
          <a:p>
            <a:r>
              <a:rPr lang="en-US" dirty="0" smtClean="0"/>
              <a:t>(e) hair peg stage</a:t>
            </a:r>
            <a:endParaRPr lang="en-US" dirty="0"/>
          </a:p>
          <a:p>
            <a:r>
              <a:rPr lang="en-US" dirty="0" smtClean="0"/>
              <a:t>(g) early bulbous hair peg stage</a:t>
            </a:r>
            <a:endParaRPr lang="en-US" dirty="0"/>
          </a:p>
          <a:p>
            <a:r>
              <a:rPr lang="en-US" dirty="0" smtClean="0"/>
              <a:t>(i) fully advanced bulbous hair peg stage.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34342" y="5747657"/>
            <a:ext cx="536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British Journal of Dermatology 2010 162, pp1294–1301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378" y="728561"/>
            <a:ext cx="2412294" cy="5614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5" y="0"/>
            <a:ext cx="2034324" cy="6645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2943" y="348343"/>
            <a:ext cx="453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SOX9 expression in developing hair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55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110898"/>
            <a:ext cx="2797524" cy="6061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566" y="20573"/>
            <a:ext cx="1675720" cy="6837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9124" y="2492828"/>
            <a:ext cx="68160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expression patterns of </a:t>
            </a:r>
            <a:r>
              <a:rPr lang="en-US" dirty="0" smtClean="0"/>
              <a:t>b-catenin change </a:t>
            </a:r>
            <a:r>
              <a:rPr lang="en-US" dirty="0"/>
              <a:t>during human follicular morphogenesis </a:t>
            </a:r>
            <a:endParaRPr lang="en-US" dirty="0" smtClean="0"/>
          </a:p>
          <a:p>
            <a:r>
              <a:rPr lang="en-US" dirty="0" smtClean="0"/>
              <a:t>At </a:t>
            </a:r>
            <a:r>
              <a:rPr lang="en-US" dirty="0"/>
              <a:t>early stages in </a:t>
            </a:r>
            <a:r>
              <a:rPr lang="en-US" dirty="0" smtClean="0"/>
              <a:t>embryogenesis, b-catenin is </a:t>
            </a:r>
            <a:r>
              <a:rPr lang="en-US" dirty="0"/>
              <a:t>expressed throughout the evolving hair follicle, </a:t>
            </a:r>
            <a:r>
              <a:rPr lang="en-US" dirty="0" smtClean="0"/>
              <a:t>showing b-catenin </a:t>
            </a:r>
            <a:r>
              <a:rPr lang="en-US" dirty="0"/>
              <a:t>nucleocytoplasmic </a:t>
            </a:r>
            <a:r>
              <a:rPr lang="en-US" dirty="0" err="1"/>
              <a:t>immunoreactivity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At </a:t>
            </a:r>
            <a:r>
              <a:rPr lang="en-US" dirty="0"/>
              <a:t>more advanced stages, the evolving matrix </a:t>
            </a:r>
            <a:r>
              <a:rPr lang="en-US" dirty="0" smtClean="0"/>
              <a:t>retains its </a:t>
            </a:r>
            <a:r>
              <a:rPr lang="en-US" dirty="0"/>
              <a:t>nucleocytoplasmic labelling for </a:t>
            </a:r>
            <a:r>
              <a:rPr lang="en-US" dirty="0" err="1"/>
              <a:t>bcatenin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r>
              <a:rPr lang="en-US" dirty="0" smtClean="0"/>
              <a:t>Outside </a:t>
            </a:r>
            <a:r>
              <a:rPr lang="en-US" dirty="0"/>
              <a:t>the matrix primordium, </a:t>
            </a:r>
            <a:r>
              <a:rPr lang="en-US" dirty="0" smtClean="0"/>
              <a:t>b-catenin </a:t>
            </a:r>
            <a:r>
              <a:rPr lang="en-US" dirty="0"/>
              <a:t>now displays a membranous staining </a:t>
            </a:r>
            <a:r>
              <a:rPr lang="en-US" dirty="0" smtClean="0"/>
              <a:t>pattern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40629" y="500743"/>
            <a:ext cx="4853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b-catenin</a:t>
            </a:r>
            <a:r>
              <a:rPr lang="en-US" dirty="0" smtClean="0"/>
              <a:t> </a:t>
            </a:r>
            <a:r>
              <a:rPr lang="en-US" dirty="0"/>
              <a:t>expression in developing hair structures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20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91" y="370794"/>
            <a:ext cx="5059637" cy="55183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4257" y="4038600"/>
            <a:ext cx="1426029" cy="1839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35699" y="4049485"/>
            <a:ext cx="1426029" cy="1839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25887" y="2330440"/>
            <a:ext cx="58859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b-catenin and SOX9 expression in </a:t>
            </a:r>
            <a:r>
              <a:rPr lang="en-US" dirty="0" err="1" smtClean="0"/>
              <a:t>pilomatrixoma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The spatial expression patterns for b-catenin and SOX9 in postnatal hair follicles (a, e) resemble those in </a:t>
            </a:r>
            <a:r>
              <a:rPr lang="en-US" dirty="0" err="1" smtClean="0"/>
              <a:t>pilomatrixoma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The basaloid cells of </a:t>
            </a:r>
            <a:r>
              <a:rPr lang="en-US" dirty="0" err="1" smtClean="0"/>
              <a:t>pilomatrixoma</a:t>
            </a:r>
            <a:r>
              <a:rPr lang="en-US" dirty="0" smtClean="0"/>
              <a:t> show strong nucleocytoplasmic </a:t>
            </a:r>
            <a:r>
              <a:rPr lang="en-US" dirty="0" err="1" smtClean="0"/>
              <a:t>immunoreactivity</a:t>
            </a:r>
            <a:r>
              <a:rPr lang="en-US" dirty="0" smtClean="0"/>
              <a:t> for b-catenin (b, c) but are SOX9-negative (f, g).</a:t>
            </a:r>
          </a:p>
          <a:p>
            <a:r>
              <a:rPr lang="en-US" dirty="0" smtClean="0"/>
              <a:t>Note that SOX9 also highlights melanocytes; this is shown in (e) depicting the follicular melanocytes interspersed between the bulbar keratinocytes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68687" y="6291943"/>
            <a:ext cx="536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British Journal of Dermatology 2010 162, pp1294–1301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80314" y="370794"/>
            <a:ext cx="52744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b-catenin and SOX9 expression in </a:t>
            </a:r>
            <a:r>
              <a:rPr lang="en-US" sz="2000" dirty="0" err="1"/>
              <a:t>pilomatrixoma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3566" y="6107277"/>
            <a:ext cx="1120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b-catenin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5126" y="6107277"/>
            <a:ext cx="672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SOX9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95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Pilomatrixoma</a:t>
            </a:r>
            <a:r>
              <a:rPr lang="en-US" dirty="0" smtClean="0"/>
              <a:t>: Differential diagnoses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7274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Pilar</a:t>
            </a:r>
            <a:r>
              <a:rPr lang="en-US" dirty="0" smtClean="0"/>
              <a:t> </a:t>
            </a:r>
            <a:r>
              <a:rPr lang="en-US" dirty="0"/>
              <a:t>sheath </a:t>
            </a:r>
            <a:r>
              <a:rPr lang="en-US" dirty="0" err="1" smtClean="0"/>
              <a:t>acanthoma</a:t>
            </a:r>
            <a:endParaRPr lang="en-US" dirty="0"/>
          </a:p>
          <a:p>
            <a:r>
              <a:rPr lang="en-US" dirty="0" err="1" smtClean="0"/>
              <a:t>Trichoadenoma</a:t>
            </a:r>
            <a:endParaRPr lang="en-US" dirty="0" smtClean="0"/>
          </a:p>
          <a:p>
            <a:r>
              <a:rPr lang="en-US" dirty="0" err="1" smtClean="0"/>
              <a:t>Trichilemmoma</a:t>
            </a:r>
            <a:endParaRPr lang="en-US" dirty="0" smtClean="0"/>
          </a:p>
          <a:p>
            <a:r>
              <a:rPr lang="en-US" dirty="0" err="1"/>
              <a:t>I</a:t>
            </a:r>
            <a:r>
              <a:rPr lang="en-US" dirty="0" err="1" smtClean="0"/>
              <a:t>nfundibuloma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roliferating </a:t>
            </a:r>
            <a:r>
              <a:rPr lang="en-US" dirty="0" err="1"/>
              <a:t>trichilemmal</a:t>
            </a:r>
            <a:r>
              <a:rPr lang="en-US" dirty="0"/>
              <a:t> </a:t>
            </a:r>
            <a:r>
              <a:rPr lang="en-US" dirty="0" smtClean="0"/>
              <a:t>cyst/tumor</a:t>
            </a:r>
          </a:p>
          <a:p>
            <a:r>
              <a:rPr lang="en-US" dirty="0" err="1"/>
              <a:t>T</a:t>
            </a:r>
            <a:r>
              <a:rPr lang="en-US" dirty="0" err="1" smtClean="0"/>
              <a:t>richoblastoma</a:t>
            </a:r>
            <a:r>
              <a:rPr lang="en-US" dirty="0" smtClean="0"/>
              <a:t> </a:t>
            </a:r>
            <a:r>
              <a:rPr lang="en-US" dirty="0"/>
              <a:t>and its </a:t>
            </a:r>
            <a:r>
              <a:rPr lang="en-US" dirty="0" smtClean="0"/>
              <a:t>variants</a:t>
            </a:r>
          </a:p>
          <a:p>
            <a:r>
              <a:rPr lang="en-US" dirty="0" err="1" smtClean="0"/>
              <a:t>Pilomatricoma</a:t>
            </a:r>
            <a:endParaRPr lang="en-US" dirty="0" smtClean="0"/>
          </a:p>
          <a:p>
            <a:r>
              <a:rPr lang="en-US" dirty="0" err="1" smtClean="0"/>
              <a:t>Trichodiscoma</a:t>
            </a:r>
            <a:r>
              <a:rPr lang="en-US" dirty="0" smtClean="0"/>
              <a:t>/</a:t>
            </a:r>
            <a:r>
              <a:rPr lang="en-US" dirty="0" err="1" smtClean="0"/>
              <a:t>fibrofolliculoma</a:t>
            </a:r>
            <a:endParaRPr lang="en-US" dirty="0" smtClean="0"/>
          </a:p>
          <a:p>
            <a:r>
              <a:rPr lang="en-US" dirty="0" err="1"/>
              <a:t>N</a:t>
            </a:r>
            <a:r>
              <a:rPr lang="en-US" dirty="0" err="1" smtClean="0"/>
              <a:t>eurofollicular</a:t>
            </a:r>
            <a:r>
              <a:rPr lang="en-US" dirty="0" smtClean="0"/>
              <a:t> hamartoma</a:t>
            </a:r>
          </a:p>
          <a:p>
            <a:r>
              <a:rPr lang="en-US" dirty="0" err="1"/>
              <a:t>T</a:t>
            </a:r>
            <a:r>
              <a:rPr lang="en-US" dirty="0" err="1" smtClean="0"/>
              <a:t>richofolliculoma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110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76" y="146956"/>
            <a:ext cx="5243520" cy="6482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1055914"/>
            <a:ext cx="5260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Trichoepithelioma</a:t>
            </a:r>
            <a:r>
              <a:rPr lang="en-US" b="1" dirty="0"/>
              <a:t>. </a:t>
            </a:r>
            <a:r>
              <a:rPr lang="en-US" dirty="0"/>
              <a:t>There are multiple nests of basaloid cells, with some showing abortive hair follicle differentiation. </a:t>
            </a:r>
            <a:endParaRPr lang="en-US" b="1" dirty="0"/>
          </a:p>
          <a:p>
            <a:r>
              <a:rPr lang="en-US" dirty="0" smtClean="0"/>
              <a:t>Early </a:t>
            </a:r>
            <a:r>
              <a:rPr lang="en-US" dirty="0"/>
              <a:t>follicular </a:t>
            </a:r>
            <a:r>
              <a:rPr lang="en-US" dirty="0" smtClean="0"/>
              <a:t>matrix </a:t>
            </a:r>
            <a:r>
              <a:rPr lang="en-US" dirty="0" err="1" smtClean="0"/>
              <a:t>developmentis</a:t>
            </a:r>
            <a:r>
              <a:rPr lang="en-US" dirty="0" smtClean="0"/>
              <a:t> </a:t>
            </a:r>
            <a:r>
              <a:rPr lang="en-US" dirty="0"/>
              <a:t>present. </a:t>
            </a:r>
          </a:p>
        </p:txBody>
      </p:sp>
    </p:spTree>
    <p:extLst>
      <p:ext uri="{BB962C8B-B14F-4D97-AF65-F5344CB8AC3E}">
        <p14:creationId xmlns:p14="http://schemas.microsoft.com/office/powerpoint/2010/main" val="636184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401" y="2416629"/>
            <a:ext cx="6052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low-power view </a:t>
            </a:r>
            <a:r>
              <a:rPr lang="en-US" dirty="0" smtClean="0"/>
              <a:t>shows large</a:t>
            </a:r>
            <a:r>
              <a:rPr lang="en-US" dirty="0"/>
              <a:t>, circumscribed basaloid tumor with no epidermal </a:t>
            </a:r>
            <a:r>
              <a:rPr lang="en-US" dirty="0" smtClean="0"/>
              <a:t>connection within </a:t>
            </a:r>
            <a:r>
              <a:rPr lang="en-US" dirty="0"/>
              <a:t>the mid and lower dermis, with extension into the </a:t>
            </a:r>
            <a:r>
              <a:rPr lang="en-US" dirty="0" err="1"/>
              <a:t>subcutis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tumor shows irregular nests of basaloid cells resembling a basal cell carcinoma but with variable stromal condensation and </a:t>
            </a:r>
            <a:r>
              <a:rPr lang="en-US" dirty="0" err="1"/>
              <a:t>pilar</a:t>
            </a:r>
            <a:r>
              <a:rPr lang="en-US" dirty="0"/>
              <a:t> differentiation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8826" y="1293904"/>
            <a:ext cx="6696422" cy="4474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2571" y="1447800"/>
            <a:ext cx="1621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Trichoblastoma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126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807528" y="1501721"/>
            <a:ext cx="52959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Large nodular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trichoblastoma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trichogerminoma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Composed of closely packed lobules of basaloid cells resembling hair bulbs, with little intervening stroma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05794" y="1190285"/>
            <a:ext cx="5807526" cy="43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94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38" y="1551213"/>
            <a:ext cx="10196735" cy="4033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620486"/>
            <a:ext cx="261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Pigmented </a:t>
            </a:r>
            <a:r>
              <a:rPr lang="en-US" dirty="0" err="1" smtClean="0"/>
              <a:t>pilomatricoma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7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omatricoma000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38"/>
            <a:ext cx="12192000" cy="661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01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11" y="627970"/>
            <a:ext cx="4248150" cy="536257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842403" y="1558360"/>
            <a:ext cx="570734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Melanocytic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matricoma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is a well-circumscribed dermal nodule composed of variably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melanized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pleomorphic,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and mitotically active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matrical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and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supramatrical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cells with 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islands of shadow cells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The shadow cells are not always plentiful. Admixed with these cells are numerous dendritic melanocytes containing melanin pigment. There has been no discernible connection with the overlying epidermis or a hair follicle.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An example of melanocytic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matricoma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has been described with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expansile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nests as well as single cells, dendritic and epithelioid cell types, and nuclear atypia with mitotic activity; the biologic significance of these changes is unclear, but similar examples of melanocytic colonization have been described in basal cell carcinomas and proliferative squamous lesions</a:t>
            </a:r>
          </a:p>
        </p:txBody>
      </p:sp>
    </p:spTree>
    <p:extLst>
      <p:ext uri="{BB962C8B-B14F-4D97-AF65-F5344CB8AC3E}">
        <p14:creationId xmlns:p14="http://schemas.microsoft.com/office/powerpoint/2010/main" val="582173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Pilomatricoma</a:t>
            </a:r>
            <a:r>
              <a:rPr lang="en-US" dirty="0" smtClean="0"/>
              <a:t>: Presentation and Associations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Pilomatricomas</a:t>
            </a:r>
            <a:r>
              <a:rPr lang="en-US" dirty="0"/>
              <a:t> present typically as single lesions but may be associated with clinical syndromes. </a:t>
            </a:r>
            <a:endParaRPr lang="en-US" dirty="0" smtClean="0"/>
          </a:p>
          <a:p>
            <a:pPr lvl="1"/>
            <a:r>
              <a:rPr lang="en-US" dirty="0"/>
              <a:t>M</a:t>
            </a:r>
            <a:r>
              <a:rPr lang="en-US" dirty="0" smtClean="0"/>
              <a:t>yotonic </a:t>
            </a:r>
            <a:r>
              <a:rPr lang="en-US" dirty="0"/>
              <a:t>muscular </a:t>
            </a:r>
            <a:r>
              <a:rPr lang="en-US" dirty="0" smtClean="0"/>
              <a:t>dystrophy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ardner </a:t>
            </a:r>
            <a:r>
              <a:rPr lang="en-US" dirty="0"/>
              <a:t>syndrome which is a soft form of familial adenomatous </a:t>
            </a:r>
            <a:r>
              <a:rPr lang="en-US" dirty="0" smtClean="0"/>
              <a:t>polyposis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ubinstein </a:t>
            </a:r>
            <a:r>
              <a:rPr lang="en-US" dirty="0" err="1"/>
              <a:t>Taybi</a:t>
            </a:r>
            <a:r>
              <a:rPr lang="en-US" dirty="0"/>
              <a:t> syndrome, which is a rare genetic disorder characterized by short stature, moderate to severe learning difficulties, distinctive facial features and broad thumbs and 1st </a:t>
            </a:r>
            <a:r>
              <a:rPr lang="en-US" dirty="0" smtClean="0"/>
              <a:t>toes.</a:t>
            </a:r>
          </a:p>
          <a:p>
            <a:pPr lvl="1"/>
            <a:r>
              <a:rPr lang="en-US" dirty="0" smtClean="0"/>
              <a:t>Associated with chromosome </a:t>
            </a:r>
            <a:r>
              <a:rPr lang="en-US" dirty="0"/>
              <a:t>9 trisomy which is characterized by growth deficiency, structural malformations of the heart, changes in the shape of the skull and facial region, musculoskeletal, genital, and renal disorders. Molecularly, </a:t>
            </a:r>
            <a:r>
              <a:rPr lang="en-US" dirty="0" err="1"/>
              <a:t>pilomatricomas</a:t>
            </a:r>
            <a:r>
              <a:rPr lang="en-US" dirty="0"/>
              <a:t> have been associated with β-catenin gene mutations implicating the WNT/β-catenin pathway which is also a genetic pathway associated with Gardner syndrome ()</a:t>
            </a:r>
          </a:p>
          <a:p>
            <a:r>
              <a:rPr lang="en-US" dirty="0" smtClean="0"/>
              <a:t>Chromosome </a:t>
            </a:r>
            <a:r>
              <a:rPr lang="en-US" dirty="0"/>
              <a:t>18 trisomy has been identified in </a:t>
            </a:r>
            <a:r>
              <a:rPr lang="en-US" dirty="0" err="1"/>
              <a:t>pilomatricoma</a:t>
            </a:r>
            <a:r>
              <a:rPr lang="en-US" dirty="0"/>
              <a:t> cells, potentially relevant for growth and differentiation through the anti-apoptotic gene Bcl-2 (13)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62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associations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β-catenin gene </a:t>
            </a:r>
            <a:r>
              <a:rPr lang="en-US" dirty="0" smtClean="0"/>
              <a:t>mutations implicating </a:t>
            </a:r>
            <a:r>
              <a:rPr lang="en-US" dirty="0"/>
              <a:t>the </a:t>
            </a:r>
            <a:r>
              <a:rPr lang="en-US" dirty="0" smtClean="0"/>
              <a:t>WNT/β-catenin pathway which is also a genetic pathway associated with </a:t>
            </a:r>
            <a:r>
              <a:rPr lang="en-US" dirty="0"/>
              <a:t>G</a:t>
            </a:r>
            <a:r>
              <a:rPr lang="en-US" dirty="0" smtClean="0"/>
              <a:t>ardner syndrome</a:t>
            </a:r>
          </a:p>
          <a:p>
            <a:r>
              <a:rPr lang="en-US" dirty="0"/>
              <a:t>More recently, chromosome 18 trisomy </a:t>
            </a:r>
            <a:r>
              <a:rPr lang="en-US" dirty="0" smtClean="0"/>
              <a:t>has been </a:t>
            </a:r>
            <a:r>
              <a:rPr lang="en-US" dirty="0"/>
              <a:t>identified in </a:t>
            </a:r>
            <a:r>
              <a:rPr lang="en-US" dirty="0" err="1"/>
              <a:t>pilomatricoma</a:t>
            </a:r>
            <a:r>
              <a:rPr lang="en-US" dirty="0"/>
              <a:t> cells, </a:t>
            </a:r>
            <a:r>
              <a:rPr lang="en-US" dirty="0" smtClean="0"/>
              <a:t>a genetic anomaly that could additionally be pathogenically relevant in growth </a:t>
            </a:r>
            <a:r>
              <a:rPr lang="en-US" smtClean="0"/>
              <a:t>and differentiation </a:t>
            </a:r>
            <a:r>
              <a:rPr lang="en-US" dirty="0" smtClean="0"/>
              <a:t>via </a:t>
            </a:r>
            <a:r>
              <a:rPr lang="en-US" dirty="0"/>
              <a:t>the </a:t>
            </a:r>
            <a:r>
              <a:rPr lang="en-US" dirty="0" err="1" smtClean="0"/>
              <a:t>the</a:t>
            </a:r>
            <a:r>
              <a:rPr lang="en-US" dirty="0" smtClean="0"/>
              <a:t> </a:t>
            </a:r>
            <a:r>
              <a:rPr lang="en-US" dirty="0"/>
              <a:t>anti-apoptotic </a:t>
            </a:r>
            <a:r>
              <a:rPr lang="en-US" dirty="0" smtClean="0"/>
              <a:t>geneBcl-2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3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1486" y="1926771"/>
            <a:ext cx="6742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 year old patient with a long standing tumor left eyebrow (&gt;4 years)</a:t>
            </a:r>
          </a:p>
          <a:p>
            <a:r>
              <a:rPr lang="en-US" dirty="0" smtClean="0"/>
              <a:t>The lesion was not growing, movable and non painful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655" y="2964316"/>
            <a:ext cx="4955218" cy="3632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7492" y="6488668"/>
            <a:ext cx="268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 of different patient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1486" y="4082143"/>
            <a:ext cx="4769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diagnosis of ossifying </a:t>
            </a:r>
            <a:r>
              <a:rPr lang="en-US" dirty="0" err="1" smtClean="0"/>
              <a:t>pilomatrixoma</a:t>
            </a:r>
            <a:r>
              <a:rPr lang="en-US" dirty="0" smtClean="0"/>
              <a:t> was made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additional lesions after </a:t>
            </a:r>
            <a:r>
              <a:rPr lang="en-US" smtClean="0"/>
              <a:t>18 months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753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omatricoma000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10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omatricoma00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omatricoma00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52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1486" y="1926771"/>
            <a:ext cx="6742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 year old patient with a long standing tumor left eyebrow (&gt;4 years)</a:t>
            </a:r>
          </a:p>
          <a:p>
            <a:r>
              <a:rPr lang="en-US" dirty="0" smtClean="0"/>
              <a:t>The lesion was not growing, movable and non painful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655" y="2964316"/>
            <a:ext cx="4955218" cy="3632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7492" y="6488668"/>
            <a:ext cx="268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 of different patient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1486" y="4082143"/>
            <a:ext cx="4769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diagnosis of ossifying </a:t>
            </a:r>
            <a:r>
              <a:rPr lang="en-US" dirty="0" err="1" smtClean="0"/>
              <a:t>pilomatrixoma</a:t>
            </a:r>
            <a:r>
              <a:rPr lang="en-US" dirty="0" smtClean="0"/>
              <a:t> was made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77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Pilomatrixomas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Pilomatrixomas</a:t>
            </a:r>
            <a:r>
              <a:rPr lang="en-US" dirty="0" smtClean="0"/>
              <a:t> </a:t>
            </a:r>
            <a:r>
              <a:rPr lang="en-US" dirty="0"/>
              <a:t>are benign tumors of the hair follicle and represent the most common hair follicle tumor </a:t>
            </a:r>
          </a:p>
          <a:p>
            <a:r>
              <a:rPr lang="en-US" dirty="0" smtClean="0"/>
              <a:t>The </a:t>
            </a:r>
            <a:r>
              <a:rPr lang="en-US" dirty="0"/>
              <a:t>tumor was first described in 1881 by Malherbe, but Malherbe quoted in his paper a primary description by M. </a:t>
            </a:r>
            <a:r>
              <a:rPr lang="en-US" dirty="0" err="1"/>
              <a:t>Wilckens</a:t>
            </a:r>
            <a:r>
              <a:rPr lang="en-US" dirty="0"/>
              <a:t>, who presented a larger piece of work under the </a:t>
            </a:r>
            <a:r>
              <a:rPr lang="en-US" dirty="0" smtClean="0"/>
              <a:t>title </a:t>
            </a:r>
            <a:r>
              <a:rPr lang="en-US" dirty="0"/>
              <a:t>‘about ossifications and calcifications of the skin and so called skin stones’. </a:t>
            </a:r>
            <a:endParaRPr lang="en-US" dirty="0" smtClean="0"/>
          </a:p>
          <a:p>
            <a:r>
              <a:rPr lang="en-US" dirty="0" smtClean="0"/>
              <a:t>As </a:t>
            </a:r>
            <a:r>
              <a:rPr lang="en-US" dirty="0"/>
              <a:t>far as the cases reviewed in that paper, it appears that a multitude of lesions, such as cutaneous calcinosis, metaplastic bone formation in long standing wounds and even </a:t>
            </a:r>
            <a:r>
              <a:rPr lang="en-US" dirty="0" err="1"/>
              <a:t>teratomas</a:t>
            </a:r>
            <a:r>
              <a:rPr lang="en-US" dirty="0"/>
              <a:t> (description of hair and tooth-like material) were included. No histologic depictions were available.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60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57" y="378685"/>
            <a:ext cx="3720193" cy="6205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25" y="378685"/>
            <a:ext cx="5220417" cy="3170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58" y="3842658"/>
            <a:ext cx="45529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15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1223</Words>
  <Application>Microsoft Office PowerPoint</Application>
  <PresentationFormat>Custom</PresentationFormat>
  <Paragraphs>140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Eastern Ophthalmic Pathology Society September 13-16, 2018    Washington DC</vt:lpstr>
      <vt:lpstr>Patient presentation</vt:lpstr>
      <vt:lpstr>PowerPoint Presentation</vt:lpstr>
      <vt:lpstr>PowerPoint Presentation</vt:lpstr>
      <vt:lpstr>PowerPoint Presentation</vt:lpstr>
      <vt:lpstr>PowerPoint Presentation</vt:lpstr>
      <vt:lpstr>Patient presentation</vt:lpstr>
      <vt:lpstr>Pilomatrixomas</vt:lpstr>
      <vt:lpstr>PowerPoint Presentation</vt:lpstr>
      <vt:lpstr>PowerPoint Presentation</vt:lpstr>
      <vt:lpstr>Histology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Pilomatrixoma  embryology</vt:lpstr>
      <vt:lpstr>PowerPoint Presentation</vt:lpstr>
      <vt:lpstr>PowerPoint Presentation</vt:lpstr>
      <vt:lpstr>PowerPoint Presentation</vt:lpstr>
      <vt:lpstr>PowerPoint Presentation</vt:lpstr>
      <vt:lpstr>Pilomatrixoma: Differential diagnoses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Pilomatricoma: Presentation and Associations</vt:lpstr>
      <vt:lpstr>Molecular associations</vt:lpstr>
      <vt:lpstr>Patient presentation</vt:lpstr>
    </vt:vector>
  </TitlesOfParts>
  <Company>Penn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Fogt, Franz</dc:creator>
  <cp:lastModifiedBy>CCWRITER</cp:lastModifiedBy>
  <cp:revision>34</cp:revision>
  <dcterms:created xsi:type="dcterms:W3CDTF">2018-08-09T17:57:40Z</dcterms:created>
  <dcterms:modified xsi:type="dcterms:W3CDTF">2018-09-14T02:37:07Z</dcterms:modified>
</cp:coreProperties>
</file>