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8" r:id="rId8"/>
    <p:sldId id="269" r:id="rId9"/>
    <p:sldId id="271" r:id="rId10"/>
    <p:sldId id="272" r:id="rId11"/>
    <p:sldId id="273" r:id="rId12"/>
    <p:sldId id="276" r:id="rId13"/>
    <p:sldId id="277" r:id="rId14"/>
    <p:sldId id="274" r:id="rId15"/>
    <p:sldId id="275" r:id="rId16"/>
    <p:sldId id="261" r:id="rId17"/>
    <p:sldId id="262" r:id="rId18"/>
    <p:sldId id="263" r:id="rId19"/>
    <p:sldId id="264" r:id="rId20"/>
    <p:sldId id="265" r:id="rId21"/>
    <p:sldId id="26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2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2DAFD0-1630-4806-B779-D7A5A5A132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696286"/>
            <a:ext cx="8915399" cy="3439486"/>
          </a:xfrm>
        </p:spPr>
        <p:txBody>
          <a:bodyPr>
            <a:normAutofit/>
          </a:bodyPr>
          <a:lstStyle/>
          <a:p>
            <a:pPr algn="ctr"/>
            <a:r>
              <a:rPr lang="en-CA" sz="2800" dirty="0"/>
              <a:t>EASTERN OPHTHALMIC PATHOLOGY SOCIETY</a:t>
            </a:r>
            <a:br>
              <a:rPr lang="en-CA" sz="2800" dirty="0"/>
            </a:br>
            <a:r>
              <a:rPr lang="en-CA" sz="2800" dirty="0"/>
              <a:t>Washington, D.C., 2018</a:t>
            </a:r>
            <a:br>
              <a:rPr lang="en-CA" sz="2800" dirty="0"/>
            </a:br>
            <a:r>
              <a:rPr lang="en-CA" sz="2800" dirty="0"/>
              <a:t/>
            </a:r>
            <a:br>
              <a:rPr lang="en-CA" sz="2800" dirty="0"/>
            </a:br>
            <a:r>
              <a:rPr lang="en-CA" sz="3200" dirty="0"/>
              <a:t>An unusual variant of basal cell carcinoma </a:t>
            </a:r>
            <a:br>
              <a:rPr lang="en-CA" sz="3200" dirty="0"/>
            </a:br>
            <a:r>
              <a:rPr lang="en-CA" sz="4400" dirty="0"/>
              <a:t/>
            </a:r>
            <a:br>
              <a:rPr lang="en-CA" sz="4400" dirty="0"/>
            </a:br>
            <a:endParaRPr lang="en-CA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196C20E-E4C2-41FF-847E-1DB0D9B3BF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CA" dirty="0"/>
              <a:t>J. Godfrey Heathcote, Phillip Moss, Noreen M. Walsh, Curtis W. Archibald</a:t>
            </a:r>
          </a:p>
          <a:p>
            <a:pPr algn="ctr"/>
            <a:r>
              <a:rPr lang="en-CA" dirty="0"/>
              <a:t>Departments of Pathology and Ophthalmology  &amp; Visual Science</a:t>
            </a:r>
          </a:p>
          <a:p>
            <a:pPr algn="ctr"/>
            <a:r>
              <a:rPr lang="en-CA" dirty="0"/>
              <a:t>Dalhousie University, Halifax, Nova Scotia</a:t>
            </a:r>
          </a:p>
        </p:txBody>
      </p:sp>
    </p:spTree>
    <p:extLst>
      <p:ext uri="{BB962C8B-B14F-4D97-AF65-F5344CB8AC3E}">
        <p14:creationId xmlns:p14="http://schemas.microsoft.com/office/powerpoint/2010/main" val="257554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FB127-4942-4D4D-A6B1-C1B34B6A1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Histopathology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E9D3B02-DA6B-4BC6-BA3F-A50B890F55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8911" y="1905000"/>
            <a:ext cx="6737449" cy="4328890"/>
          </a:xfrm>
        </p:spPr>
      </p:pic>
    </p:spTree>
    <p:extLst>
      <p:ext uri="{BB962C8B-B14F-4D97-AF65-F5344CB8AC3E}">
        <p14:creationId xmlns:p14="http://schemas.microsoft.com/office/powerpoint/2010/main" val="1774870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652AA-C628-45EA-B62D-57E00E3D9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Histopathology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53F537A6-FB81-487C-B3D8-D2610B4BBA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91375" y="2358887"/>
            <a:ext cx="4313238" cy="3364112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4AEB4651-81ED-4DEA-AD31-BCD81FA817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589213" y="2358888"/>
            <a:ext cx="4313237" cy="3364112"/>
          </a:xfrm>
        </p:spPr>
      </p:pic>
    </p:spTree>
    <p:extLst>
      <p:ext uri="{BB962C8B-B14F-4D97-AF65-F5344CB8AC3E}">
        <p14:creationId xmlns:p14="http://schemas.microsoft.com/office/powerpoint/2010/main" val="2313935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Histopathology</a:t>
            </a:r>
            <a:endParaRPr lang="en-C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Adenoid BCC</a:t>
            </a:r>
            <a:endParaRPr lang="en-C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300" y="2549525"/>
            <a:ext cx="3907225" cy="3352800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CA" dirty="0" smtClean="0"/>
              <a:t>‘Undifferentiated’ BCC</a:t>
            </a:r>
            <a:endParaRPr lang="en-CA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762" y="2546350"/>
            <a:ext cx="4242239" cy="3352800"/>
          </a:xfrm>
        </p:spPr>
      </p:pic>
    </p:spTree>
    <p:extLst>
      <p:ext uri="{BB962C8B-B14F-4D97-AF65-F5344CB8AC3E}">
        <p14:creationId xmlns:p14="http://schemas.microsoft.com/office/powerpoint/2010/main" val="1685482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Histopathology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Malignant osteoid</a:t>
            </a:r>
            <a:endParaRPr lang="en-CA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2653199"/>
            <a:ext cx="4343400" cy="314545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CA" dirty="0" smtClean="0"/>
              <a:t>Composite</a:t>
            </a:r>
            <a:endParaRPr lang="en-CA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63" y="2641600"/>
            <a:ext cx="4338637" cy="3168073"/>
          </a:xfrm>
        </p:spPr>
      </p:pic>
    </p:spTree>
    <p:extLst>
      <p:ext uri="{BB962C8B-B14F-4D97-AF65-F5344CB8AC3E}">
        <p14:creationId xmlns:p14="http://schemas.microsoft.com/office/powerpoint/2010/main" val="3707009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DD8BB7-E3F7-4167-8892-0DE548165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Histopathology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2B9933E-A895-4DDC-93DB-829ED3B0C7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Multinucleated giant cells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87B56CB0-8853-4185-A320-1CB8D0E5EF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372139" y="2623004"/>
            <a:ext cx="4560474" cy="3610886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6BDBE5A-36BA-4DAB-81EB-B63A39D9B0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CA" dirty="0"/>
              <a:t>CD68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650A2059-C327-486A-AF5F-A0DC27857C2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412282" y="2546349"/>
            <a:ext cx="4329144" cy="3610885"/>
          </a:xfrm>
        </p:spPr>
      </p:pic>
    </p:spTree>
    <p:extLst>
      <p:ext uri="{BB962C8B-B14F-4D97-AF65-F5344CB8AC3E}">
        <p14:creationId xmlns:p14="http://schemas.microsoft.com/office/powerpoint/2010/main" val="2742046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B6F45B-69EE-4213-B688-898731AC3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Immunohistochemistry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8AD6029-304E-46D2-8094-08E29563E8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EpCAM</a:t>
            </a:r>
            <a:endParaRPr lang="en-CA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E1A6A950-3F54-440F-95A5-37FAEB0827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438400" y="2616668"/>
            <a:ext cx="4494213" cy="335406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8F582A3-CF64-4AC6-B787-7A79320EC1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CA" dirty="0"/>
              <a:t>Vimentin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xmlns="" id="{BA9177F0-7451-4778-8182-54535FFD9F9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420503" y="2546350"/>
            <a:ext cx="3832757" cy="3424378"/>
          </a:xfrm>
        </p:spPr>
      </p:pic>
    </p:spTree>
    <p:extLst>
      <p:ext uri="{BB962C8B-B14F-4D97-AF65-F5344CB8AC3E}">
        <p14:creationId xmlns:p14="http://schemas.microsoft.com/office/powerpoint/2010/main" val="4289435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257340-A441-4DE5-9D0C-8E90BD4B6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1023457"/>
            <a:ext cx="8915399" cy="1073791"/>
          </a:xfrm>
        </p:spPr>
        <p:txBody>
          <a:bodyPr/>
          <a:lstStyle/>
          <a:p>
            <a:pPr algn="ctr"/>
            <a:r>
              <a:rPr lang="en-CA" dirty="0"/>
              <a:t>Pathological diagnosis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4423F3C-4724-4D12-9751-3EA16C4D3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9212" y="2667000"/>
            <a:ext cx="8915399" cy="2832100"/>
          </a:xfrm>
        </p:spPr>
        <p:txBody>
          <a:bodyPr>
            <a:normAutofit/>
          </a:bodyPr>
          <a:lstStyle/>
          <a:p>
            <a:pPr algn="ctr"/>
            <a:r>
              <a:rPr lang="en-CA" sz="3600" dirty="0"/>
              <a:t>Basal cell carcinosarcoma</a:t>
            </a:r>
          </a:p>
          <a:p>
            <a:pPr algn="ctr"/>
            <a:r>
              <a:rPr lang="en-CA" dirty="0"/>
              <a:t>with</a:t>
            </a:r>
          </a:p>
          <a:p>
            <a:pPr algn="ctr"/>
            <a:r>
              <a:rPr lang="en-CA" sz="2800" dirty="0"/>
              <a:t>Osteosarcoma</a:t>
            </a:r>
          </a:p>
          <a:p>
            <a:pPr algn="ctr"/>
            <a:r>
              <a:rPr lang="en-CA" sz="2800" dirty="0"/>
              <a:t>Pleomorphic sarcoma with osteoclastic giant cells</a:t>
            </a:r>
          </a:p>
        </p:txBody>
      </p:sp>
    </p:spTree>
    <p:extLst>
      <p:ext uri="{BB962C8B-B14F-4D97-AF65-F5344CB8AC3E}">
        <p14:creationId xmlns:p14="http://schemas.microsoft.com/office/powerpoint/2010/main" val="214432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35BE54-BA74-4D30-8B95-4A0717F6E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Carcinosarcoma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9A0366-C7E2-42E7-806B-156AE826C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Concept introduced by Virchow (1864)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Malignant epithelial elements plus malignant mesenchymal elements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More common in viscera than skin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Epithelial component undergoes metaplasia to malignant mesenchyme</a:t>
            </a:r>
          </a:p>
          <a:p>
            <a:pPr lvl="0">
              <a:buClr>
                <a:srgbClr val="A53010"/>
              </a:buClr>
            </a:pPr>
            <a:r>
              <a:rPr lang="en-CA" dirty="0">
                <a:solidFill>
                  <a:prstClr val="black">
                    <a:lumMod val="75000"/>
                    <a:lumOff val="25000"/>
                  </a:prstClr>
                </a:solidFill>
              </a:rPr>
              <a:t>Cutaneous carcinosarcoma</a:t>
            </a:r>
          </a:p>
          <a:p>
            <a:pPr lvl="0">
              <a:buClr>
                <a:srgbClr val="A53010"/>
              </a:buClr>
              <a:buFont typeface="Arial" panose="020B0604020202020204" pitchFamily="34" charset="0"/>
              <a:buChar char="•"/>
            </a:pPr>
            <a:r>
              <a:rPr lang="en-CA" dirty="0">
                <a:solidFill>
                  <a:prstClr val="black">
                    <a:lumMod val="75000"/>
                    <a:lumOff val="25000"/>
                  </a:prstClr>
                </a:solidFill>
              </a:rPr>
              <a:t>Exophytic, ulcerated nodules</a:t>
            </a:r>
          </a:p>
          <a:p>
            <a:pPr lvl="0">
              <a:buClr>
                <a:srgbClr val="A53010"/>
              </a:buClr>
              <a:buFont typeface="Arial" panose="020B0604020202020204" pitchFamily="34" charset="0"/>
              <a:buChar char="•"/>
            </a:pPr>
            <a:r>
              <a:rPr lang="en-CA" dirty="0">
                <a:solidFill>
                  <a:prstClr val="black">
                    <a:lumMod val="75000"/>
                    <a:lumOff val="25000"/>
                  </a:prstClr>
                </a:solidFill>
              </a:rPr>
              <a:t>Sun-exposed skin</a:t>
            </a:r>
          </a:p>
          <a:p>
            <a:pPr lvl="0">
              <a:buClr>
                <a:srgbClr val="A53010"/>
              </a:buClr>
              <a:buFont typeface="Arial" panose="020B0604020202020204" pitchFamily="34" charset="0"/>
              <a:buChar char="•"/>
            </a:pPr>
            <a:r>
              <a:rPr lang="en-CA" dirty="0">
                <a:solidFill>
                  <a:prstClr val="black">
                    <a:lumMod val="75000"/>
                    <a:lumOff val="25000"/>
                  </a:prstClr>
                </a:solidFill>
              </a:rPr>
              <a:t>Older men</a:t>
            </a:r>
          </a:p>
          <a:p>
            <a:pPr lvl="0">
              <a:buClr>
                <a:srgbClr val="A53010"/>
              </a:buClr>
              <a:buFont typeface="Arial" panose="020B0604020202020204" pitchFamily="34" charset="0"/>
              <a:buChar char="•"/>
            </a:pPr>
            <a:r>
              <a:rPr lang="en-CA" dirty="0">
                <a:solidFill>
                  <a:prstClr val="black">
                    <a:lumMod val="75000"/>
                    <a:lumOff val="25000"/>
                  </a:prstClr>
                </a:solidFill>
              </a:rPr>
              <a:t>Often history of recent rapid growth</a:t>
            </a: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98676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FE9228-0FFE-40AB-A3E3-EC98DAF4A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Cutaneous carcinosarcoma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A2D001-A598-4A7E-B526-7B2B47A410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dirty="0"/>
              <a:t>Epithelial component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Basal cell carcinoma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Squamous cell carcinoma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Other rare cutaneous carcinomas, e.g., eccrine </a:t>
            </a:r>
            <a:r>
              <a:rPr lang="en-CA" dirty="0" err="1"/>
              <a:t>porocarcinoma</a:t>
            </a:r>
            <a:endParaRPr lang="en-CA" dirty="0"/>
          </a:p>
          <a:p>
            <a:r>
              <a:rPr lang="en-CA" dirty="0"/>
              <a:t>Mesenchymal component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Osteosarcoma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Chondrosarcoma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Rhabdomyosarcoma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Leiomyosarcoma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Pleomorphic sarcoma</a:t>
            </a:r>
          </a:p>
        </p:txBody>
      </p:sp>
    </p:spTree>
    <p:extLst>
      <p:ext uri="{BB962C8B-B14F-4D97-AF65-F5344CB8AC3E}">
        <p14:creationId xmlns:p14="http://schemas.microsoft.com/office/powerpoint/2010/main" val="3664728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55423C-2EC4-43C2-9AAE-94E8E893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Cutaneous carcinosarcoma</a:t>
            </a:r>
            <a:br>
              <a:rPr lang="en-CA" dirty="0"/>
            </a:br>
            <a:r>
              <a:rPr lang="en-CA" dirty="0" err="1"/>
              <a:t>Zbacnik</a:t>
            </a:r>
            <a:r>
              <a:rPr lang="en-CA" dirty="0"/>
              <a:t>, et al. 2015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967D455-F061-488C-B239-6746AF303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CA" dirty="0"/>
              <a:t>47 reported cases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M : F = 2.5 : 1 and median age 76 years (range: 49-93)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One case with metastasis (2.1%) but 80 mm in maximal dimension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BCC: nodular growth pattern in 16/47</a:t>
            </a:r>
          </a:p>
          <a:p>
            <a:r>
              <a:rPr lang="en-CA" dirty="0"/>
              <a:t>Sarcomatous component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Osteosarcoma …………………………………………………...38%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Atypical fibroxanthoma/pleomorphic sarcoma…………..38%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Fibrosarcoma/spindle cell sarcoma………………………….21%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Mixed ………………………………………………………………13%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Pleomorphic with osteoclastic giant cells…………………....4%</a:t>
            </a:r>
          </a:p>
        </p:txBody>
      </p:sp>
    </p:spTree>
    <p:extLst>
      <p:ext uri="{BB962C8B-B14F-4D97-AF65-F5344CB8AC3E}">
        <p14:creationId xmlns:p14="http://schemas.microsoft.com/office/powerpoint/2010/main" val="2776486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14FA1A-92C7-4C78-952B-1DCF8604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Clinical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8285C6-999A-4A5C-BD6D-686949256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dirty="0"/>
              <a:t>M 93</a:t>
            </a:r>
          </a:p>
          <a:p>
            <a:r>
              <a:rPr lang="en-CA" dirty="0"/>
              <a:t>2-year history of a visible fleshy mass on the left lower eyelid</a:t>
            </a:r>
          </a:p>
          <a:p>
            <a:r>
              <a:rPr lang="en-CA" dirty="0"/>
              <a:t>Significant recent growth with occasional spontaneous bleeding</a:t>
            </a:r>
          </a:p>
          <a:p>
            <a:r>
              <a:rPr lang="en-CA" dirty="0"/>
              <a:t>Patient taking warfarin for cardiac arrythmia</a:t>
            </a:r>
          </a:p>
          <a:p>
            <a:r>
              <a:rPr lang="en-CA" dirty="0"/>
              <a:t>6 years previously excision of basal cell carcinoma from left lower lid</a:t>
            </a:r>
          </a:p>
          <a:p>
            <a:r>
              <a:rPr lang="en-CA" dirty="0"/>
              <a:t>On examination: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Elevated lid mass measuring 15 x 15 mm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Mobile and telangiectatic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Involving lower canaliculus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Not adherent to medial </a:t>
            </a:r>
            <a:r>
              <a:rPr lang="en-CA"/>
              <a:t>canthal tendon</a:t>
            </a:r>
          </a:p>
          <a:p>
            <a:pPr>
              <a:buFont typeface="Arial" panose="020B0604020202020204" pitchFamily="34" charset="0"/>
              <a:buChar char="•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66483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55423C-2EC4-43C2-9AAE-94E8E893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Cutaneous carcinosarcoma</a:t>
            </a:r>
            <a:br>
              <a:rPr lang="en-CA" dirty="0"/>
            </a:br>
            <a:r>
              <a:rPr lang="en-CA" dirty="0" err="1"/>
              <a:t>Zbacnik</a:t>
            </a:r>
            <a:r>
              <a:rPr lang="en-CA" dirty="0"/>
              <a:t>, et al. 2015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967D455-F061-488C-B239-6746AF303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47 reported cases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28 (60%) located in head &amp; neck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9 located in auricular/periauricular skin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Harvey et al. (2014): 3/4 unincluded cases involving ear</a:t>
            </a:r>
          </a:p>
          <a:p>
            <a:r>
              <a:rPr lang="en-CA" dirty="0"/>
              <a:t>3/47 involving periocular skin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M69: inner canthus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F77: supraorbital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F 65: infraorbital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? Reflects early presentation and prompt treatment: small size</a:t>
            </a:r>
          </a:p>
        </p:txBody>
      </p:sp>
    </p:spTree>
    <p:extLst>
      <p:ext uri="{BB962C8B-B14F-4D97-AF65-F5344CB8AC3E}">
        <p14:creationId xmlns:p14="http://schemas.microsoft.com/office/powerpoint/2010/main" val="621176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109F3B-8D86-48F7-97F5-F32A9228E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Pathological diagnosis</a:t>
            </a:r>
            <a:br>
              <a:rPr lang="en-CA" dirty="0"/>
            </a:br>
            <a:r>
              <a:rPr lang="en-CA" sz="3200" dirty="0"/>
              <a:t>Role of immunohistochemistry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BBD531-6B2C-41A9-B4D8-F24AD3C7B9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Basal cell component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Cytokeratin, BerEP4, BCL2, p63 – positive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Vimentin-negative</a:t>
            </a:r>
          </a:p>
          <a:p>
            <a:endParaRPr lang="en-CA" dirty="0"/>
          </a:p>
          <a:p>
            <a:r>
              <a:rPr lang="en-CA" dirty="0"/>
              <a:t>Sarcomatous component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Cytokeratin, BerEP4, BCL-negative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Vimentin-positive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p</a:t>
            </a:r>
            <a:r>
              <a:rPr lang="en-CA"/>
              <a:t>63 </a:t>
            </a:r>
            <a:r>
              <a:rPr lang="en-CA" dirty="0"/>
              <a:t>may </a:t>
            </a:r>
            <a:r>
              <a:rPr lang="en-CA"/>
              <a:t>be positive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38465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FB74CA-3A5F-42DE-BD21-A8C0D4409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Clinical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FA75E5EB-83B0-4EAE-B98C-31D8842ADF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89213" y="2126222"/>
            <a:ext cx="4313237" cy="3144649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5752E887-E005-4ED9-B43B-4177C42420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91375" y="2126223"/>
            <a:ext cx="4313238" cy="3144648"/>
          </a:xfrm>
        </p:spPr>
      </p:pic>
    </p:spTree>
    <p:extLst>
      <p:ext uri="{BB962C8B-B14F-4D97-AF65-F5344CB8AC3E}">
        <p14:creationId xmlns:p14="http://schemas.microsoft.com/office/powerpoint/2010/main" val="3241956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5F2D17-0548-4C53-9EDA-74255CB74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Clinical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91C5049-AB7D-40A0-A9D8-1351F722C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Ocular examination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VA: 6/9 OD with 2+ nuclear sclerosis; 6/12 OS with posterior chamber IOL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Hertel </a:t>
            </a:r>
            <a:r>
              <a:rPr lang="en-CA" dirty="0" err="1"/>
              <a:t>exophthalmometry</a:t>
            </a:r>
            <a:r>
              <a:rPr lang="en-CA" dirty="0"/>
              <a:t>: 18 OD; 17 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Posterior pole unremarkable</a:t>
            </a:r>
          </a:p>
          <a:p>
            <a:r>
              <a:rPr lang="en-CA" dirty="0"/>
              <a:t>Past ophthalmic history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Extracapsular cataract extraction 3 years previously</a:t>
            </a:r>
          </a:p>
          <a:p>
            <a:r>
              <a:rPr lang="en-CA" dirty="0"/>
              <a:t>Past medical history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Hypothyroidism, hypertension, (treated)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hip fracture</a:t>
            </a: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71372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C8189A-F77E-4D10-931E-11AA42CBF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09740"/>
          </a:xfrm>
        </p:spPr>
        <p:txBody>
          <a:bodyPr>
            <a:normAutofit fontScale="90000"/>
          </a:bodyPr>
          <a:lstStyle/>
          <a:p>
            <a:r>
              <a:rPr lang="en-CA" dirty="0"/>
              <a:t>Clinical diagnosis</a:t>
            </a:r>
            <a:br>
              <a:rPr lang="en-CA" dirty="0"/>
            </a:b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94CA6E-2464-4E83-8D0C-4F30139D0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Basal cell carcinoma</a:t>
            </a:r>
          </a:p>
          <a:p>
            <a:r>
              <a:rPr lang="en-CA" dirty="0"/>
              <a:t>Excised under frozen section control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Medial, lateral and inferior margins clear</a:t>
            </a:r>
          </a:p>
          <a:p>
            <a:r>
              <a:rPr lang="en-CA" dirty="0"/>
              <a:t>Pathological examination : gross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Full-thickness excision 22 mm (H) x 11 mm (V)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Skin nodule 17 mm x 10 mm x 7 mm in thickness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Medial edge: black eschar and some lashes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Nodule well circumscribed inferiorly but close to resection margin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Central foci of calcification</a:t>
            </a:r>
          </a:p>
          <a:p>
            <a:pPr>
              <a:buFont typeface="Arial" panose="020B0604020202020204" pitchFamily="34" charset="0"/>
              <a:buChar char="•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65169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94F720-02CA-48F7-BD0E-E50B788DF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Histopathology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93EB139-57D5-4553-B0B6-08566BE9DB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3007" y="2133600"/>
            <a:ext cx="7207811" cy="3778250"/>
          </a:xfrm>
        </p:spPr>
      </p:pic>
    </p:spTree>
    <p:extLst>
      <p:ext uri="{BB962C8B-B14F-4D97-AF65-F5344CB8AC3E}">
        <p14:creationId xmlns:p14="http://schemas.microsoft.com/office/powerpoint/2010/main" val="3332470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E5FCBE-4C84-47BB-B6E4-F3970BE77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Histopathology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1E42EB2C-BCAC-4A14-B8F2-725BE0218A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85391" y="2126222"/>
            <a:ext cx="4517059" cy="3532456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A2AF53CD-1A6C-4FBD-B39E-E26ECA86A0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91375" y="2126223"/>
            <a:ext cx="4517058" cy="3532455"/>
          </a:xfrm>
        </p:spPr>
      </p:pic>
    </p:spTree>
    <p:extLst>
      <p:ext uri="{BB962C8B-B14F-4D97-AF65-F5344CB8AC3E}">
        <p14:creationId xmlns:p14="http://schemas.microsoft.com/office/powerpoint/2010/main" val="2703853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7D68F4-A9A2-4A1A-BFDB-B6D8DD35F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Immunohistochemistry</a:t>
            </a:r>
            <a:br>
              <a:rPr lang="en-CA" dirty="0"/>
            </a:br>
            <a:r>
              <a:rPr lang="en-CA" dirty="0"/>
              <a:t>CK5/6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0B24D8B-F9B4-4CA8-BCC4-28DC538244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6383" y="1905000"/>
            <a:ext cx="6652591" cy="4328890"/>
          </a:xfrm>
        </p:spPr>
      </p:pic>
    </p:spTree>
    <p:extLst>
      <p:ext uri="{BB962C8B-B14F-4D97-AF65-F5344CB8AC3E}">
        <p14:creationId xmlns:p14="http://schemas.microsoft.com/office/powerpoint/2010/main" val="1256524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2A9828-AE1F-4398-A632-37B993703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Immunohistochemistry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D8FF72B-2FED-4CC6-97F0-290153D3D4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EpCAM</a:t>
            </a:r>
            <a:endParaRPr lang="en-CA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06A563B8-6F97-48EE-AAF6-5212E036D5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589213" y="2756452"/>
            <a:ext cx="4343400" cy="3143346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B26EF86-1A01-4E52-AF19-1734B64FBB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CA" dirty="0"/>
              <a:t>Vimentin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0124058E-6935-4D8A-8F86-38296E89D98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167563" y="2756452"/>
            <a:ext cx="4494350" cy="3143346"/>
          </a:xfrm>
        </p:spPr>
      </p:pic>
    </p:spTree>
    <p:extLst>
      <p:ext uri="{BB962C8B-B14F-4D97-AF65-F5344CB8AC3E}">
        <p14:creationId xmlns:p14="http://schemas.microsoft.com/office/powerpoint/2010/main" val="3324079730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111</TotalTime>
  <Words>486</Words>
  <Application>Microsoft Office PowerPoint</Application>
  <PresentationFormat>Custom</PresentationFormat>
  <Paragraphs>112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Wisp</vt:lpstr>
      <vt:lpstr>EASTERN OPHTHALMIC PATHOLOGY SOCIETY Washington, D.C., 2018  An unusual variant of basal cell carcinoma   </vt:lpstr>
      <vt:lpstr>Clinical history</vt:lpstr>
      <vt:lpstr>Clinical</vt:lpstr>
      <vt:lpstr>Clinical history</vt:lpstr>
      <vt:lpstr>Clinical diagnosis </vt:lpstr>
      <vt:lpstr>Histopathology</vt:lpstr>
      <vt:lpstr>Histopathology</vt:lpstr>
      <vt:lpstr>Immunohistochemistry CK5/6</vt:lpstr>
      <vt:lpstr>Immunohistochemistry</vt:lpstr>
      <vt:lpstr>Histopathology</vt:lpstr>
      <vt:lpstr>Histopathology</vt:lpstr>
      <vt:lpstr>Histopathology</vt:lpstr>
      <vt:lpstr>Histopathology</vt:lpstr>
      <vt:lpstr>Histopathology</vt:lpstr>
      <vt:lpstr>Immunohistochemistry</vt:lpstr>
      <vt:lpstr>Pathological diagnosis</vt:lpstr>
      <vt:lpstr>Carcinosarcoma</vt:lpstr>
      <vt:lpstr>Cutaneous carcinosarcoma</vt:lpstr>
      <vt:lpstr>Cutaneous carcinosarcoma Zbacnik, et al. 2015</vt:lpstr>
      <vt:lpstr>Cutaneous carcinosarcoma Zbacnik, et al. 2015</vt:lpstr>
      <vt:lpstr>Pathological diagnosis Role of immunohistochemistry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EASTERN OPHTHALMIC PATHOLOGY SOCIETY Washington, D.C., 2018  An unusual variant of basal cell carcinoma</dc:title>
  <dc:creator>JG Heathcote</dc:creator>
  <cp:lastModifiedBy>Jackie Heathcote</cp:lastModifiedBy>
  <cp:revision>17</cp:revision>
  <dcterms:created xsi:type="dcterms:W3CDTF">2018-08-06T15:32:37Z</dcterms:created>
  <dcterms:modified xsi:type="dcterms:W3CDTF">2018-09-08T15:37:17Z</dcterms:modified>
</cp:coreProperties>
</file>