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3" r:id="rId7"/>
    <p:sldId id="264" r:id="rId8"/>
    <p:sldId id="265" r:id="rId9"/>
    <p:sldId id="267" r:id="rId10"/>
    <p:sldId id="268" r:id="rId11"/>
    <p:sldId id="269" r:id="rId12"/>
    <p:sldId id="270" r:id="rId13"/>
    <p:sldId id="271" r:id="rId14"/>
    <p:sldId id="274" r:id="rId15"/>
    <p:sldId id="273" r:id="rId16"/>
    <p:sldId id="275" r:id="rId17"/>
    <p:sldId id="276" r:id="rId18"/>
    <p:sldId id="277"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9A39B-B488-4043-BCA3-1FC57CCEF7F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9A39B-B488-4043-BCA3-1FC57CCEF7F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9A39B-B488-4043-BCA3-1FC57CCEF7F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9A39B-B488-4043-BCA3-1FC57CCEF7F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9A39B-B488-4043-BCA3-1FC57CCEF7F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39A39B-B488-4043-BCA3-1FC57CCEF7F4}"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9A39B-B488-4043-BCA3-1FC57CCEF7F4}"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9A39B-B488-4043-BCA3-1FC57CCEF7F4}"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9A39B-B488-4043-BCA3-1FC57CCEF7F4}"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9A39B-B488-4043-BCA3-1FC57CCEF7F4}"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A717E-CEB1-46B7-A875-BB89B20DF3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9A39B-B488-4043-BCA3-1FC57CCEF7F4}"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A717E-CEB1-46B7-A875-BB89B20DF3D0}"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039A39B-B488-4043-BCA3-1FC57CCEF7F4}" type="datetimeFigureOut">
              <a:rPr lang="en-US" smtClean="0"/>
              <a:t>9/12/2018</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29A717E-CEB1-46B7-A875-BB89B20DF3D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Eastern Ophthalmic Pathology Society</a:t>
            </a:r>
            <a:r>
              <a:rPr lang="en-US" dirty="0" smtClean="0"/>
              <a:t/>
            </a:r>
            <a:br>
              <a:rPr lang="en-US" dirty="0" smtClean="0"/>
            </a:br>
            <a:r>
              <a:rPr lang="en-US" dirty="0"/>
              <a:t/>
            </a:r>
            <a:br>
              <a:rPr lang="en-US" dirty="0"/>
            </a:br>
            <a:r>
              <a:rPr lang="en-US" dirty="0" smtClean="0"/>
              <a:t>13-15 September meeting</a:t>
            </a:r>
            <a:br>
              <a:rPr lang="en-US" dirty="0" smtClean="0"/>
            </a:br>
            <a:r>
              <a:rPr lang="en-US" dirty="0" smtClean="0"/>
              <a:t>Washington, D. C</a:t>
            </a:r>
            <a:br>
              <a:rPr lang="en-US" dirty="0" smtClean="0"/>
            </a:br>
            <a:endParaRPr lang="en-US" dirty="0"/>
          </a:p>
        </p:txBody>
      </p:sp>
      <p:sp>
        <p:nvSpPr>
          <p:cNvPr id="3" name="Subtitle 2"/>
          <p:cNvSpPr>
            <a:spLocks noGrp="1"/>
          </p:cNvSpPr>
          <p:nvPr>
            <p:ph type="subTitle" idx="1"/>
          </p:nvPr>
        </p:nvSpPr>
        <p:spPr/>
        <p:txBody>
          <a:bodyPr>
            <a:normAutofit fontScale="92500" lnSpcReduction="20000"/>
          </a:bodyPr>
          <a:lstStyle/>
          <a:p>
            <a:r>
              <a:rPr lang="en-US" sz="3200" b="1" dirty="0" smtClean="0"/>
              <a:t>Codrin E. Iacob, M. D.</a:t>
            </a:r>
          </a:p>
          <a:p>
            <a:r>
              <a:rPr lang="en-US" dirty="0" smtClean="0"/>
              <a:t>The New York Eye &amp; Ear Infirmary of Mount Sinai</a:t>
            </a:r>
            <a:endParaRPr lang="en-US" dirty="0"/>
          </a:p>
        </p:txBody>
      </p:sp>
    </p:spTree>
    <p:extLst>
      <p:ext uri="{BB962C8B-B14F-4D97-AF65-F5344CB8AC3E}">
        <p14:creationId xmlns:p14="http://schemas.microsoft.com/office/powerpoint/2010/main" val="198225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Granular Corneal Dystrophy type 2</a:t>
            </a:r>
          </a:p>
        </p:txBody>
      </p:sp>
      <p:sp>
        <p:nvSpPr>
          <p:cNvPr id="6" name="Content Placeholder 5"/>
          <p:cNvSpPr>
            <a:spLocks noGrp="1"/>
          </p:cNvSpPr>
          <p:nvPr>
            <p:ph idx="1"/>
          </p:nvPr>
        </p:nvSpPr>
        <p:spPr/>
        <p:txBody>
          <a:bodyPr/>
          <a:lstStyle/>
          <a:p>
            <a:r>
              <a:rPr lang="en-US" i="1" dirty="0"/>
              <a:t>1997 </a:t>
            </a:r>
            <a:r>
              <a:rPr lang="en-US" dirty="0"/>
              <a:t>granular dystrophy </a:t>
            </a:r>
            <a:r>
              <a:rPr lang="en-US" dirty="0" err="1"/>
              <a:t>Groenouw</a:t>
            </a:r>
            <a:r>
              <a:rPr lang="en-US" dirty="0"/>
              <a:t> type I (CDGG1), Reis-</a:t>
            </a:r>
            <a:r>
              <a:rPr lang="en-US" dirty="0" err="1"/>
              <a:t>Bücklers</a:t>
            </a:r>
            <a:r>
              <a:rPr lang="en-US" dirty="0"/>
              <a:t> (CDRB), lattice type I (CDL1) and Avellino (ACD) were all four found to be </a:t>
            </a:r>
            <a:r>
              <a:rPr lang="en-US" b="1" dirty="0">
                <a:solidFill>
                  <a:schemeClr val="bg1"/>
                </a:solidFill>
              </a:rPr>
              <a:t>5q31</a:t>
            </a:r>
            <a:r>
              <a:rPr lang="en-US" dirty="0"/>
              <a:t>-linked human </a:t>
            </a:r>
            <a:r>
              <a:rPr lang="en-US" b="1" dirty="0">
                <a:solidFill>
                  <a:schemeClr val="bg1"/>
                </a:solidFill>
              </a:rPr>
              <a:t>autosomal dominant</a:t>
            </a:r>
            <a:r>
              <a:rPr lang="en-US" dirty="0"/>
              <a:t> corneal dystrophies, all implying changes in transforming growth beta-induced gene (</a:t>
            </a:r>
            <a:r>
              <a:rPr lang="en-US" b="1" dirty="0">
                <a:solidFill>
                  <a:schemeClr val="bg1"/>
                </a:solidFill>
              </a:rPr>
              <a:t>TGFBI</a:t>
            </a:r>
            <a:r>
              <a:rPr lang="en-US" dirty="0" smtClean="0"/>
              <a:t>).</a:t>
            </a:r>
          </a:p>
          <a:p>
            <a:r>
              <a:rPr lang="en-US" dirty="0"/>
              <a:t>Avellino corneal dystrophy was found to not be restricted to Avellino  region in </a:t>
            </a:r>
            <a:r>
              <a:rPr lang="en-US" dirty="0" smtClean="0"/>
              <a:t>Italy</a:t>
            </a:r>
          </a:p>
          <a:p>
            <a:r>
              <a:rPr lang="en-US" dirty="0"/>
              <a:t>The nomenclature of these corneal dystrophies was </a:t>
            </a:r>
            <a:r>
              <a:rPr lang="en-US" dirty="0" smtClean="0"/>
              <a:t>unified to include TGFBI </a:t>
            </a:r>
            <a:r>
              <a:rPr lang="en-US" dirty="0"/>
              <a:t>corneal </a:t>
            </a:r>
            <a:r>
              <a:rPr lang="en-US" dirty="0" smtClean="0"/>
              <a:t>dystrophies as opposed to the Non-TGFBI </a:t>
            </a:r>
            <a:r>
              <a:rPr lang="en-US" dirty="0"/>
              <a:t>corneal dystrophies </a:t>
            </a:r>
          </a:p>
        </p:txBody>
      </p:sp>
    </p:spTree>
    <p:extLst>
      <p:ext uri="{BB962C8B-B14F-4D97-AF65-F5344CB8AC3E}">
        <p14:creationId xmlns:p14="http://schemas.microsoft.com/office/powerpoint/2010/main" val="1312952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TGFBI corneal dystrophies</a:t>
            </a:r>
          </a:p>
        </p:txBody>
      </p:sp>
      <p:sp>
        <p:nvSpPr>
          <p:cNvPr id="5" name="Content Placeholder 4"/>
          <p:cNvSpPr>
            <a:spLocks noGrp="1"/>
          </p:cNvSpPr>
          <p:nvPr>
            <p:ph idx="1"/>
          </p:nvPr>
        </p:nvSpPr>
        <p:spPr/>
        <p:txBody>
          <a:bodyPr/>
          <a:lstStyle/>
          <a:p>
            <a:pPr lvl="1"/>
            <a:r>
              <a:rPr lang="en-US" dirty="0"/>
              <a:t>Granular corneal dystrophy type 1 was linked to mutation R555W in exon 12</a:t>
            </a:r>
          </a:p>
          <a:p>
            <a:pPr lvl="1"/>
            <a:r>
              <a:rPr lang="en-US" dirty="0"/>
              <a:t>Granular corneal dystrophy type 2 was linked to mutation R124H in exon 4</a:t>
            </a:r>
          </a:p>
          <a:p>
            <a:pPr lvl="1"/>
            <a:r>
              <a:rPr lang="en-US" dirty="0"/>
              <a:t>Granular corneal dystrophy type 3 (Reis-</a:t>
            </a:r>
            <a:r>
              <a:rPr lang="en-US" dirty="0" err="1"/>
              <a:t>Bücklers</a:t>
            </a:r>
            <a:r>
              <a:rPr lang="en-US" dirty="0"/>
              <a:t> dystrophy)</a:t>
            </a:r>
          </a:p>
          <a:p>
            <a:pPr lvl="1"/>
            <a:r>
              <a:rPr lang="en-US" dirty="0"/>
              <a:t>Thiel-</a:t>
            </a:r>
            <a:r>
              <a:rPr lang="en-US" dirty="0" err="1"/>
              <a:t>Behnke</a:t>
            </a:r>
            <a:r>
              <a:rPr lang="en-US" dirty="0"/>
              <a:t> corneal dystrophy was linked to mutation R555Q in exon </a:t>
            </a:r>
            <a:r>
              <a:rPr lang="en-US" dirty="0" smtClean="0"/>
              <a:t>12</a:t>
            </a:r>
          </a:p>
          <a:p>
            <a:pPr lvl="1"/>
            <a:r>
              <a:rPr lang="en-US" dirty="0" smtClean="0"/>
              <a:t>Lattice </a:t>
            </a:r>
            <a:r>
              <a:rPr lang="en-US" dirty="0"/>
              <a:t>corneal dystrophy type 1 was linked to mutation R124C in exon 4</a:t>
            </a:r>
            <a:endParaRPr lang="en-US" dirty="0"/>
          </a:p>
        </p:txBody>
      </p:sp>
    </p:spTree>
    <p:extLst>
      <p:ext uri="{BB962C8B-B14F-4D97-AF65-F5344CB8AC3E}">
        <p14:creationId xmlns:p14="http://schemas.microsoft.com/office/powerpoint/2010/main" val="3737621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Granular Corneal Dystrophy type 2</a:t>
            </a:r>
          </a:p>
        </p:txBody>
      </p:sp>
      <p:sp>
        <p:nvSpPr>
          <p:cNvPr id="5" name="Content Placeholder 4"/>
          <p:cNvSpPr>
            <a:spLocks noGrp="1"/>
          </p:cNvSpPr>
          <p:nvPr>
            <p:ph idx="1"/>
          </p:nvPr>
        </p:nvSpPr>
        <p:spPr/>
        <p:txBody>
          <a:bodyPr/>
          <a:lstStyle/>
          <a:p>
            <a:r>
              <a:rPr lang="en-US" dirty="0"/>
              <a:t>Granular corneal dystrophy type 2 (GCD 2) shows variable clinical expression and onset (as early as age 3 in homozygotes and as early as age 8 in </a:t>
            </a:r>
            <a:r>
              <a:rPr lang="en-US" dirty="0" smtClean="0"/>
              <a:t>heterozygotes</a:t>
            </a:r>
          </a:p>
          <a:p>
            <a:r>
              <a:rPr lang="en-US" dirty="0" smtClean="0"/>
              <a:t>but </a:t>
            </a:r>
            <a:r>
              <a:rPr lang="en-US" dirty="0"/>
              <a:t>most heterozygotes are diagnosed in their second decade or even early adulthood</a:t>
            </a:r>
            <a:r>
              <a:rPr lang="en-US" dirty="0" smtClean="0"/>
              <a:t>).</a:t>
            </a:r>
          </a:p>
          <a:p>
            <a:r>
              <a:rPr lang="en-US" dirty="0"/>
              <a:t>Because of this late onset of the disease, some patients undergo corneal surgery (LASIK, LASEK, PTK, or PRK) without being properly diagnosed. </a:t>
            </a:r>
            <a:endParaRPr lang="en-US" dirty="0" smtClean="0"/>
          </a:p>
          <a:p>
            <a:r>
              <a:rPr lang="en-US" dirty="0" smtClean="0"/>
              <a:t>Marked </a:t>
            </a:r>
            <a:r>
              <a:rPr lang="en-US" dirty="0"/>
              <a:t>exacerbation of the clinical course was observed in GCD 2 following such corneal surgical procedures.</a:t>
            </a:r>
            <a:endParaRPr lang="en-US" dirty="0"/>
          </a:p>
        </p:txBody>
      </p:sp>
    </p:spTree>
    <p:extLst>
      <p:ext uri="{BB962C8B-B14F-4D97-AF65-F5344CB8AC3E}">
        <p14:creationId xmlns:p14="http://schemas.microsoft.com/office/powerpoint/2010/main" val="75870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Granular Corneal Dystrophy type 2</a:t>
            </a:r>
          </a:p>
        </p:txBody>
      </p:sp>
      <p:sp>
        <p:nvSpPr>
          <p:cNvPr id="5" name="Content Placeholder 4"/>
          <p:cNvSpPr>
            <a:spLocks noGrp="1"/>
          </p:cNvSpPr>
          <p:nvPr>
            <p:ph idx="1"/>
          </p:nvPr>
        </p:nvSpPr>
        <p:spPr/>
        <p:txBody>
          <a:bodyPr/>
          <a:lstStyle/>
          <a:p>
            <a:r>
              <a:rPr lang="en-US" dirty="0"/>
              <a:t>I am presenting here the case of a now 49 year old female who had LASIK performed age 31 while considered to have normal corneas. </a:t>
            </a:r>
            <a:endParaRPr lang="en-US" dirty="0" smtClean="0"/>
          </a:p>
          <a:p>
            <a:r>
              <a:rPr lang="en-US" dirty="0" smtClean="0"/>
              <a:t>Age </a:t>
            </a:r>
            <a:r>
              <a:rPr lang="en-US" dirty="0"/>
              <a:t>42 she had both LASIK flaps removed because of massive interface accumulations of granular hyaline deposits. </a:t>
            </a:r>
            <a:endParaRPr lang="en-US" dirty="0" smtClean="0"/>
          </a:p>
          <a:p>
            <a:r>
              <a:rPr lang="en-US" dirty="0" smtClean="0"/>
              <a:t>Later </a:t>
            </a:r>
            <a:r>
              <a:rPr lang="en-US" dirty="0"/>
              <a:t>on, age 48, she had full PK performed on one side due to further exacerbation of her granular deposits.</a:t>
            </a:r>
            <a:endParaRPr lang="en-US" dirty="0"/>
          </a:p>
        </p:txBody>
      </p:sp>
    </p:spTree>
    <p:extLst>
      <p:ext uri="{BB962C8B-B14F-4D97-AF65-F5344CB8AC3E}">
        <p14:creationId xmlns:p14="http://schemas.microsoft.com/office/powerpoint/2010/main" val="400005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Granular Corneal Dystrophy type 2</a:t>
            </a:r>
          </a:p>
        </p:txBody>
      </p:sp>
      <p:sp>
        <p:nvSpPr>
          <p:cNvPr id="6" name="Content Placeholder 5"/>
          <p:cNvSpPr>
            <a:spLocks noGrp="1"/>
          </p:cNvSpPr>
          <p:nvPr>
            <p:ph sz="half" idx="2"/>
          </p:nvPr>
        </p:nvSpPr>
        <p:spPr>
          <a:xfrm>
            <a:off x="4663281" y="2209799"/>
            <a:ext cx="3469242" cy="4114801"/>
          </a:xfrm>
        </p:spPr>
        <p:txBody>
          <a:bodyPr>
            <a:normAutofit/>
          </a:bodyPr>
          <a:lstStyle/>
          <a:p>
            <a:r>
              <a:rPr lang="en-US" dirty="0"/>
              <a:t>After lifting and scraping of </a:t>
            </a:r>
            <a:r>
              <a:rPr lang="en-US" dirty="0" smtClean="0"/>
              <a:t>LASIK </a:t>
            </a:r>
            <a:r>
              <a:rPr lang="en-US" dirty="0"/>
              <a:t>flaps (OD x 2 and OS x 3)</a:t>
            </a:r>
          </a:p>
          <a:p>
            <a:r>
              <a:rPr lang="en-US" dirty="0"/>
              <a:t>She had amputation of LASIK </a:t>
            </a:r>
            <a:r>
              <a:rPr lang="en-US" dirty="0" smtClean="0"/>
              <a:t>flap and </a:t>
            </a:r>
            <a:r>
              <a:rPr lang="en-US" dirty="0"/>
              <a:t>scraping of corneal bed in </a:t>
            </a:r>
            <a:r>
              <a:rPr lang="en-US" dirty="0" smtClean="0"/>
              <a:t>April </a:t>
            </a:r>
            <a:r>
              <a:rPr lang="en-US" dirty="0"/>
              <a:t>of 2011 in OS </a:t>
            </a:r>
            <a:r>
              <a:rPr lang="en-US" dirty="0" smtClean="0"/>
              <a:t>December </a:t>
            </a:r>
            <a:r>
              <a:rPr lang="en-US" dirty="0"/>
              <a:t>of 2011 in OD</a:t>
            </a:r>
            <a:r>
              <a:rPr lang="en-US" dirty="0" smtClean="0"/>
              <a:t>.</a:t>
            </a:r>
          </a:p>
          <a:p>
            <a:pPr marL="0" indent="0">
              <a:buNone/>
            </a:pPr>
            <a:endParaRPr lang="en-US" dirty="0" smtClean="0"/>
          </a:p>
          <a:p>
            <a:r>
              <a:rPr lang="en-US" dirty="0">
                <a:solidFill>
                  <a:srgbClr val="FF0000"/>
                </a:solidFill>
              </a:rPr>
              <a:t>H&amp;E, trichrome, and Congo red stains from amputated LASIK flap</a:t>
            </a:r>
          </a:p>
          <a:p>
            <a:endParaRPr lang="en-US" dirty="0"/>
          </a:p>
          <a:p>
            <a:pPr marL="0" indent="0">
              <a:buNone/>
            </a:pPr>
            <a:endParaRPr lang="en-US" dirty="0"/>
          </a:p>
        </p:txBody>
      </p:sp>
      <p:pic>
        <p:nvPicPr>
          <p:cNvPr id="6146" name="Picture 2" descr="Y:\Digital Workstation\EYE Case Images\S11-3780 granular in Lasik flap\s11-3780 H&amp;E.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312115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Y:\Digital Workstation\EYE Case Images\S11-3780 granular in Lasik flap\s11-3780 trichr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124200"/>
            <a:ext cx="31210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Y:\Digital Workstation\EYE Case Images\S11-3780 granular in Lasik flap\s11-3780 congo r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99" y="4343400"/>
            <a:ext cx="31210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58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pic>
        <p:nvPicPr>
          <p:cNvPr id="7170" name="Picture 2" descr="Y:\Digital Workstation\EYE Case Images\S18-1051 Granular Dystrophy type II\H&amp;E, 2x.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09650" y="2600960"/>
            <a:ext cx="3471863" cy="24688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Y:\Digital Workstation\EYE Case Images\S18-1051 Granular Dystrophy type II\H&amp;E, 10x.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62488" y="2601524"/>
            <a:ext cx="3470275" cy="2467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410200"/>
            <a:ext cx="7360476" cy="923330"/>
          </a:xfrm>
          <a:prstGeom prst="rect">
            <a:avLst/>
          </a:prstGeom>
          <a:noFill/>
        </p:spPr>
        <p:txBody>
          <a:bodyPr wrap="none" rtlCol="0">
            <a:spAutoFit/>
          </a:bodyPr>
          <a:lstStyle/>
          <a:p>
            <a:r>
              <a:rPr lang="en-US" dirty="0" smtClean="0"/>
              <a:t>Central thinning of the cornea due to prior amputation of the </a:t>
            </a:r>
          </a:p>
          <a:p>
            <a:r>
              <a:rPr lang="en-US" dirty="0" smtClean="0"/>
              <a:t>LASIK flap</a:t>
            </a:r>
          </a:p>
          <a:p>
            <a:r>
              <a:rPr lang="en-US" dirty="0" smtClean="0"/>
              <a:t>Granular deposits are seen anteriorly</a:t>
            </a:r>
            <a:endParaRPr lang="en-US" dirty="0"/>
          </a:p>
        </p:txBody>
      </p:sp>
    </p:spTree>
    <p:extLst>
      <p:ext uri="{BB962C8B-B14F-4D97-AF65-F5344CB8AC3E}">
        <p14:creationId xmlns:p14="http://schemas.microsoft.com/office/powerpoint/2010/main" val="233033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pic>
        <p:nvPicPr>
          <p:cNvPr id="8194" name="Picture 2" descr="Y:\Digital Workstation\EYE Case Images\S18-1051 Granular Dystrophy type II\H&amp;E, 40x.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09650" y="2600960"/>
            <a:ext cx="3471863" cy="246888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r>
              <a:rPr lang="en-US" dirty="0" smtClean="0"/>
              <a:t>Lack of Bowman’s layer</a:t>
            </a:r>
          </a:p>
          <a:p>
            <a:r>
              <a:rPr lang="en-US" dirty="0" smtClean="0"/>
              <a:t>Granular deposits in anterior stroma</a:t>
            </a:r>
            <a:endParaRPr lang="en-US" dirty="0"/>
          </a:p>
        </p:txBody>
      </p:sp>
    </p:spTree>
    <p:extLst>
      <p:ext uri="{BB962C8B-B14F-4D97-AF65-F5344CB8AC3E}">
        <p14:creationId xmlns:p14="http://schemas.microsoft.com/office/powerpoint/2010/main" val="1317692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pic>
        <p:nvPicPr>
          <p:cNvPr id="10242" name="Picture 2" descr="Y:\Digital Workstation\EYE Case Images\S18-1051 Granular Dystrophy type II\Trichrome, 20x.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347186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Y:\Digital Workstation\EYE Case Images\S18-1051 Granular Dystrophy type II\PAS, 20x.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26208"/>
            <a:ext cx="34702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Y:\Digital Workstation\EYE Case Images\S18-1051 Granular Dystrophy type II\Alcian blue, 20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7656" y="1524000"/>
            <a:ext cx="3352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Y:\Digital Workstation\EYE Case Images\S18-1051 Granular Dystrophy type II\Congo red, 20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56" y="3530837"/>
            <a:ext cx="3352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715000"/>
            <a:ext cx="5999206" cy="923330"/>
          </a:xfrm>
          <a:prstGeom prst="rect">
            <a:avLst/>
          </a:prstGeom>
          <a:noFill/>
        </p:spPr>
        <p:txBody>
          <a:bodyPr wrap="none" rtlCol="0">
            <a:spAutoFit/>
          </a:bodyPr>
          <a:lstStyle/>
          <a:p>
            <a:r>
              <a:rPr lang="en-US" dirty="0" smtClean="0"/>
              <a:t>Trichrome, PAS, </a:t>
            </a:r>
            <a:r>
              <a:rPr lang="en-US" dirty="0" err="1" smtClean="0"/>
              <a:t>Alcian</a:t>
            </a:r>
            <a:r>
              <a:rPr lang="en-US" dirty="0" smtClean="0"/>
              <a:t> blue, and Congo red stains</a:t>
            </a:r>
          </a:p>
          <a:p>
            <a:endParaRPr lang="en-US" dirty="0"/>
          </a:p>
          <a:p>
            <a:r>
              <a:rPr lang="en-US" dirty="0" smtClean="0"/>
              <a:t>very few amyloid deposits were seen</a:t>
            </a:r>
            <a:endParaRPr lang="en-US" dirty="0"/>
          </a:p>
        </p:txBody>
      </p:sp>
    </p:spTree>
    <p:extLst>
      <p:ext uri="{BB962C8B-B14F-4D97-AF65-F5344CB8AC3E}">
        <p14:creationId xmlns:p14="http://schemas.microsoft.com/office/powerpoint/2010/main" val="2496936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Granular Corneal Dystrophy type 2</a:t>
            </a:r>
          </a:p>
        </p:txBody>
      </p:sp>
      <p:sp>
        <p:nvSpPr>
          <p:cNvPr id="6" name="Content Placeholder 5"/>
          <p:cNvSpPr>
            <a:spLocks noGrp="1"/>
          </p:cNvSpPr>
          <p:nvPr>
            <p:ph idx="1"/>
          </p:nvPr>
        </p:nvSpPr>
        <p:spPr/>
        <p:txBody>
          <a:bodyPr/>
          <a:lstStyle/>
          <a:p>
            <a:r>
              <a:rPr lang="en-US" dirty="0" smtClean="0"/>
              <a:t>No further genetic testing could be conducted</a:t>
            </a:r>
          </a:p>
          <a:p>
            <a:pPr marL="0" indent="0">
              <a:buNone/>
            </a:pPr>
            <a:endParaRPr lang="en-US" dirty="0" smtClean="0"/>
          </a:p>
          <a:p>
            <a:r>
              <a:rPr lang="en-US" dirty="0" smtClean="0"/>
              <a:t>No detailed familial history is available either</a:t>
            </a:r>
          </a:p>
          <a:p>
            <a:pPr marL="0" indent="0">
              <a:buNone/>
            </a:pPr>
            <a:endParaRPr lang="en-US" dirty="0" smtClean="0"/>
          </a:p>
          <a:p>
            <a:r>
              <a:rPr lang="en-US" dirty="0" smtClean="0"/>
              <a:t>The late onset, which allowed LASIK to be performed on supposed normal corneas, and the exacerbated clinical course after LASIK suggest GCD type 2, supposedly heterozygote genotype</a:t>
            </a:r>
          </a:p>
        </p:txBody>
      </p:sp>
    </p:spTree>
    <p:extLst>
      <p:ext uri="{BB962C8B-B14F-4D97-AF65-F5344CB8AC3E}">
        <p14:creationId xmlns:p14="http://schemas.microsoft.com/office/powerpoint/2010/main" val="30988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err="1" smtClean="0"/>
              <a:t>Groenouw</a:t>
            </a:r>
            <a:r>
              <a:rPr lang="en-US" dirty="0" smtClean="0"/>
              <a:t> </a:t>
            </a:r>
            <a:r>
              <a:rPr lang="en-US" dirty="0"/>
              <a:t>A. </a:t>
            </a:r>
            <a:r>
              <a:rPr lang="en-US" dirty="0" err="1"/>
              <a:t>Noduli</a:t>
            </a:r>
            <a:r>
              <a:rPr lang="en-US" dirty="0"/>
              <a:t> </a:t>
            </a:r>
            <a:r>
              <a:rPr lang="en-US" dirty="0" err="1"/>
              <a:t>corneae</a:t>
            </a:r>
            <a:r>
              <a:rPr lang="en-US" dirty="0"/>
              <a:t>. Arch. F. </a:t>
            </a:r>
            <a:r>
              <a:rPr lang="en-US" dirty="0" err="1"/>
              <a:t>Augenheilk</a:t>
            </a:r>
            <a:r>
              <a:rPr lang="en-US" dirty="0"/>
              <a:t>., 1890</a:t>
            </a:r>
          </a:p>
          <a:p>
            <a:pPr lvl="0"/>
            <a:r>
              <a:rPr lang="en-US" dirty="0" err="1"/>
              <a:t>Buecklers</a:t>
            </a:r>
            <a:r>
              <a:rPr lang="en-US" dirty="0"/>
              <a:t> M. Die </a:t>
            </a:r>
            <a:r>
              <a:rPr lang="en-US" dirty="0" err="1"/>
              <a:t>Erblichen</a:t>
            </a:r>
            <a:r>
              <a:rPr lang="en-US" dirty="0"/>
              <a:t> </a:t>
            </a:r>
            <a:r>
              <a:rPr lang="en-US" dirty="0" err="1"/>
              <a:t>Hornhautdystrophien</a:t>
            </a:r>
            <a:r>
              <a:rPr lang="en-US" dirty="0"/>
              <a:t>. </a:t>
            </a:r>
            <a:r>
              <a:rPr lang="en-US" dirty="0" err="1"/>
              <a:t>Bucherel</a:t>
            </a:r>
            <a:r>
              <a:rPr lang="en-US" dirty="0"/>
              <a:t> des </a:t>
            </a:r>
            <a:r>
              <a:rPr lang="en-US" dirty="0" err="1"/>
              <a:t>Augenarztes</a:t>
            </a:r>
            <a:r>
              <a:rPr lang="en-US" dirty="0"/>
              <a:t>. Stuttgart, </a:t>
            </a:r>
            <a:r>
              <a:rPr lang="en-US" dirty="0" err="1"/>
              <a:t>Enke</a:t>
            </a:r>
            <a:r>
              <a:rPr lang="en-US" dirty="0"/>
              <a:t>, 1938</a:t>
            </a:r>
          </a:p>
          <a:p>
            <a:pPr lvl="0"/>
            <a:r>
              <a:rPr lang="en-US" dirty="0"/>
              <a:t>Duke-Elder S. Textbook of Ophthalmology. St. Louis, Mosby, 1938</a:t>
            </a:r>
          </a:p>
          <a:p>
            <a:pPr lvl="0"/>
            <a:r>
              <a:rPr lang="en-US" dirty="0"/>
              <a:t>Jones ST, Zimmerman LE. Histopathologic differentiation of granular, macular, and lattice dystrophies of the cornea. Am J </a:t>
            </a:r>
            <a:r>
              <a:rPr lang="en-US" dirty="0" err="1"/>
              <a:t>Ophthalmol</a:t>
            </a:r>
            <a:r>
              <a:rPr lang="en-US" dirty="0"/>
              <a:t>. 1959 Jan;47(1 Part 1):1-16.</a:t>
            </a:r>
          </a:p>
          <a:p>
            <a:pPr lvl="0"/>
            <a:r>
              <a:rPr lang="en-US" dirty="0"/>
              <a:t>Han KE, Choi SI, Chung WS, Jung SH, </a:t>
            </a:r>
            <a:r>
              <a:rPr lang="en-US" dirty="0" err="1"/>
              <a:t>Katsanis</a:t>
            </a:r>
            <a:r>
              <a:rPr lang="en-US" dirty="0"/>
              <a:t> N, Kim TI, Kim EK. Extremely varied phenotypes in granular corneal dystrophy type 2 </a:t>
            </a:r>
            <a:r>
              <a:rPr lang="en-US" dirty="0" err="1"/>
              <a:t>heteroztgotes</a:t>
            </a:r>
            <a:r>
              <a:rPr lang="en-US" dirty="0"/>
              <a:t>. </a:t>
            </a:r>
            <a:r>
              <a:rPr lang="en-US" dirty="0" err="1"/>
              <a:t>Mol</a:t>
            </a:r>
            <a:r>
              <a:rPr lang="en-US" dirty="0"/>
              <a:t> Vis. 2012;18:1755-62. </a:t>
            </a:r>
            <a:r>
              <a:rPr lang="en-US" dirty="0" err="1"/>
              <a:t>Epub</a:t>
            </a:r>
            <a:r>
              <a:rPr lang="en-US" dirty="0"/>
              <a:t> 2012 Jun 27</a:t>
            </a:r>
          </a:p>
          <a:p>
            <a:pPr lvl="0"/>
            <a:r>
              <a:rPr lang="en-US" dirty="0" err="1"/>
              <a:t>Awwad</a:t>
            </a:r>
            <a:r>
              <a:rPr lang="en-US" dirty="0"/>
              <a:t> ST, Di </a:t>
            </a:r>
            <a:r>
              <a:rPr lang="en-US" dirty="0" err="1"/>
              <a:t>Pascuale</a:t>
            </a:r>
            <a:r>
              <a:rPr lang="en-US" dirty="0"/>
              <a:t> MA, Hogan RN, </a:t>
            </a:r>
            <a:r>
              <a:rPr lang="en-US" dirty="0" err="1"/>
              <a:t>Forstot</a:t>
            </a:r>
            <a:r>
              <a:rPr lang="en-US" dirty="0"/>
              <a:t> SL, </a:t>
            </a:r>
            <a:r>
              <a:rPr lang="en-US" dirty="0" err="1"/>
              <a:t>McCulley</a:t>
            </a:r>
            <a:r>
              <a:rPr lang="en-US" dirty="0"/>
              <a:t> JP, Cavanagh HD. Avellino corneal dystrophy worsening after laser in situ </a:t>
            </a:r>
            <a:r>
              <a:rPr lang="en-US" dirty="0" err="1"/>
              <a:t>keratomileusis</a:t>
            </a:r>
            <a:r>
              <a:rPr lang="en-US" dirty="0"/>
              <a:t>: further </a:t>
            </a:r>
            <a:r>
              <a:rPr lang="en-US" dirty="0" err="1"/>
              <a:t>clinicopathologic</a:t>
            </a:r>
            <a:r>
              <a:rPr lang="en-US" dirty="0"/>
              <a:t> observations and proposed pathogenesis. Am J </a:t>
            </a:r>
            <a:r>
              <a:rPr lang="en-US" dirty="0" err="1"/>
              <a:t>Ophthalmol</a:t>
            </a:r>
            <a:r>
              <a:rPr lang="en-US" dirty="0"/>
              <a:t>. 2008 Apr;145(4):656-61. </a:t>
            </a:r>
            <a:r>
              <a:rPr lang="en-US" dirty="0" err="1"/>
              <a:t>doi</a:t>
            </a:r>
            <a:r>
              <a:rPr lang="en-US" dirty="0"/>
              <a:t>: 10.1016/j.ajo.2007.12.008. </a:t>
            </a:r>
            <a:r>
              <a:rPr lang="en-US" dirty="0" err="1"/>
              <a:t>Epub</a:t>
            </a:r>
            <a:r>
              <a:rPr lang="en-US" dirty="0"/>
              <a:t> 2008 Feb 19</a:t>
            </a:r>
          </a:p>
          <a:p>
            <a:pPr lvl="0"/>
            <a:r>
              <a:rPr lang="en-US" dirty="0" err="1"/>
              <a:t>Konishi</a:t>
            </a:r>
            <a:r>
              <a:rPr lang="en-US" dirty="0"/>
              <a:t> M, Yamada M, Nakamura Y, </a:t>
            </a:r>
            <a:r>
              <a:rPr lang="en-US" dirty="0" err="1"/>
              <a:t>Mashima</a:t>
            </a:r>
            <a:r>
              <a:rPr lang="en-US" dirty="0"/>
              <a:t> Y. </a:t>
            </a:r>
            <a:r>
              <a:rPr lang="en-US" dirty="0" err="1"/>
              <a:t>Immunohistology</a:t>
            </a:r>
            <a:r>
              <a:rPr lang="en-US" dirty="0"/>
              <a:t> of </a:t>
            </a:r>
            <a:r>
              <a:rPr lang="en-US" dirty="0" err="1"/>
              <a:t>kerato-epithelin</a:t>
            </a:r>
            <a:r>
              <a:rPr lang="en-US" dirty="0"/>
              <a:t> in corneal stromal dystrophies associated with R124 mutations of the BIGH3 gene. </a:t>
            </a:r>
            <a:r>
              <a:rPr lang="en-US" dirty="0" err="1"/>
              <a:t>Curr</a:t>
            </a:r>
            <a:r>
              <a:rPr lang="en-US" dirty="0"/>
              <a:t> Eye Res. 2000 Nov;21(5):891-6</a:t>
            </a:r>
          </a:p>
          <a:p>
            <a:pPr lvl="0"/>
            <a:r>
              <a:rPr lang="en-US" dirty="0"/>
              <a:t>C3D classification of corneal dystrophies- Edition 2, 2015</a:t>
            </a:r>
          </a:p>
          <a:p>
            <a:endParaRPr lang="en-US" dirty="0"/>
          </a:p>
        </p:txBody>
      </p:sp>
    </p:spTree>
    <p:extLst>
      <p:ext uri="{BB962C8B-B14F-4D97-AF65-F5344CB8AC3E}">
        <p14:creationId xmlns:p14="http://schemas.microsoft.com/office/powerpoint/2010/main" val="333011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Granular Corneal Dystrophy type 2</a:t>
            </a:r>
            <a:endParaRPr lang="en-US" sz="2800" dirty="0"/>
          </a:p>
        </p:txBody>
      </p:sp>
      <p:sp>
        <p:nvSpPr>
          <p:cNvPr id="3" name="Content Placeholder 2"/>
          <p:cNvSpPr>
            <a:spLocks noGrp="1"/>
          </p:cNvSpPr>
          <p:nvPr>
            <p:ph idx="1"/>
          </p:nvPr>
        </p:nvSpPr>
        <p:spPr/>
        <p:txBody>
          <a:bodyPr/>
          <a:lstStyle/>
          <a:p>
            <a:r>
              <a:rPr lang="en-US" dirty="0"/>
              <a:t>In the late 1880 a German neurologist, Wilhelm Heinrich </a:t>
            </a:r>
            <a:r>
              <a:rPr lang="en-US" dirty="0" err="1"/>
              <a:t>Erb</a:t>
            </a:r>
            <a:r>
              <a:rPr lang="en-US" dirty="0"/>
              <a:t>, coined the term “muscular dystrophy”  and characterized this group of diseases as progressive, degenerative primary muscular </a:t>
            </a:r>
            <a:r>
              <a:rPr lang="en-US" dirty="0" smtClean="0"/>
              <a:t>abnormalities</a:t>
            </a:r>
          </a:p>
          <a:p>
            <a:r>
              <a:rPr lang="en-US" dirty="0" err="1" smtClean="0"/>
              <a:t>Erb</a:t>
            </a:r>
            <a:r>
              <a:rPr lang="en-US" dirty="0" smtClean="0"/>
              <a:t>-Duchenne muscular dystrophy was subsequently named after him</a:t>
            </a:r>
          </a:p>
          <a:p>
            <a:r>
              <a:rPr lang="en-US" dirty="0"/>
              <a:t>Dystrophy derives from the Greek “</a:t>
            </a:r>
            <a:r>
              <a:rPr lang="en-US" dirty="0" err="1"/>
              <a:t>dys</a:t>
            </a:r>
            <a:r>
              <a:rPr lang="en-US" dirty="0"/>
              <a:t>” meaning wrong, difficult, and from “</a:t>
            </a:r>
            <a:r>
              <a:rPr lang="en-US" dirty="0" err="1"/>
              <a:t>trophe</a:t>
            </a:r>
            <a:r>
              <a:rPr lang="en-US" dirty="0"/>
              <a:t>”, meaning nourishment.</a:t>
            </a:r>
            <a:endParaRPr lang="en-US" dirty="0"/>
          </a:p>
        </p:txBody>
      </p:sp>
    </p:spTree>
    <p:extLst>
      <p:ext uri="{BB962C8B-B14F-4D97-AF65-F5344CB8AC3E}">
        <p14:creationId xmlns:p14="http://schemas.microsoft.com/office/powerpoint/2010/main" val="429360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sp>
        <p:nvSpPr>
          <p:cNvPr id="3" name="Content Placeholder 2"/>
          <p:cNvSpPr>
            <a:spLocks noGrp="1"/>
          </p:cNvSpPr>
          <p:nvPr>
            <p:ph idx="1"/>
          </p:nvPr>
        </p:nvSpPr>
        <p:spPr/>
        <p:txBody>
          <a:bodyPr/>
          <a:lstStyle/>
          <a:p>
            <a:r>
              <a:rPr lang="en-US" dirty="0"/>
              <a:t>In 1890, the German Ophthalmologist Arthur </a:t>
            </a:r>
            <a:r>
              <a:rPr lang="en-US" dirty="0" err="1" smtClean="0"/>
              <a:t>Groenouw</a:t>
            </a:r>
            <a:r>
              <a:rPr lang="en-US" dirty="0" smtClean="0"/>
              <a:t> (</a:t>
            </a:r>
            <a:r>
              <a:rPr lang="en-US" dirty="0"/>
              <a:t>1862 – </a:t>
            </a:r>
            <a:r>
              <a:rPr lang="en-US" dirty="0" smtClean="0"/>
              <a:t>1945), </a:t>
            </a:r>
            <a:r>
              <a:rPr lang="en-US" dirty="0"/>
              <a:t>working in Breslau, then Germany (currently Wroclaw, Poland), published the first clinical observations about degenerative corneal conditions which he called “</a:t>
            </a:r>
            <a:r>
              <a:rPr lang="en-US" i="1" dirty="0" err="1"/>
              <a:t>Knötchenförmige</a:t>
            </a:r>
            <a:r>
              <a:rPr lang="en-US" i="1" dirty="0"/>
              <a:t> </a:t>
            </a:r>
            <a:r>
              <a:rPr lang="en-US" i="1" dirty="0" err="1"/>
              <a:t>Hornhauttrübungen</a:t>
            </a:r>
            <a:r>
              <a:rPr lang="en-US" i="1" dirty="0"/>
              <a:t>”, which were translated into English as “</a:t>
            </a:r>
            <a:r>
              <a:rPr lang="en-US" i="1" dirty="0" err="1"/>
              <a:t>Noduli</a:t>
            </a:r>
            <a:r>
              <a:rPr lang="en-US" i="1" dirty="0"/>
              <a:t> </a:t>
            </a:r>
            <a:r>
              <a:rPr lang="en-US" i="1" dirty="0" err="1"/>
              <a:t>Corneae</a:t>
            </a:r>
            <a:r>
              <a:rPr lang="en-US" i="1" dirty="0"/>
              <a:t>”. </a:t>
            </a:r>
            <a:endParaRPr lang="en-US" dirty="0"/>
          </a:p>
        </p:txBody>
      </p:sp>
    </p:spTree>
    <p:extLst>
      <p:ext uri="{BB962C8B-B14F-4D97-AF65-F5344CB8AC3E}">
        <p14:creationId xmlns:p14="http://schemas.microsoft.com/office/powerpoint/2010/main" val="160283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sp>
        <p:nvSpPr>
          <p:cNvPr id="4" name="Content Placeholder 3"/>
          <p:cNvSpPr>
            <a:spLocks noGrp="1"/>
          </p:cNvSpPr>
          <p:nvPr>
            <p:ph sz="half" idx="2"/>
          </p:nvPr>
        </p:nvSpPr>
        <p:spPr/>
        <p:txBody>
          <a:bodyPr/>
          <a:lstStyle/>
          <a:p>
            <a:r>
              <a:rPr lang="en-US" i="1" dirty="0">
                <a:latin typeface="Arial"/>
                <a:ea typeface="Calibri"/>
              </a:rPr>
              <a:t>His description is rather </a:t>
            </a:r>
            <a:r>
              <a:rPr lang="en-US" i="1" dirty="0" smtClean="0">
                <a:latin typeface="Arial"/>
                <a:ea typeface="Calibri"/>
              </a:rPr>
              <a:t>detailed</a:t>
            </a:r>
            <a:r>
              <a:rPr lang="en-US" i="1" dirty="0">
                <a:latin typeface="Arial"/>
                <a:ea typeface="Calibri"/>
              </a:rPr>
              <a:t>: numerous scattered corneal deposits with round to ragged edges which are stable in time, populate predominantly the central cornea, and do not elicit an accompanying inflammatory reaction. Some larger deposits elevate the overlying epithelium</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1809750"/>
            <a:ext cx="3200400"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141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8801"/>
            <a:ext cx="2971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38600"/>
            <a:ext cx="29718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3200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91000" y="5144869"/>
            <a:ext cx="4900186" cy="923330"/>
          </a:xfrm>
          <a:prstGeom prst="rect">
            <a:avLst/>
          </a:prstGeom>
          <a:noFill/>
        </p:spPr>
        <p:txBody>
          <a:bodyPr wrap="square" rtlCol="0">
            <a:spAutoFit/>
          </a:bodyPr>
          <a:lstStyle/>
          <a:p>
            <a:r>
              <a:rPr lang="en-US" b="1" dirty="0" smtClean="0">
                <a:solidFill>
                  <a:schemeClr val="bg1"/>
                </a:solidFill>
              </a:rPr>
              <a:t>Original drawings of </a:t>
            </a:r>
          </a:p>
          <a:p>
            <a:r>
              <a:rPr lang="en-US" b="1" i="1" dirty="0" err="1" smtClean="0">
                <a:solidFill>
                  <a:schemeClr val="bg1"/>
                </a:solidFill>
              </a:rPr>
              <a:t>Knötchenförmige</a:t>
            </a:r>
            <a:r>
              <a:rPr lang="en-US" b="1" i="1" dirty="0" smtClean="0">
                <a:solidFill>
                  <a:schemeClr val="bg1"/>
                </a:solidFill>
              </a:rPr>
              <a:t> </a:t>
            </a:r>
            <a:r>
              <a:rPr lang="en-US" b="1" i="1" dirty="0" err="1">
                <a:solidFill>
                  <a:schemeClr val="bg1"/>
                </a:solidFill>
              </a:rPr>
              <a:t>Hornhauttrübungen</a:t>
            </a:r>
            <a:endParaRPr lang="en-US" b="1" dirty="0">
              <a:solidFill>
                <a:schemeClr val="bg1"/>
              </a:solidFill>
            </a:endParaRPr>
          </a:p>
        </p:txBody>
      </p:sp>
    </p:spTree>
    <p:extLst>
      <p:ext uri="{BB962C8B-B14F-4D97-AF65-F5344CB8AC3E}">
        <p14:creationId xmlns:p14="http://schemas.microsoft.com/office/powerpoint/2010/main" val="260910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sp>
        <p:nvSpPr>
          <p:cNvPr id="3" name="Content Placeholder 2"/>
          <p:cNvSpPr>
            <a:spLocks noGrp="1"/>
          </p:cNvSpPr>
          <p:nvPr>
            <p:ph idx="1"/>
          </p:nvPr>
        </p:nvSpPr>
        <p:spPr/>
        <p:txBody>
          <a:bodyPr/>
          <a:lstStyle/>
          <a:p>
            <a:r>
              <a:rPr lang="en-US" i="1" dirty="0"/>
              <a:t>Early in the twentieth century ophthalmologist observed several types of corneal dystrophies and early descriptions were published of what used to be called </a:t>
            </a:r>
            <a:r>
              <a:rPr lang="en-US" i="1" dirty="0" err="1"/>
              <a:t>Groenouw</a:t>
            </a:r>
            <a:r>
              <a:rPr lang="en-US" i="1" dirty="0"/>
              <a:t> type I and II, Fleischer familial corneal dystrophy type I and II, or </a:t>
            </a:r>
            <a:r>
              <a:rPr lang="en-US" dirty="0" err="1"/>
              <a:t>Bücklers</a:t>
            </a:r>
            <a:r>
              <a:rPr lang="en-US" i="1" dirty="0"/>
              <a:t> corneal dystrophy type I and </a:t>
            </a:r>
            <a:r>
              <a:rPr lang="en-US" i="1" dirty="0" smtClean="0"/>
              <a:t>II</a:t>
            </a:r>
          </a:p>
          <a:p>
            <a:r>
              <a:rPr lang="en-US" i="1" dirty="0" err="1" smtClean="0"/>
              <a:t>Groenouw</a:t>
            </a:r>
            <a:r>
              <a:rPr lang="en-US" i="1" dirty="0" smtClean="0"/>
              <a:t>, Reis, Fleischer, and </a:t>
            </a:r>
            <a:r>
              <a:rPr lang="en-US" dirty="0" err="1" smtClean="0"/>
              <a:t>Bücklers</a:t>
            </a:r>
            <a:r>
              <a:rPr lang="en-US" dirty="0" smtClean="0"/>
              <a:t> were just few of classifications attempted</a:t>
            </a:r>
            <a:endParaRPr lang="en-US" dirty="0"/>
          </a:p>
        </p:txBody>
      </p:sp>
    </p:spTree>
    <p:extLst>
      <p:ext uri="{BB962C8B-B14F-4D97-AF65-F5344CB8AC3E}">
        <p14:creationId xmlns:p14="http://schemas.microsoft.com/office/powerpoint/2010/main" val="656090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sp>
        <p:nvSpPr>
          <p:cNvPr id="3" name="Content Placeholder 2"/>
          <p:cNvSpPr>
            <a:spLocks noGrp="1"/>
          </p:cNvSpPr>
          <p:nvPr>
            <p:ph idx="1"/>
          </p:nvPr>
        </p:nvSpPr>
        <p:spPr/>
        <p:txBody>
          <a:bodyPr/>
          <a:lstStyle/>
          <a:p>
            <a:r>
              <a:rPr lang="en-US" i="1" dirty="0"/>
              <a:t>Max </a:t>
            </a:r>
            <a:r>
              <a:rPr lang="en-US" dirty="0" err="1"/>
              <a:t>Bücklers</a:t>
            </a:r>
            <a:r>
              <a:rPr lang="en-US" dirty="0"/>
              <a:t>, German Ophthalmologist </a:t>
            </a:r>
            <a:r>
              <a:rPr lang="en-US" dirty="0" smtClean="0"/>
              <a:t>(1895-1969</a:t>
            </a:r>
            <a:r>
              <a:rPr lang="en-US" dirty="0"/>
              <a:t>. Hannover; </a:t>
            </a:r>
            <a:r>
              <a:rPr lang="en-US" dirty="0" err="1" smtClean="0"/>
              <a:t>Mönchen-Gladbach</a:t>
            </a:r>
            <a:r>
              <a:rPr lang="en-US" dirty="0" smtClean="0"/>
              <a:t>) considered </a:t>
            </a:r>
            <a:r>
              <a:rPr lang="en-US" dirty="0"/>
              <a:t>granular dystrophy as the most frequent of the corneal dystrophies (1938)</a:t>
            </a:r>
            <a:endParaRPr lang="en-US" dirty="0"/>
          </a:p>
        </p:txBody>
      </p:sp>
    </p:spTree>
    <p:extLst>
      <p:ext uri="{BB962C8B-B14F-4D97-AF65-F5344CB8AC3E}">
        <p14:creationId xmlns:p14="http://schemas.microsoft.com/office/powerpoint/2010/main" val="397619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Granular Corneal Dystrophy type 2</a:t>
            </a:r>
          </a:p>
        </p:txBody>
      </p:sp>
      <p:sp>
        <p:nvSpPr>
          <p:cNvPr id="3" name="Content Placeholder 2"/>
          <p:cNvSpPr>
            <a:spLocks noGrp="1"/>
          </p:cNvSpPr>
          <p:nvPr>
            <p:ph idx="1"/>
          </p:nvPr>
        </p:nvSpPr>
        <p:spPr/>
        <p:txBody>
          <a:bodyPr/>
          <a:lstStyle/>
          <a:p>
            <a:r>
              <a:rPr lang="en-US" i="1" dirty="0"/>
              <a:t>J. Reimer </a:t>
            </a:r>
            <a:r>
              <a:rPr lang="en-US" i="1" dirty="0" err="1"/>
              <a:t>Wolter</a:t>
            </a:r>
            <a:r>
              <a:rPr lang="en-US" i="1" dirty="0"/>
              <a:t> </a:t>
            </a:r>
            <a:r>
              <a:rPr lang="en-US" i="1" dirty="0" smtClean="0"/>
              <a:t>(trained at the University in Hamburg and emigrated to the US in 1953) and </a:t>
            </a:r>
            <a:r>
              <a:rPr lang="en-US" i="1" dirty="0"/>
              <a:t>William M. Cutler reported granular corneal dystrophy in the American Medical Literature in 1958</a:t>
            </a:r>
            <a:r>
              <a:rPr lang="en-US" i="1" dirty="0" smtClean="0"/>
              <a:t>.</a:t>
            </a:r>
          </a:p>
          <a:p>
            <a:r>
              <a:rPr lang="en-US" i="1" dirty="0"/>
              <a:t>1961 Sam T. Jones </a:t>
            </a:r>
            <a:r>
              <a:rPr lang="en-US" i="1" dirty="0" smtClean="0"/>
              <a:t>(Chicago, Illinois) and </a:t>
            </a:r>
            <a:r>
              <a:rPr lang="en-US" i="1" dirty="0"/>
              <a:t>Lorenz E. Zimmerman </a:t>
            </a:r>
            <a:r>
              <a:rPr lang="en-US" i="1" dirty="0" smtClean="0"/>
              <a:t>(from AFIP) published </a:t>
            </a:r>
            <a:r>
              <a:rPr lang="en-US" i="1" dirty="0"/>
              <a:t>a detailed histopathologic description of granular, macular, and lattice corneal dystrophies</a:t>
            </a:r>
            <a:endParaRPr lang="en-US" i="1" dirty="0" smtClean="0"/>
          </a:p>
          <a:p>
            <a:pPr marL="0" indent="0">
              <a:buNone/>
            </a:pPr>
            <a:endParaRPr lang="en-US" dirty="0"/>
          </a:p>
        </p:txBody>
      </p:sp>
    </p:spTree>
    <p:extLst>
      <p:ext uri="{BB962C8B-B14F-4D97-AF65-F5344CB8AC3E}">
        <p14:creationId xmlns:p14="http://schemas.microsoft.com/office/powerpoint/2010/main" val="3783449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Granular Corneal Dystrophy type 2</a:t>
            </a:r>
          </a:p>
        </p:txBody>
      </p:sp>
      <p:sp>
        <p:nvSpPr>
          <p:cNvPr id="6" name="Content Placeholder 5"/>
          <p:cNvSpPr>
            <a:spLocks noGrp="1"/>
          </p:cNvSpPr>
          <p:nvPr>
            <p:ph sz="half" idx="2"/>
          </p:nvPr>
        </p:nvSpPr>
        <p:spPr/>
        <p:txBody>
          <a:bodyPr/>
          <a:lstStyle/>
          <a:p>
            <a:r>
              <a:rPr lang="en-US" i="1" dirty="0"/>
              <a:t>1988 the first report of a corneal condition with characteristics of granular and lattice dystrophies was published by Robert </a:t>
            </a:r>
            <a:r>
              <a:rPr lang="en-US" i="1" dirty="0" err="1"/>
              <a:t>Folberg</a:t>
            </a:r>
            <a:r>
              <a:rPr lang="en-US" i="1" dirty="0"/>
              <a:t>. His study included Italian families in Pennsylvania, USA, which had their origins traced back to the Avellino region in Italy. </a:t>
            </a:r>
            <a:endParaRPr lang="en-US" dirty="0"/>
          </a:p>
          <a:p>
            <a:endParaRPr lang="en-US"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33124" y="1809750"/>
            <a:ext cx="3224915"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88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89</TotalTime>
  <Words>927</Words>
  <Application>Microsoft Office PowerPoint</Application>
  <PresentationFormat>On-screen Show (4:3)</PresentationFormat>
  <Paragraphs>74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Winter</vt:lpstr>
      <vt:lpstr>Eastern Ophthalmic Pathology Society  13-15 September meeting Washington, D. C </vt:lpstr>
      <vt:lpstr>Granular Corneal Dystrophy type 2</vt:lpstr>
      <vt:lpstr>Granular Corneal Dystrophy type 2</vt:lpstr>
      <vt:lpstr>Granular Corneal Dystrophy type 2</vt:lpstr>
      <vt:lpstr>Granular Corneal Dystrophy type 2</vt:lpstr>
      <vt:lpstr>Granular Corneal Dystrophy type 2</vt:lpstr>
      <vt:lpstr>Granular Corneal Dystrophy type 2</vt:lpstr>
      <vt:lpstr>Granular Corneal Dystrophy type 2</vt:lpstr>
      <vt:lpstr>Granular Corneal Dystrophy type 2</vt:lpstr>
      <vt:lpstr>Granular Corneal Dystrophy type 2</vt:lpstr>
      <vt:lpstr>TGFBI corneal dystrophies</vt:lpstr>
      <vt:lpstr>Granular Corneal Dystrophy type 2</vt:lpstr>
      <vt:lpstr>Granular Corneal Dystrophy type 2</vt:lpstr>
      <vt:lpstr>Granular Corneal Dystrophy type 2</vt:lpstr>
      <vt:lpstr>Granular Corneal Dystrophy type 2</vt:lpstr>
      <vt:lpstr>Granular Corneal Dystrophy type 2</vt:lpstr>
      <vt:lpstr>Granular Corneal Dystrophy type 2</vt:lpstr>
      <vt:lpstr>Granular Corneal Dystrophy type 2</vt:lpstr>
      <vt:lpstr>References</vt:lpstr>
    </vt:vector>
  </TitlesOfParts>
  <Company>The New York Eye &amp; Ear Infirmary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Ophthalmic Pathology Society  13-15 September meeting Washington, D. C </dc:title>
  <dc:creator>Iacob, Codrin</dc:creator>
  <cp:lastModifiedBy>Iacob, Codrin</cp:lastModifiedBy>
  <cp:revision>10</cp:revision>
  <dcterms:created xsi:type="dcterms:W3CDTF">2018-08-29T13:58:23Z</dcterms:created>
  <dcterms:modified xsi:type="dcterms:W3CDTF">2018-09-12T22:12:49Z</dcterms:modified>
</cp:coreProperties>
</file>