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5" r:id="rId12"/>
    <p:sldId id="268" r:id="rId13"/>
    <p:sldId id="269" r:id="rId14"/>
    <p:sldId id="271" r:id="rId15"/>
    <p:sldId id="272" r:id="rId16"/>
    <p:sldId id="278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4" autoAdjust="0"/>
  </p:normalViewPr>
  <p:slideViewPr>
    <p:cSldViewPr>
      <p:cViewPr varScale="1">
        <p:scale>
          <a:sx n="93" d="100"/>
          <a:sy n="93" d="100"/>
        </p:scale>
        <p:origin x="-58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06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5" d="100"/>
          <a:sy n="75" d="100"/>
        </p:scale>
        <p:origin x="-226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CBB12-B9F8-4008-AFA3-A9711CA1746B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99ACC-6F67-46BD-88E8-786BF538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99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98A0B-3515-4789-9164-8148E02138FE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3D26E-24C4-431B-BA11-8ABD462B4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2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3D26E-24C4-431B-BA11-8ABD462B42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44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3D26E-24C4-431B-BA11-8ABD462B42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54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3D26E-24C4-431B-BA11-8ABD462B42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23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3D26E-24C4-431B-BA11-8ABD462B42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54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CD163 10X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3D26E-24C4-431B-BA11-8ABD462B42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93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CD3 10X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3D26E-24C4-431B-BA11-8ABD462B42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43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CD20 10X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3D26E-24C4-431B-BA11-8ABD462B42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69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CD1a 20X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3D26E-24C4-431B-BA11-8ABD462B42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23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CD1a 40X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3D26E-24C4-431B-BA11-8ABD462B42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169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IgA  5X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3D26E-24C4-431B-BA11-8ABD462B42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9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IgA 10X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3D26E-24C4-431B-BA11-8ABD462B42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33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3D26E-24C4-431B-BA11-8ABD462B42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94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3D26E-24C4-431B-BA11-8ABD462B42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04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3D26E-24C4-431B-BA11-8ABD462B42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45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3D26E-24C4-431B-BA11-8ABD462B42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35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3D26E-24C4-431B-BA11-8ABD462B42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88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3D26E-24C4-431B-BA11-8ABD462B42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00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3D26E-24C4-431B-BA11-8ABD462B42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98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3D26E-24C4-431B-BA11-8ABD462B42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23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3D26E-24C4-431B-BA11-8ABD462B42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75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CB8E-51C8-4C0D-B1A8-EAAB606DA0B9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683-CA99-4EE6-A9B2-F6DEF7F7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10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CB8E-51C8-4C0D-B1A8-EAAB606DA0B9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683-CA99-4EE6-A9B2-F6DEF7F7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49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CB8E-51C8-4C0D-B1A8-EAAB606DA0B9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683-CA99-4EE6-A9B2-F6DEF7F7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22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CB8E-51C8-4C0D-B1A8-EAAB606DA0B9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683-CA99-4EE6-A9B2-F6DEF7F7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31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CB8E-51C8-4C0D-B1A8-EAAB606DA0B9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683-CA99-4EE6-A9B2-F6DEF7F7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28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CB8E-51C8-4C0D-B1A8-EAAB606DA0B9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683-CA99-4EE6-A9B2-F6DEF7F7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20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CB8E-51C8-4C0D-B1A8-EAAB606DA0B9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683-CA99-4EE6-A9B2-F6DEF7F7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00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CB8E-51C8-4C0D-B1A8-EAAB606DA0B9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683-CA99-4EE6-A9B2-F6DEF7F7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29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CB8E-51C8-4C0D-B1A8-EAAB606DA0B9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683-CA99-4EE6-A9B2-F6DEF7F7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87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CB8E-51C8-4C0D-B1A8-EAAB606DA0B9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683-CA99-4EE6-A9B2-F6DEF7F7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27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CB8E-51C8-4C0D-B1A8-EAAB606DA0B9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683-CA99-4EE6-A9B2-F6DEF7F7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7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0CB8E-51C8-4C0D-B1A8-EAAB606DA0B9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B0683-CA99-4EE6-A9B2-F6DEF7F7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2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EOPS-2018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>
                <a:solidFill>
                  <a:srgbClr val="FF0000"/>
                </a:solidFill>
              </a:rPr>
              <a:t>Washington D. C.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4000" dirty="0" smtClean="0">
                <a:solidFill>
                  <a:schemeClr val="bg1"/>
                </a:solidFill>
              </a:rPr>
              <a:t>Frederick A. Jakobiec, MD, D.Sc.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971800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Massachusetts Eye and Ear Infirmary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Harvard Medical School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4495800"/>
            <a:ext cx="88392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 smtClean="0">
                <a:solidFill>
                  <a:srgbClr val="FF0000"/>
                </a:solidFill>
              </a:rPr>
              <a:t>BILATERAL EPIBULBAR PSEUDORHEUMATOID NODULOSIS: </a:t>
            </a:r>
          </a:p>
          <a:p>
            <a:pPr algn="ctr"/>
            <a:r>
              <a:rPr lang="en-US" sz="3400" dirty="0" smtClean="0">
                <a:solidFill>
                  <a:srgbClr val="FF0000"/>
                </a:solidFill>
              </a:rPr>
              <a:t>A </a:t>
            </a:r>
            <a:r>
              <a:rPr lang="en-US" sz="3400" dirty="0">
                <a:solidFill>
                  <a:srgbClr val="FF0000"/>
                </a:solidFill>
              </a:rPr>
              <a:t>N</a:t>
            </a:r>
            <a:r>
              <a:rPr lang="en-US" sz="3400" dirty="0" smtClean="0">
                <a:solidFill>
                  <a:srgbClr val="FF0000"/>
                </a:solidFill>
              </a:rPr>
              <a:t>ew </a:t>
            </a:r>
            <a:r>
              <a:rPr lang="en-US" sz="3400" dirty="0">
                <a:solidFill>
                  <a:srgbClr val="FF0000"/>
                </a:solidFill>
              </a:rPr>
              <a:t>R</a:t>
            </a:r>
            <a:r>
              <a:rPr lang="en-US" sz="3400" dirty="0" smtClean="0">
                <a:solidFill>
                  <a:srgbClr val="FF0000"/>
                </a:solidFill>
              </a:rPr>
              <a:t>heumatic </a:t>
            </a:r>
            <a:r>
              <a:rPr lang="en-US" sz="3400" dirty="0">
                <a:solidFill>
                  <a:srgbClr val="FF0000"/>
                </a:solidFill>
              </a:rPr>
              <a:t>E</a:t>
            </a:r>
            <a:r>
              <a:rPr lang="en-US" sz="3400" dirty="0" smtClean="0">
                <a:solidFill>
                  <a:srgbClr val="FF0000"/>
                </a:solidFill>
              </a:rPr>
              <a:t>ntity</a:t>
            </a:r>
            <a:endParaRPr lang="en-US" sz="3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9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Projects\Pseudorrheumatoid nodules_S18-34556_MRN 7625950\Photos\Lina_7-20-2018\HE 10X_3_PS and chopped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869"/>
            <a:ext cx="9144000" cy="716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935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Projects\Pseudorrheumatoid nodules_S18-34556_MRN 7625950\Photos\HE 20X_2_PS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30" y="-76200"/>
            <a:ext cx="9144000" cy="716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600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IMMUNOPATHOLOGY FINDINGS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CD163+ palisading histiocytes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CD3+ T lymphocytes predominate over CD20+ B lymphocytes and CD138+ plasma cells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CD1a+ Langerhans cells generously present within palisades</a:t>
            </a:r>
          </a:p>
          <a:p>
            <a:endParaRPr lang="en-US" sz="19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IgG, IgM, IgA, but not IgE deposition in necrobiotic foci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033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Projects\Pseudorrheumatoid nodules_S18-34556_MRN 7625950\Photos\Lina_7-20-2018\CD163 10X_1_PS and chopped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458"/>
            <a:ext cx="9144000" cy="716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418" y="5995796"/>
            <a:ext cx="22365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/>
              <a:t>CD163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146237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Projects\Pseudorrheumatoid nodules_S18-34556_MRN 7625950\Photos\Final photos\CD3 10X_1_PS_darker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458"/>
            <a:ext cx="9220200" cy="72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053204"/>
            <a:ext cx="14574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/>
              <a:t>CD3</a:t>
            </a:r>
          </a:p>
        </p:txBody>
      </p:sp>
    </p:spTree>
    <p:extLst>
      <p:ext uri="{BB962C8B-B14F-4D97-AF65-F5344CB8AC3E}">
        <p14:creationId xmlns:p14="http://schemas.microsoft.com/office/powerpoint/2010/main" val="3695807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Projects\Pseudorrheumatoid nodules_S18-34556_MRN 7625950\Photos\Final photos\CD20 10X_1_PS and chopped_darker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458"/>
            <a:ext cx="9144000" cy="716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6012032"/>
            <a:ext cx="18469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/>
              <a:t>CD20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39424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Projects\Pseudorrheumatoid nodules_S18-34556_MRN 7625950\Photos\Lina_7-20-2018\CD1a 20X_1_PS and stamp and darker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458"/>
            <a:ext cx="9144000" cy="716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983220"/>
            <a:ext cx="18261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/>
              <a:t>CD1a</a:t>
            </a:r>
          </a:p>
        </p:txBody>
      </p:sp>
    </p:spTree>
    <p:extLst>
      <p:ext uri="{BB962C8B-B14F-4D97-AF65-F5344CB8AC3E}">
        <p14:creationId xmlns:p14="http://schemas.microsoft.com/office/powerpoint/2010/main" val="3049633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Projects\Pseudorrheumatoid nodules_S18-34556_MRN 7625950\Photos\Final photos\CD1a 40X_2_PS and darker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0"/>
            <a:ext cx="9144000" cy="717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997466"/>
            <a:ext cx="18261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/>
              <a:t>CD1a</a:t>
            </a:r>
          </a:p>
        </p:txBody>
      </p:sp>
    </p:spTree>
    <p:extLst>
      <p:ext uri="{BB962C8B-B14F-4D97-AF65-F5344CB8AC3E}">
        <p14:creationId xmlns:p14="http://schemas.microsoft.com/office/powerpoint/2010/main" val="1622133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Projects\Pseudorrheumatoid nodules_S18-34556_MRN 7625950\Photos\8-9-2019\Dr. J picked photos 8-9-2018\IgA 5X_1_chopped and PS2 darker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459"/>
            <a:ext cx="9144000" cy="716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274" y="5881134"/>
            <a:ext cx="11865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/>
              <a:t>IgA</a:t>
            </a:r>
          </a:p>
        </p:txBody>
      </p:sp>
    </p:spTree>
    <p:extLst>
      <p:ext uri="{BB962C8B-B14F-4D97-AF65-F5344CB8AC3E}">
        <p14:creationId xmlns:p14="http://schemas.microsoft.com/office/powerpoint/2010/main" val="2195065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Projects\Pseudorrheumatoid nodules_S18-34556_MRN 7625950\Photos\8-9-2019\Dr. J picked photos 8-9-2018\IgA 10X_2_chopped and PS darker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917"/>
            <a:ext cx="9144000" cy="716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own Arrow 4"/>
          <p:cNvSpPr/>
          <p:nvPr/>
        </p:nvSpPr>
        <p:spPr>
          <a:xfrm rot="11446891">
            <a:off x="4267848" y="5659525"/>
            <a:ext cx="280207" cy="848062"/>
          </a:xfrm>
          <a:prstGeom prst="downArrow">
            <a:avLst>
              <a:gd name="adj1" fmla="val 50000"/>
              <a:gd name="adj2" fmla="val 12897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 rot="9844580">
            <a:off x="7315849" y="5216772"/>
            <a:ext cx="280207" cy="848062"/>
          </a:xfrm>
          <a:prstGeom prst="downArrow">
            <a:avLst>
              <a:gd name="adj1" fmla="val 50000"/>
              <a:gd name="adj2" fmla="val 12897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sp>
        <p:nvSpPr>
          <p:cNvPr id="6" name="Rectangle 5"/>
          <p:cNvSpPr/>
          <p:nvPr/>
        </p:nvSpPr>
        <p:spPr>
          <a:xfrm>
            <a:off x="0" y="5842337"/>
            <a:ext cx="11865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/>
              <a:t>IgA</a:t>
            </a:r>
          </a:p>
        </p:txBody>
      </p:sp>
    </p:spTree>
    <p:extLst>
      <p:ext uri="{BB962C8B-B14F-4D97-AF65-F5344CB8AC3E}">
        <p14:creationId xmlns:p14="http://schemas.microsoft.com/office/powerpoint/2010/main" val="115895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CLINICAL HISTORY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2721" y="1828800"/>
            <a:ext cx="7696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53-year-old </a:t>
            </a:r>
            <a:r>
              <a:rPr lang="en-US" sz="3200" dirty="0" smtClean="0">
                <a:solidFill>
                  <a:schemeClr val="bg1"/>
                </a:solidFill>
              </a:rPr>
              <a:t>man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“Bumps” on </a:t>
            </a:r>
            <a:r>
              <a:rPr lang="en-US" sz="3200" dirty="0" smtClean="0">
                <a:solidFill>
                  <a:schemeClr val="bg1"/>
                </a:solidFill>
              </a:rPr>
              <a:t>the inside </a:t>
            </a:r>
            <a:r>
              <a:rPr lang="en-US" sz="3200" dirty="0">
                <a:solidFill>
                  <a:schemeClr val="bg1"/>
                </a:solidFill>
              </a:rPr>
              <a:t>corners of both </a:t>
            </a:r>
            <a:r>
              <a:rPr lang="en-US" sz="3200" dirty="0" smtClean="0">
                <a:solidFill>
                  <a:schemeClr val="bg1"/>
                </a:solidFill>
              </a:rPr>
              <a:t>eyes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Itching and burning sensation with redness </a:t>
            </a:r>
            <a:r>
              <a:rPr lang="en-US" sz="3200" dirty="0" smtClean="0">
                <a:solidFill>
                  <a:schemeClr val="bg1"/>
                </a:solidFill>
              </a:rPr>
              <a:t>of both eyes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No systemic disease or </a:t>
            </a:r>
            <a:r>
              <a:rPr lang="en-US" sz="3200" dirty="0" smtClean="0">
                <a:solidFill>
                  <a:schemeClr val="bg1"/>
                </a:solidFill>
              </a:rPr>
              <a:t>arthritis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Rheumatoid factor negative</a:t>
            </a:r>
          </a:p>
        </p:txBody>
      </p:sp>
    </p:spTree>
    <p:extLst>
      <p:ext uri="{BB962C8B-B14F-4D97-AF65-F5344CB8AC3E}">
        <p14:creationId xmlns:p14="http://schemas.microsoft.com/office/powerpoint/2010/main" val="64305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SUMMARY OF SPECTRUM OF EPIBULBAR RHEUMATIC NODULES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Rheumatoid nodules (active disease and RF+)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Rheumatoid nodulosis (active disease, multiple, grouped and scattered nodules, RF+)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Accelerated rheumatoid nodulosis (active </a:t>
            </a:r>
            <a:r>
              <a:rPr lang="en-US">
                <a:solidFill>
                  <a:schemeClr val="bg1"/>
                </a:solidFill>
              </a:rPr>
              <a:t>disease </a:t>
            </a:r>
            <a:r>
              <a:rPr lang="en-US" smtClean="0">
                <a:solidFill>
                  <a:schemeClr val="bg1"/>
                </a:solidFill>
              </a:rPr>
              <a:t>following </a:t>
            </a:r>
            <a:r>
              <a:rPr lang="en-US" dirty="0">
                <a:solidFill>
                  <a:schemeClr val="bg1"/>
                </a:solidFill>
              </a:rPr>
              <a:t>introduction of </a:t>
            </a:r>
            <a:r>
              <a:rPr lang="en-US" dirty="0" smtClean="0">
                <a:solidFill>
                  <a:schemeClr val="bg1"/>
                </a:solidFill>
              </a:rPr>
              <a:t>chemotherapy, RF+)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Pseudorheumatoid nodule (no arthritis, RF-)</a:t>
            </a:r>
          </a:p>
          <a:p>
            <a:r>
              <a:rPr lang="en-US" dirty="0">
                <a:solidFill>
                  <a:srgbClr val="FF0000"/>
                </a:solidFill>
              </a:rPr>
              <a:t>New </a:t>
            </a:r>
            <a:r>
              <a:rPr lang="en-US" dirty="0" smtClean="0">
                <a:solidFill>
                  <a:srgbClr val="FF0000"/>
                </a:solidFill>
              </a:rPr>
              <a:t>entity: Pseudorheumatoid nodulosis </a:t>
            </a:r>
            <a:r>
              <a:rPr lang="en-US" dirty="0">
                <a:solidFill>
                  <a:schemeClr val="bg1"/>
                </a:solidFill>
              </a:rPr>
              <a:t>(no </a:t>
            </a:r>
            <a:r>
              <a:rPr lang="en-US" dirty="0" smtClean="0">
                <a:solidFill>
                  <a:schemeClr val="bg1"/>
                </a:solidFill>
              </a:rPr>
              <a:t>arthritis, multiple, bilateral nodules, RF-</a:t>
            </a:r>
            <a:r>
              <a:rPr lang="en-US" dirty="0">
                <a:solidFill>
                  <a:schemeClr val="bg1"/>
                </a:solidFill>
              </a:rPr>
              <a:t>)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342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OCULAR EXAMINATION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Large, circumscribed, yellow, confluent, partially mobile lesions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Normal intraocular evaluation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At surgery, the left epibulbar lesion was adherent to the underlying sclera.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49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Pathology\LM\Right ey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70859" y="0"/>
            <a:ext cx="103542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580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03" t="20770" r="1604" b="8205"/>
          <a:stretch/>
        </p:blipFill>
        <p:spPr bwMode="auto">
          <a:xfrm>
            <a:off x="-17980" y="-25686"/>
            <a:ext cx="9238180" cy="6883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5954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TYPE OF NODULES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Rheumatoid nodule (single lesion)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Rheumatoid nodulosis (multiple scattered or grouped lesions)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Rheumatic—term encompassing rheumatoid and pseudorheumatoid lesions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KEY DEFINITIONS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Necrobiosis</a:t>
            </a:r>
            <a:r>
              <a:rPr lang="en-US" dirty="0" smtClean="0">
                <a:solidFill>
                  <a:schemeClr val="bg1"/>
                </a:solidFill>
              </a:rPr>
              <a:t> (not collagen necrosis)</a:t>
            </a:r>
          </a:p>
          <a:p>
            <a:endParaRPr lang="en-US" sz="1900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Fibrinoid</a:t>
            </a:r>
            <a:r>
              <a:rPr lang="en-US" dirty="0" smtClean="0">
                <a:solidFill>
                  <a:schemeClr val="bg1"/>
                </a:solidFill>
              </a:rPr>
              <a:t> deposits (not </a:t>
            </a:r>
            <a:r>
              <a:rPr lang="en-US" dirty="0" err="1" smtClean="0">
                <a:solidFill>
                  <a:schemeClr val="bg1"/>
                </a:solidFill>
              </a:rPr>
              <a:t>fibrinoid</a:t>
            </a:r>
            <a:r>
              <a:rPr lang="en-US" dirty="0" smtClean="0">
                <a:solidFill>
                  <a:schemeClr val="bg1"/>
                </a:solidFill>
              </a:rPr>
              <a:t> necrosis)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Caseous</a:t>
            </a:r>
            <a:r>
              <a:rPr lang="en-US" dirty="0" smtClean="0">
                <a:solidFill>
                  <a:schemeClr val="bg1"/>
                </a:solidFill>
              </a:rPr>
              <a:t> necrosis (TB)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Vascularitis</a:t>
            </a:r>
            <a:r>
              <a:rPr lang="en-US" dirty="0" smtClean="0">
                <a:solidFill>
                  <a:schemeClr val="bg1"/>
                </a:solidFill>
              </a:rPr>
              <a:t> usually is associated with </a:t>
            </a:r>
            <a:r>
              <a:rPr lang="en-US" dirty="0" err="1" smtClean="0">
                <a:solidFill>
                  <a:schemeClr val="bg1"/>
                </a:solidFill>
              </a:rPr>
              <a:t>fibrinoid</a:t>
            </a:r>
            <a:r>
              <a:rPr lang="en-US" dirty="0" smtClean="0">
                <a:solidFill>
                  <a:schemeClr val="bg1"/>
                </a:solidFill>
              </a:rPr>
              <a:t> deposits: rheumatoid arthritis, </a:t>
            </a:r>
            <a:r>
              <a:rPr lang="en-US" dirty="0" err="1" smtClean="0">
                <a:solidFill>
                  <a:schemeClr val="bg1"/>
                </a:solidFill>
              </a:rPr>
              <a:t>polyarteritis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nodosa</a:t>
            </a:r>
            <a:r>
              <a:rPr lang="en-US" dirty="0" smtClean="0">
                <a:solidFill>
                  <a:schemeClr val="bg1"/>
                </a:solidFill>
              </a:rPr>
              <a:t>, lupus </a:t>
            </a:r>
            <a:r>
              <a:rPr lang="en-US" dirty="0" err="1" smtClean="0">
                <a:solidFill>
                  <a:schemeClr val="bg1"/>
                </a:solidFill>
              </a:rPr>
              <a:t>erythematosus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granulomatosis</a:t>
            </a:r>
            <a:r>
              <a:rPr lang="en-US" dirty="0" smtClean="0">
                <a:solidFill>
                  <a:schemeClr val="bg1"/>
                </a:solidFill>
              </a:rPr>
              <a:t> with </a:t>
            </a:r>
            <a:r>
              <a:rPr lang="en-US" dirty="0" err="1" smtClean="0">
                <a:solidFill>
                  <a:schemeClr val="bg1"/>
                </a:solidFill>
              </a:rPr>
              <a:t>polyangiitis</a:t>
            </a:r>
            <a:r>
              <a:rPr lang="en-US" dirty="0" smtClean="0">
                <a:solidFill>
                  <a:schemeClr val="bg1"/>
                </a:solidFill>
              </a:rPr>
              <a:t> [formerly Wegener’s disease])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41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HISTOPATHOLOGY OF PRESENT LESION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Palisading (picket fence) granulomas of histiocytes + fibroblasts surrounding central necrobiotic collagen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No </a:t>
            </a:r>
            <a:r>
              <a:rPr lang="en-US" dirty="0" err="1" smtClean="0">
                <a:solidFill>
                  <a:schemeClr val="bg1"/>
                </a:solidFill>
              </a:rPr>
              <a:t>fibrinoid</a:t>
            </a:r>
            <a:r>
              <a:rPr lang="en-US" dirty="0" smtClean="0">
                <a:solidFill>
                  <a:schemeClr val="bg1"/>
                </a:solidFill>
              </a:rPr>
              <a:t> deposits or mucopolysaccharide deposition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No giant cells or eosinophils</a:t>
            </a:r>
          </a:p>
          <a:p>
            <a:endParaRPr lang="en-US" sz="19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Light mononuclear infiltrate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73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Projects\Pseudorrheumatoid nodules_S18-34556_MRN 7625950\Photos\Lina_7-20-2018\HE 5X_4_PS and chopped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458"/>
            <a:ext cx="9220200" cy="72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853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333</Words>
  <Application>Microsoft Office PowerPoint</Application>
  <PresentationFormat>On-screen Show (4:3)</PresentationFormat>
  <Paragraphs>93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EOPS-2018 Washington D. C.   Frederick A. Jakobiec, MD, D.Sc.</vt:lpstr>
      <vt:lpstr>CLINICAL HISTORY</vt:lpstr>
      <vt:lpstr>OCULAR EXAMINATION</vt:lpstr>
      <vt:lpstr>PowerPoint Presentation</vt:lpstr>
      <vt:lpstr>PowerPoint Presentation</vt:lpstr>
      <vt:lpstr>TYPE OF NODULES</vt:lpstr>
      <vt:lpstr>KEY DEFINITIONS</vt:lpstr>
      <vt:lpstr>HISTOPATHOLOGY OF PRESENT LESION</vt:lpstr>
      <vt:lpstr>PowerPoint Presentation</vt:lpstr>
      <vt:lpstr>PowerPoint Presentation</vt:lpstr>
      <vt:lpstr>PowerPoint Presentation</vt:lpstr>
      <vt:lpstr>IMMUNOPATHOLOGY FINDINGS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SPECTRUM OF EPIBULBAR RHEUMATIC NODULES</vt:lpstr>
    </vt:vector>
  </TitlesOfParts>
  <Company>MEEI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EOPS-2018</dc:title>
  <dc:creator>MEEI</dc:creator>
  <cp:lastModifiedBy>MEEI</cp:lastModifiedBy>
  <cp:revision>33</cp:revision>
  <dcterms:created xsi:type="dcterms:W3CDTF">2018-09-11T15:06:14Z</dcterms:created>
  <dcterms:modified xsi:type="dcterms:W3CDTF">2018-09-12T19:00:08Z</dcterms:modified>
</cp:coreProperties>
</file>