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44" r:id="rId1"/>
  </p:sldMasterIdLst>
  <p:notesMasterIdLst>
    <p:notesMasterId r:id="rId37"/>
  </p:notesMasterIdLst>
  <p:sldIdLst>
    <p:sldId id="256" r:id="rId2"/>
    <p:sldId id="407" r:id="rId3"/>
    <p:sldId id="436" r:id="rId4"/>
    <p:sldId id="469" r:id="rId5"/>
    <p:sldId id="382" r:id="rId6"/>
    <p:sldId id="490" r:id="rId7"/>
    <p:sldId id="395" r:id="rId8"/>
    <p:sldId id="396" r:id="rId9"/>
    <p:sldId id="432" r:id="rId10"/>
    <p:sldId id="440" r:id="rId11"/>
    <p:sldId id="500" r:id="rId12"/>
    <p:sldId id="501" r:id="rId13"/>
    <p:sldId id="402" r:id="rId14"/>
    <p:sldId id="477" r:id="rId15"/>
    <p:sldId id="411" r:id="rId16"/>
    <p:sldId id="412" r:id="rId17"/>
    <p:sldId id="422" r:id="rId18"/>
    <p:sldId id="451" r:id="rId19"/>
    <p:sldId id="448" r:id="rId20"/>
    <p:sldId id="433" r:id="rId21"/>
    <p:sldId id="450" r:id="rId22"/>
    <p:sldId id="444" r:id="rId23"/>
    <p:sldId id="452" r:id="rId24"/>
    <p:sldId id="414" r:id="rId25"/>
    <p:sldId id="473" r:id="rId26"/>
    <p:sldId id="474" r:id="rId27"/>
    <p:sldId id="502" r:id="rId28"/>
    <p:sldId id="464" r:id="rId29"/>
    <p:sldId id="399" r:id="rId30"/>
    <p:sldId id="506" r:id="rId31"/>
    <p:sldId id="486" r:id="rId32"/>
    <p:sldId id="507" r:id="rId33"/>
    <p:sldId id="489" r:id="rId34"/>
    <p:sldId id="481" r:id="rId35"/>
    <p:sldId id="41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7AB"/>
    <a:srgbClr val="B11D9F"/>
    <a:srgbClr val="CC6600"/>
    <a:srgbClr val="2A6BB9"/>
    <a:srgbClr val="FF9900"/>
    <a:srgbClr val="FFCC00"/>
    <a:srgbClr val="FF6600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2" autoAdjust="0"/>
    <p:restoredTop sz="89866" autoAdjust="0"/>
  </p:normalViewPr>
  <p:slideViewPr>
    <p:cSldViewPr>
      <p:cViewPr varScale="1">
        <p:scale>
          <a:sx n="104" d="100"/>
          <a:sy n="104" d="100"/>
        </p:scale>
        <p:origin x="400" y="19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31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5C4A4-1A6A-4EB5-9457-E81E15C202D8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7474A-6865-43C8-BDC9-8CA743E3AE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4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1B33-735E-4434-A26F-7F0EA80E73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6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4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0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6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86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2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2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1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85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34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4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59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01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99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1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68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2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65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74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5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3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558373"/>
            <a:ext cx="5486399" cy="38998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2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24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95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1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6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546032" y="4342528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799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7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2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28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68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0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474A-6865-43C8-BDC9-8CA743E3AEC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8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6858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7924800" cy="5715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284980" y="5867400"/>
            <a:ext cx="453635" cy="387858"/>
          </a:xfrm>
        </p:spPr>
        <p:txBody>
          <a:bodyPr rtlCol="0"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553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r>
              <a:rPr lang="en-US" dirty="0"/>
              <a:t>© OcuFLOW, </a:t>
            </a:r>
            <a:r>
              <a:rPr lang="en-US" dirty="0" err="1"/>
              <a:t>INc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6858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7924800" cy="579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800B170-4579-4FF2-97F2-137263F9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0"/>
            <a:ext cx="6781800" cy="32766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Theresa R Kramer, md, mba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Krieger Eye Institute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Photomicrographs provided by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Gerry Lutty, PhD.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Ocular Vasculogenesis and Angiogenesis Laboratory at the Wilmer Eye Institute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461010"/>
            <a:ext cx="6781800" cy="2053590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Arial Narrow" panose="020B0606020202030204" pitchFamily="34" charset="0"/>
              </a:rPr>
              <a:t>Eastern Ophthalmology Pathology Society, 2018</a:t>
            </a:r>
          </a:p>
          <a:p>
            <a:pPr algn="ctr"/>
            <a:endParaRPr lang="en-US" sz="3200" dirty="0">
              <a:latin typeface="Arial Narrow" panose="020B0606020202030204" pitchFamily="34" charset="0"/>
            </a:endParaRPr>
          </a:p>
          <a:p>
            <a:pPr algn="ctr"/>
            <a:r>
              <a:rPr lang="en-US" sz="3200" dirty="0">
                <a:latin typeface="Arial Narrow" panose="020B0606020202030204" pitchFamily="34" charset="0"/>
              </a:rPr>
              <a:t> Washington, DC </a:t>
            </a:r>
            <a:br>
              <a:rPr lang="en-US" sz="3200" dirty="0">
                <a:latin typeface="Arial Narrow" panose="020B0606020202030204" pitchFamily="34" charset="0"/>
              </a:rPr>
            </a:b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64392" y="787728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 Narrow" panose="020B0606020202030204" pitchFamily="34" charset="0"/>
              </a:rPr>
              <a:t>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3818" y="2362200"/>
            <a:ext cx="6625853" cy="637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70" dirty="0">
                <a:latin typeface="Arial" panose="020B0604020202020204" pitchFamily="34" charset="0"/>
                <a:cs typeface="Arial" panose="020B0604020202020204" pitchFamily="34" charset="0"/>
              </a:rPr>
              <a:t>Pathology of the vasculature in "human specimens of AMD" with</a:t>
            </a:r>
          </a:p>
          <a:p>
            <a:r>
              <a:rPr lang="en-US" sz="1770" dirty="0">
                <a:latin typeface="Arial" panose="020B0604020202020204" pitchFamily="34" charset="0"/>
                <a:cs typeface="Arial" panose="020B0604020202020204" pitchFamily="34" charset="0"/>
              </a:rPr>
              <a:t>anatomic and functional blood flow measures including OCTA.</a:t>
            </a:r>
          </a:p>
        </p:txBody>
      </p:sp>
    </p:spTree>
    <p:extLst>
      <p:ext uri="{BB962C8B-B14F-4D97-AF65-F5344CB8AC3E}">
        <p14:creationId xmlns:p14="http://schemas.microsoft.com/office/powerpoint/2010/main" val="22639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010400" cy="38100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 Anatomic Analysis in AMD Using Clinical Methodologies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47948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Peripheral Morphology changes  in Age Related Macular Degeneration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1143000"/>
            <a:ext cx="4124739" cy="136868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" y="5616707"/>
            <a:ext cx="4061619" cy="101269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7000"/>
            <a:ext cx="5181600" cy="124190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7" y="5791200"/>
            <a:ext cx="3490913" cy="94456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6225684" cy="10743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152400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Reticular degeneration in periphery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2743200"/>
            <a:ext cx="3217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peripheral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Autofluorescence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Drusen but not much RPE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Patchy ICGA in periphery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39827" y="5105399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autofluorescence change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visual change</a:t>
            </a:r>
          </a:p>
        </p:txBody>
      </p:sp>
    </p:spTree>
    <p:extLst>
      <p:ext uri="{BB962C8B-B14F-4D97-AF65-F5344CB8AC3E}">
        <p14:creationId xmlns:p14="http://schemas.microsoft.com/office/powerpoint/2010/main" val="338081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Review of Clinically Useful Ocular Blood Flow Measurement technologies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4449763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7" y="2909888"/>
            <a:ext cx="4519613" cy="103663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" y="1462881"/>
            <a:ext cx="4793773" cy="97551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0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35160"/>
            <a:ext cx="3368725" cy="200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Advances in the Clinical Analysis of </a:t>
            </a:r>
            <a:r>
              <a:rPr lang="en-US" b="1" i="1" u="sng" dirty="0"/>
              <a:t>Choroidal Vasculature </a:t>
            </a:r>
            <a:r>
              <a:rPr lang="en-US" dirty="0"/>
              <a:t>and Choriocapillaris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8458200" cy="609600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Anatomic / Minimal Flow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devices 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choroidal thickness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 Devices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by FDA 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 and choroidal thickness,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subfoveal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Flowmetry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Subfoveal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Swept source OCT  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approved by FDA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Swept source OCT with ultra-wide field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by technology in the periphery </a:t>
            </a:r>
          </a:p>
          <a:p>
            <a:pPr marL="731520" lvl="2" indent="0"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but hopeful	</a:t>
            </a:r>
          </a:p>
          <a:p>
            <a:pPr lvl="1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OCTA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in US yet, but 150 degrees of retina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Orbital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Flow Methods</a:t>
            </a:r>
          </a:p>
          <a:p>
            <a:pPr lvl="1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Doppler Flow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of </a:t>
            </a:r>
          </a:p>
          <a:p>
            <a:pPr marL="365760" lvl="1" indent="0"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orbital vessels (SPCA)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advanced technical expertise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Pulsatility Methods</a:t>
            </a:r>
          </a:p>
          <a:p>
            <a:pPr lvl="1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Interference fundus pulsation </a:t>
            </a:r>
          </a:p>
          <a:p>
            <a:pPr marL="365760" lvl="1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amplitude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(FPA)</a:t>
            </a:r>
          </a:p>
          <a:p>
            <a:pPr lvl="1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Pulsatile Ocular Blood Flow Analyzer 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amplitude, POBV, POBF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6813"/>
            <a:ext cx="4108550" cy="20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926068"/>
            <a:ext cx="207402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 Angiography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914400"/>
            <a:ext cx="207402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 Angiography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029200"/>
            <a:ext cx="41601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Pulsatile Ocular Blood Flow  (POBF)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75" y="2776918"/>
            <a:ext cx="2972653" cy="21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07227" y="2754868"/>
            <a:ext cx="215097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Angiography</a:t>
            </a:r>
          </a:p>
        </p:txBody>
      </p:sp>
      <p:sp>
        <p:nvSpPr>
          <p:cNvPr id="4" name="Oval 3"/>
          <p:cNvSpPr/>
          <p:nvPr/>
        </p:nvSpPr>
        <p:spPr>
          <a:xfrm>
            <a:off x="685800" y="2133600"/>
            <a:ext cx="2362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2667000"/>
            <a:ext cx="2362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" y="3810000"/>
            <a:ext cx="2362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" y="5791200"/>
            <a:ext cx="3429000" cy="424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sp>
        <p:nvSpPr>
          <p:cNvPr id="17" name="Oval 16"/>
          <p:cNvSpPr/>
          <p:nvPr/>
        </p:nvSpPr>
        <p:spPr>
          <a:xfrm>
            <a:off x="457200" y="4800600"/>
            <a:ext cx="3429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3400" y="6280666"/>
            <a:ext cx="3429000" cy="424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010400" cy="26670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SS-OCT of the Choroid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5391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9144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i="1" u="sng" dirty="0"/>
              <a:t>Cross Sectional </a:t>
            </a:r>
            <a:r>
              <a:rPr lang="en-US" dirty="0"/>
              <a:t>Structure </a:t>
            </a:r>
            <a:br>
              <a:rPr lang="en-US" dirty="0"/>
            </a:br>
            <a:r>
              <a:rPr lang="en-US" dirty="0"/>
              <a:t>of Choroid and Choriocapillaris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6955"/>
            <a:ext cx="24003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9" y="3505200"/>
            <a:ext cx="605003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9" y="1236065"/>
            <a:ext cx="5698351" cy="22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752600" y="3657600"/>
            <a:ext cx="1216122" cy="18288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352800" y="5029200"/>
            <a:ext cx="1295400" cy="48848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15200" y="5638800"/>
            <a:ext cx="0" cy="457200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385440" y="6089583"/>
            <a:ext cx="5962650" cy="0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52550" y="4939362"/>
            <a:ext cx="0" cy="1156638"/>
          </a:xfrm>
          <a:prstGeom prst="straightConnector1">
            <a:avLst/>
          </a:prstGeom>
          <a:ln w="254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858000" y="5091762"/>
            <a:ext cx="457200" cy="267494"/>
          </a:xfrm>
          <a:prstGeom prst="straightConnector1">
            <a:avLst/>
          </a:prstGeom>
          <a:ln w="254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76600" y="3962400"/>
            <a:ext cx="76200" cy="838200"/>
          </a:xfrm>
          <a:prstGeom prst="straightConnector1">
            <a:avLst/>
          </a:prstGeom>
          <a:ln w="254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752600" y="2971800"/>
            <a:ext cx="1143000" cy="762000"/>
          </a:xfrm>
          <a:prstGeom prst="straightConnector1">
            <a:avLst/>
          </a:prstGeom>
          <a:ln w="254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4801"/>
            <a:ext cx="1613456" cy="18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67000" y="6172200"/>
            <a:ext cx="468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Swept Source 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79562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30881"/>
            <a:ext cx="2590800" cy="23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8" y="304800"/>
            <a:ext cx="2909089" cy="2133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8799691" cy="8382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i="1" u="sng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</a:rPr>
              <a:t> Face </a:t>
            </a:r>
            <a:r>
              <a:rPr lang="en-US" dirty="0"/>
              <a:t>Structure </a:t>
            </a:r>
            <a:br>
              <a:rPr lang="en-US" dirty="0"/>
            </a:br>
            <a:r>
              <a:rPr lang="en-US" dirty="0"/>
              <a:t>of Choroid and Choriocapillaris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09" y="2274456"/>
            <a:ext cx="6437491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" y="1943100"/>
            <a:ext cx="2660603" cy="278129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</p:pic>
      <p:cxnSp>
        <p:nvCxnSpPr>
          <p:cNvPr id="7" name="Straight Arrow Connector 6"/>
          <p:cNvCxnSpPr/>
          <p:nvPr/>
        </p:nvCxnSpPr>
        <p:spPr>
          <a:xfrm>
            <a:off x="2819400" y="1371600"/>
            <a:ext cx="1981200" cy="1143000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00400" y="1143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Choriocapillaris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5720" y="5678269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Choroid / </a:t>
            </a: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Choroidal arteries and veins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553325" y="4800600"/>
            <a:ext cx="878781" cy="12008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07387" y="3276600"/>
            <a:ext cx="2169413" cy="762000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714428" y="3396818"/>
            <a:ext cx="4179385" cy="946582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81910" y="6172200"/>
            <a:ext cx="468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Swept Source OCT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943100"/>
            <a:ext cx="1358767" cy="194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428" y="6629400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PlosOne</a:t>
            </a:r>
            <a:r>
              <a:rPr lang="en-US" sz="1200" dirty="0"/>
              <a:t>: </a:t>
            </a:r>
            <a:r>
              <a:rPr lang="en-US" sz="1200" dirty="0" err="1"/>
              <a:t>Adhi</a:t>
            </a:r>
            <a:r>
              <a:rPr lang="en-US" sz="1200" dirty="0"/>
              <a:t>,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0212" y="67033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1905000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YO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1800" y="5467290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YO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96067" y="12954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Choroid</a:t>
            </a: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6845017" y="1664732"/>
            <a:ext cx="1" cy="1002268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714428" y="4419600"/>
            <a:ext cx="5438972" cy="152400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19400" y="59436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</a:t>
            </a:r>
          </a:p>
        </p:txBody>
      </p:sp>
      <p:cxnSp>
        <p:nvCxnSpPr>
          <p:cNvPr id="33" name="Straight Arrow Connector 32"/>
          <p:cNvCxnSpPr>
            <a:stCxn id="30" idx="0"/>
          </p:cNvCxnSpPr>
          <p:nvPr/>
        </p:nvCxnSpPr>
        <p:spPr>
          <a:xfrm flipH="1" flipV="1">
            <a:off x="2806566" y="5257800"/>
            <a:ext cx="348824" cy="685800"/>
          </a:xfrm>
          <a:prstGeom prst="straightConnector1">
            <a:avLst/>
          </a:prstGeom>
          <a:ln w="38100">
            <a:solidFill>
              <a:srgbClr val="2A6B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2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7618"/>
            <a:ext cx="6942137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125" y="762000"/>
            <a:ext cx="1587294" cy="523220"/>
          </a:xfrm>
          <a:prstGeom prst="rect">
            <a:avLst/>
          </a:prstGeom>
          <a:solidFill>
            <a:srgbClr val="2357AB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yo male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ocular disease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4764" y="926068"/>
            <a:ext cx="1236236" cy="369332"/>
          </a:xfrm>
          <a:prstGeom prst="rect">
            <a:avLst/>
          </a:prstGeom>
          <a:noFill/>
          <a:ln>
            <a:solidFill>
              <a:srgbClr val="2357A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6 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364" y="926068"/>
            <a:ext cx="1236236" cy="369332"/>
          </a:xfrm>
          <a:prstGeom prst="rect">
            <a:avLst/>
          </a:prstGeom>
          <a:noFill/>
          <a:ln>
            <a:solidFill>
              <a:srgbClr val="2357A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  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3764" y="914400"/>
            <a:ext cx="1236236" cy="369332"/>
          </a:xfrm>
          <a:prstGeom prst="rect">
            <a:avLst/>
          </a:prstGeom>
          <a:noFill/>
          <a:ln>
            <a:solidFill>
              <a:srgbClr val="2357A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  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979" y="3048000"/>
            <a:ext cx="1975221" cy="307777"/>
          </a:xfrm>
          <a:prstGeom prst="rect">
            <a:avLst/>
          </a:prstGeom>
          <a:solidFill>
            <a:srgbClr val="2357AB"/>
          </a:solidFill>
          <a:ln>
            <a:solidFill>
              <a:srgbClr val="2357AB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 Inner retina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9400" y="3045023"/>
            <a:ext cx="1554162" cy="307777"/>
          </a:xfrm>
          <a:prstGeom prst="rect">
            <a:avLst/>
          </a:prstGeom>
          <a:solidFill>
            <a:srgbClr val="2357AB"/>
          </a:solidFill>
          <a:ln>
            <a:solidFill>
              <a:srgbClr val="2357A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Inner retina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638" y="3048000"/>
            <a:ext cx="1554162" cy="307777"/>
          </a:xfrm>
          <a:prstGeom prst="rect">
            <a:avLst/>
          </a:prstGeom>
          <a:solidFill>
            <a:srgbClr val="2357AB"/>
          </a:solidFill>
          <a:ln>
            <a:solidFill>
              <a:srgbClr val="2357A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retina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2038" y="3048000"/>
            <a:ext cx="1554162" cy="307777"/>
          </a:xfrm>
          <a:prstGeom prst="rect">
            <a:avLst/>
          </a:prstGeom>
          <a:solidFill>
            <a:srgbClr val="2357AB"/>
          </a:solidFill>
          <a:ln>
            <a:solidFill>
              <a:srgbClr val="2357A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Choriocapillaris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685800"/>
          </a:xfrm>
        </p:spPr>
        <p:txBody>
          <a:bodyPr/>
          <a:lstStyle/>
          <a:p>
            <a:pPr algn="ctr"/>
            <a:r>
              <a:rPr lang="en-US" dirty="0"/>
              <a:t>Normal Swept-source OCTA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6271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6629400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PlosOne</a:t>
            </a:r>
            <a:r>
              <a:rPr lang="en-US" sz="1200" dirty="0"/>
              <a:t>: </a:t>
            </a:r>
            <a:r>
              <a:rPr lang="en-US" sz="1200" dirty="0" err="1"/>
              <a:t>Adhi</a:t>
            </a:r>
            <a:r>
              <a:rPr lang="en-US" sz="1200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46518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Swept-source OCT of </a:t>
            </a:r>
            <a:br>
              <a:rPr lang="en-US" dirty="0"/>
            </a:br>
            <a:r>
              <a:rPr lang="en-US" dirty="0"/>
              <a:t>Retinal &amp;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85" y="1504950"/>
            <a:ext cx="6473825" cy="430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9573" y="115466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8365" y="11546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53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11546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58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9800" y="58790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68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4565" y="58674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58028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70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819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 </a:t>
            </a:r>
          </a:p>
          <a:p>
            <a:r>
              <a:rPr lang="en-US" sz="2400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r>
              <a:rPr lang="en-US" sz="2400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477000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Choi,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Ophthalmology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2015 December ; 122(12): 2532–2544</a:t>
            </a:r>
          </a:p>
        </p:txBody>
      </p:sp>
    </p:spTree>
    <p:extLst>
      <p:ext uri="{BB962C8B-B14F-4D97-AF65-F5344CB8AC3E}">
        <p14:creationId xmlns:p14="http://schemas.microsoft.com/office/powerpoint/2010/main" val="101650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Exudative AMD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Swept-source OCT of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612927" cy="2125663"/>
          </a:xfrm>
          <a:prstGeom prst="rect">
            <a:avLst/>
          </a:prstGeom>
          <a:noFill/>
          <a:ln w="9525">
            <a:solidFill>
              <a:srgbClr val="2A6B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81619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6858000" cy="3657600"/>
          </a:xfrm>
        </p:spPr>
        <p:txBody>
          <a:bodyPr>
            <a:noAutofit/>
          </a:bodyPr>
          <a:lstStyle/>
          <a:p>
            <a:b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Disclosures:  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Founder and Shareholder OcuFLOW, Inc., Sole owner, OcuFLOW, LLC, Sole Owner “Share the Cells, LLC, Sole owner, Medical Costing, LLC</a:t>
            </a: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Funding: 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This work was partially funded by TEDCO-TCF and TEDCO-MD-PACE awards.   </a:t>
            </a: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The development is supported by the Sinai Hospital Bio-incubator and Krieger Eye Institute.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06686"/>
            <a:ext cx="227171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59367"/>
            <a:ext cx="3044825" cy="60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0"/>
            <a:ext cx="222125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644079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Exudative AMD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Swept-source OCT of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5143946" cy="528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002268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yo </a:t>
            </a:r>
            <a:r>
              <a:rPr lang="en-US" b="1" i="1" dirty="0" err="1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Exud</a:t>
            </a:r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-AMD</a:t>
            </a:r>
          </a:p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occult &amp;</a:t>
            </a:r>
          </a:p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 CNV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200" y="838200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8242" y="838200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depth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590800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FFA=classic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ICGA= occult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913965"/>
            <a:ext cx="1785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= Occult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Yellow= Classic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5221069"/>
            <a:ext cx="161903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arrow=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thickness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arrow=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atrophy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2210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Shadowing 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371229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NON-Exudative AMD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Swept-source OCT of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2721"/>
            <a:ext cx="7791450" cy="2763079"/>
          </a:xfrm>
          <a:prstGeom prst="rect">
            <a:avLst/>
          </a:prstGeom>
          <a:noFill/>
          <a:ln w="9525">
            <a:solidFill>
              <a:srgbClr val="2A6B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20399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15" y="1566193"/>
            <a:ext cx="4269333" cy="51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NON-Exudative AMD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Swept-source OCT of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553200"/>
            <a:ext cx="207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Choi, Ophthalmology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477" y="990600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100226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yo NE-AMD</a:t>
            </a:r>
          </a:p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GA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9906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-Face GA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6556" y="99060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Retinal vessels</a:t>
            </a:r>
          </a:p>
          <a:p>
            <a:pPr algn="ctr"/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30480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Choriocapallaris</a:t>
            </a:r>
            <a:endParaRPr lang="en-US" dirty="0">
              <a:solidFill>
                <a:srgbClr val="2357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within and</a:t>
            </a:r>
          </a:p>
          <a:p>
            <a:r>
              <a:rPr lang="en-US" b="1" i="1" u="sng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1197" y="51932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800" y="6096000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6597" y="54102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– Blue - Purple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378393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5944115" cy="35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NON-Exudative AMD:</a:t>
            </a:r>
            <a:br>
              <a:rPr lang="en-US" dirty="0"/>
            </a:br>
            <a:r>
              <a:rPr lang="en-US" dirty="0"/>
              <a:t>Swept-source OCT of </a:t>
            </a:r>
            <a:r>
              <a:rPr lang="en-US" b="1" u="sng" dirty="0"/>
              <a:t>Choroidal </a:t>
            </a:r>
            <a:r>
              <a:rPr lang="en-US" dirty="0"/>
              <a:t>Vasculature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75-yo AMD &amp; GA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335280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CNV at </a:t>
            </a:r>
            <a:r>
              <a:rPr lang="en-US" b="1" i="1" u="sng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GA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6400800" y="2971800"/>
            <a:ext cx="152400" cy="5656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6400800" y="3537466"/>
            <a:ext cx="152400" cy="126313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43200" y="6248400"/>
            <a:ext cx="39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Reminiscent of Pathology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157346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685800"/>
          </a:xfrm>
        </p:spPr>
        <p:txBody>
          <a:bodyPr/>
          <a:lstStyle/>
          <a:p>
            <a:r>
              <a:rPr lang="en-US" dirty="0"/>
              <a:t>Pulsatility Measurement Devices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762000"/>
            <a:ext cx="3209925" cy="266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890082"/>
            <a:ext cx="4876800" cy="3970318"/>
          </a:xfrm>
          <a:prstGeom prst="rect">
            <a:avLst/>
          </a:prstGeom>
          <a:noFill/>
          <a:ln>
            <a:solidFill>
              <a:srgbClr val="2357AB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Langham and co-workers</a:t>
            </a:r>
          </a:p>
          <a:p>
            <a:endParaRPr lang="en-US" dirty="0">
              <a:solidFill>
                <a:srgbClr val="2357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the pneumatonometer to measure intraocular pressure every 30 </a:t>
            </a:r>
            <a:r>
              <a:rPr lang="en-US" dirty="0" err="1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record of the pulsatile change in 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known relation between ocular pressure and ocular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pulse could be converted into a volume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multiplying this volume by the 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measure of pulsatile ocular blood flow (POBF) could be obtained.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Use, Accurate &amp; Reproducible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06237"/>
            <a:ext cx="1892301" cy="273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124271"/>
            <a:ext cx="5397631" cy="1477328"/>
          </a:xfrm>
          <a:prstGeom prst="rect">
            <a:avLst/>
          </a:prstGeom>
          <a:noFill/>
          <a:ln>
            <a:solidFill>
              <a:srgbClr val="2357AB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Schmetterer and co-workers</a:t>
            </a:r>
          </a:p>
          <a:p>
            <a:endParaRPr lang="en-US" b="1" i="1" dirty="0">
              <a:solidFill>
                <a:srgbClr val="2357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interferometric fundus pulsation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comparable to POBF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in research</a:t>
            </a:r>
          </a:p>
        </p:txBody>
      </p:sp>
    </p:spTree>
    <p:extLst>
      <p:ext uri="{BB962C8B-B14F-4D97-AF65-F5344CB8AC3E}">
        <p14:creationId xmlns:p14="http://schemas.microsoft.com/office/powerpoint/2010/main" val="164164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010400" cy="2971800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Pobf</a:t>
            </a:r>
            <a:r>
              <a:rPr lang="en-US" sz="6000" dirty="0"/>
              <a:t> In</a:t>
            </a:r>
            <a:br>
              <a:rPr lang="en-US" sz="6000" dirty="0"/>
            </a:br>
            <a:r>
              <a:rPr lang="en-US" sz="6000" dirty="0"/>
              <a:t>Aging Macular Degeneration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3478386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A6BB9"/>
                </a:solidFill>
              </a:rPr>
              <a:t>POBF in </a:t>
            </a:r>
            <a:r>
              <a:rPr lang="en-US" b="1" u="sng" dirty="0">
                <a:solidFill>
                  <a:srgbClr val="2A6BB9"/>
                </a:solidFill>
              </a:rPr>
              <a:t>Exudative AMD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4101"/>
            <a:ext cx="5410200" cy="1332899"/>
          </a:xfrm>
          <a:prstGeom prst="rect">
            <a:avLst/>
          </a:prstGeom>
          <a:noFill/>
          <a:ln w="9525">
            <a:solidFill>
              <a:srgbClr val="2A6B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200400"/>
            <a:ext cx="6394450" cy="808037"/>
          </a:xfrm>
          <a:prstGeom prst="rect">
            <a:avLst/>
          </a:prstGeom>
          <a:noFill/>
          <a:ln w="9525">
            <a:solidFill>
              <a:srgbClr val="2A6B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6305" y="990600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6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POBF decreases with</a:t>
            </a:r>
          </a:p>
          <a:p>
            <a:r>
              <a:rPr lang="en-US" dirty="0">
                <a:solidFill>
                  <a:srgbClr val="2A6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progression of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6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POBF in exudative</a:t>
            </a:r>
          </a:p>
          <a:p>
            <a:r>
              <a:rPr lang="en-US" dirty="0">
                <a:solidFill>
                  <a:srgbClr val="2A6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AMD significantly</a:t>
            </a:r>
          </a:p>
          <a:p>
            <a:r>
              <a:rPr lang="en-US" dirty="0">
                <a:solidFill>
                  <a:srgbClr val="2A6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lower than non-exudative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7" y="4722168"/>
            <a:ext cx="551432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28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68" y="762000"/>
            <a:ext cx="7298631" cy="53340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Pharmacotherapy In</a:t>
            </a:r>
            <a:br>
              <a:rPr lang="en-US" sz="6000" dirty="0"/>
            </a:br>
            <a:r>
              <a:rPr lang="en-US" sz="6000" dirty="0"/>
              <a:t>Aging Macular Degeneration based on blood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53763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POBF – </a:t>
            </a:r>
            <a:r>
              <a:rPr lang="en-US" b="1" i="1" u="sng" dirty="0"/>
              <a:t>TWO HUNDRED </a:t>
            </a:r>
            <a:r>
              <a:rPr lang="en-US" dirty="0"/>
              <a:t>References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3" y="914400"/>
            <a:ext cx="742875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20212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403084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Quantitative Pulsatility Measurement Devices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34" y="1238674"/>
            <a:ext cx="5788366" cy="46541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524000" y="3520440"/>
            <a:ext cx="1447800" cy="335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291840"/>
            <a:ext cx="1447800" cy="335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19600" y="3688291"/>
            <a:ext cx="1905000" cy="2893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8719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7924800" cy="4800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</a:p>
          <a:p>
            <a:pPr marL="0" indent="0">
              <a:buNone/>
            </a:pPr>
            <a:endParaRPr lang="en-US" i="1" dirty="0">
              <a:solidFill>
                <a:srgbClr val="2357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Review the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physiology of choroidal blood flow and its role in ARMD</a:t>
            </a:r>
          </a:p>
          <a:p>
            <a:pPr marL="0" indent="0">
              <a:buNone/>
            </a:pP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Describe the available techniques for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choroidal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flow and how they correlate with the pathophysiology ARMD.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Discuss how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therapeutic interventions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altering blood flow can modify the progression of ARMD.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625797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Off Label Pharmaceuticals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74405"/>
              </p:ext>
            </p:extLst>
          </p:nvPr>
        </p:nvGraphicFramePr>
        <p:xfrm>
          <a:off x="152396" y="1447799"/>
          <a:ext cx="8763003" cy="3800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9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6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7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0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 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Improves POBF/FPA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Improves Color Doppler Imaging Retrobulbar vessels</a:t>
                      </a:r>
                      <a:endParaRPr lang="nb-NO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Improves Vision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Improves Morphology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AMD Patient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</a:t>
                      </a:r>
                    </a:p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eyes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 of Action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Dorzolamide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Topical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Yes/Yes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Dorzolamide-timolol may reduced central subfield thickness and subretinal fluid  </a:t>
                      </a:r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Carbonic anhydrase inhibitor</a:t>
                      </a:r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Unoprostone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Topical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Yes/Yes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AMD, RP and Glaucoma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 -Delayed enlargement of macular atrophy and FAF area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VEGF/PDT AMD with atrophy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placebo / 24 unoprostone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PGF2-alpa agonist, Activating potassium (BK) and chloride (CIC-2 type) channels, inhibition of endothelin 1 (ET)-dependent mechanisms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8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High-Dose Statins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Oral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3.3 Letters, p=0.06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 of drusen deposits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 patients with large and soft drusen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of 23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Competitively inhibits HMG-CoA reductase, decreases cholesterol production</a:t>
                      </a:r>
                      <a:endParaRPr lang="en-US" sz="85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Cochrane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Insufficient Evidence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Insufficient Evidence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</a:t>
                      </a:r>
                      <a:endParaRPr lang="en-US" sz="85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Sildanefil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Oral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(glaucoma)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CS</a:t>
                      </a:r>
                      <a:r>
                        <a:rPr lang="en-US" sz="85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AMD</a:t>
                      </a:r>
                      <a:endParaRPr lang="en-US" sz="8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HVF in glaucoma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 of drusen deposits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 and Best's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of 4 but not bilateral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Inhibits cGMP-specific phosphodiesterase type 5 (PFE5/PDE6)</a:t>
                      </a:r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Levo-Dopa</a:t>
                      </a:r>
                      <a:endParaRPr lang="en-US" sz="1000" b="1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Oral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Delays onset and progression of AMD</a:t>
                      </a:r>
                      <a:endParaRPr lang="en-US" sz="850" b="1" i="0" u="none" strike="noStrike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 in recruitment phase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 and Non-NV AMD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850" b="1" i="0" u="none" strike="noStrike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Dopamine precursor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21" marR="5021" marT="502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628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2701410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685800"/>
          </a:xfrm>
        </p:spPr>
        <p:txBody>
          <a:bodyPr/>
          <a:lstStyle/>
          <a:p>
            <a:r>
              <a:rPr lang="en-US" dirty="0"/>
              <a:t>High Dose Statins and AMD Morphology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3657600" cy="49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68" y="2333685"/>
            <a:ext cx="55082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=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of 23 patients responded:</a:t>
            </a: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Responders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regression of drusen deposits,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showed near complete regression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decrease from 0.57 to 0.049 mm3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(p = 0.012)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Gained, on average, 3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to resolution 11.7 months (3-22)</a:t>
            </a: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Non-responders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changed from 0.23 to 0.35 mm3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on average 2.3 letters </a:t>
            </a: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of the patients converted to NV-AMD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calculator predicted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14% conversion to NV-AMD.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alpha error in detecting zero cases is 2.1%.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511" y="6553200"/>
            <a:ext cx="1904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http://caseyamdcalc.ohsu.edu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566356"/>
            <a:ext cx="3722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Gehlbach</a:t>
            </a:r>
            <a:r>
              <a:rPr lang="en-US" sz="800" b="1" dirty="0"/>
              <a:t> . </a:t>
            </a:r>
            <a:r>
              <a:rPr lang="en-US" sz="800" dirty="0"/>
              <a:t>PMC 2017 August 04: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Vavvas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EBioMedicine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5 (2016) 198–203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809417"/>
            <a:ext cx="439331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</a:t>
            </a:r>
          </a:p>
          <a:p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US" sz="17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 evidence 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RCTs to </a:t>
            </a:r>
          </a:p>
          <a:p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justify the use of statins to delay the onset </a:t>
            </a:r>
          </a:p>
          <a:p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progression of AMD or to improve </a:t>
            </a:r>
          </a:p>
          <a:p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acuity. </a:t>
            </a:r>
          </a:p>
        </p:txBody>
      </p:sp>
    </p:spTree>
    <p:extLst>
      <p:ext uri="{BB962C8B-B14F-4D97-AF65-F5344CB8AC3E}">
        <p14:creationId xmlns:p14="http://schemas.microsoft.com/office/powerpoint/2010/main" val="1306446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685800"/>
          </a:xfrm>
        </p:spPr>
        <p:txBody>
          <a:bodyPr/>
          <a:lstStyle/>
          <a:p>
            <a:pPr algn="ctr"/>
            <a:r>
              <a:rPr lang="en-US" dirty="0"/>
              <a:t>Sildanefil and AMD Morphology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880712"/>
            <a:ext cx="5213349" cy="316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4169112"/>
            <a:ext cx="5289549" cy="268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828800"/>
            <a:ext cx="34612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- Coleman,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patients who exhibited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 vitelliform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Best’s (genetic) </a:t>
            </a:r>
          </a:p>
          <a:p>
            <a:r>
              <a:rPr lang="en-US" b="1" i="1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eyes appear to benefit 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from PDE6.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or improvement</a:t>
            </a:r>
          </a:p>
          <a:p>
            <a:r>
              <a:rPr lang="en-US" dirty="0">
                <a:solidFill>
                  <a:srgbClr val="2357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 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248400"/>
            <a:ext cx="3422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Coleman,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Ophthalmologica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2018;240(1):45-54.</a:t>
            </a:r>
          </a:p>
        </p:txBody>
      </p:sp>
    </p:spTree>
    <p:extLst>
      <p:ext uri="{BB962C8B-B14F-4D97-AF65-F5344CB8AC3E}">
        <p14:creationId xmlns:p14="http://schemas.microsoft.com/office/powerpoint/2010/main" val="2206103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9054988" cy="676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venir"/>
              <a:buNone/>
            </a:pPr>
            <a:r>
              <a:rPr lang="en-US" sz="4000" u="none" strike="noStrike" cap="none" dirty="0">
                <a:sym typeface="Avenir"/>
              </a:rPr>
              <a:t>HYPOTHESIS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855133" y="5396089"/>
            <a:ext cx="184730" cy="492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venir Next" charset="0"/>
              <a:ea typeface="Avenir Next" charset="0"/>
              <a:cs typeface="Avenir Next" charset="0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746" y="1551711"/>
            <a:ext cx="2062654" cy="199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4" y="4683670"/>
            <a:ext cx="2622878" cy="177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hape 123"/>
          <p:cNvCxnSpPr/>
          <p:nvPr/>
        </p:nvCxnSpPr>
        <p:spPr>
          <a:xfrm>
            <a:off x="5638800" y="2283289"/>
            <a:ext cx="0" cy="881983"/>
          </a:xfrm>
          <a:prstGeom prst="straightConnector1">
            <a:avLst/>
          </a:prstGeom>
          <a:noFill/>
          <a:ln w="50800" cap="flat" cmpd="sng">
            <a:solidFill>
              <a:srgbClr val="070FB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5486400" cy="69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0405" y="4971871"/>
            <a:ext cx="5057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25000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Future: Delay visual impairment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progression</a:t>
            </a:r>
          </a:p>
          <a:p>
            <a:pPr lvl="0">
              <a:buSzPct val="25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 by 1 year and/or a 1% reduction in blindness</a:t>
            </a:r>
          </a:p>
          <a:p>
            <a:pPr lvl="0">
              <a:buSzPct val="25000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&amp; Reduce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annual expenditures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by $2-4 billion </a:t>
            </a:r>
          </a:p>
          <a:p>
            <a:pPr lvl="0">
              <a:buSzPct val="25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for treatment and care of visually impaired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49215" y="1219200"/>
            <a:ext cx="5446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Now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: 24% of Annual Medicare Part-B Pharmacy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Budget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is now spent on Anti-VEGF compounds: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Calibri"/>
              </a:rPr>
              <a:t>$17 billion in 2016!</a:t>
            </a:r>
            <a:endParaRPr lang="en-US" dirty="0"/>
          </a:p>
        </p:txBody>
      </p:sp>
      <p:cxnSp>
        <p:nvCxnSpPr>
          <p:cNvPr id="16" name="Shape 123"/>
          <p:cNvCxnSpPr/>
          <p:nvPr/>
        </p:nvCxnSpPr>
        <p:spPr>
          <a:xfrm>
            <a:off x="5635592" y="3962400"/>
            <a:ext cx="0" cy="881983"/>
          </a:xfrm>
          <a:prstGeom prst="straightConnector1">
            <a:avLst/>
          </a:prstGeom>
          <a:noFill/>
          <a:ln w="50800" cap="flat" cmpd="sng">
            <a:solidFill>
              <a:srgbClr val="070FB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22921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Off-Label Pharma for </a:t>
            </a:r>
            <a:r>
              <a:rPr lang="en-US" sz="2800" dirty="0"/>
              <a:t>Earlier</a:t>
            </a:r>
            <a:r>
              <a:rPr lang="en-US" dirty="0"/>
              <a:t> Treatment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75579"/>
              </p:ext>
            </p:extLst>
          </p:nvPr>
        </p:nvGraphicFramePr>
        <p:xfrm>
          <a:off x="381000" y="914400"/>
          <a:ext cx="8077199" cy="5389572"/>
        </p:xfrm>
        <a:graphic>
          <a:graphicData uri="http://schemas.openxmlformats.org/drawingml/2006/table">
            <a:tbl>
              <a:tblPr firstRow="1" bandRow="1"/>
              <a:tblGrid>
                <a:gridCol w="271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8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POBF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Vision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Topical Pharmaceutical Name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Glaucoma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Unoprostone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Dorzolamide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2357A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2357A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DME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Delays loss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75">
                <a:tc>
                  <a:txBody>
                    <a:bodyPr/>
                    <a:lstStyle/>
                    <a:p>
                      <a:pPr algn="ctr" fontAlgn="b">
                        <a:buClr>
                          <a:schemeClr val="accent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Latanoprost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Isoprenaline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Levobunolol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Delays loss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03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Systemic Pharmaceutical Name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Dose Statins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9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Sildenafil 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8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Levo-Dopa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Delays loss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1016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051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382000" cy="1676400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accent1">
                    <a:lumMod val="75000"/>
                  </a:schemeClr>
                </a:solidFill>
              </a:rPr>
              <a:t>Leap of Faith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601650"/>
            <a:ext cx="8382000" cy="2799150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treat the 90% of early AMD with topical pharmaceuticals already available and delay progression of early AMD to exudative or GA?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delay progression of glaucoma by customizing the management of ocular blood flow AND intraocular pressure concurrently?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initiate treatment of diabetic choroidopathy early and delay the progression to diabetic retinopathy?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752"/>
            <a:ext cx="3603625" cy="24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2212"/>
            <a:ext cx="640873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202030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66800"/>
            <a:ext cx="7010400" cy="35814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Pathology of the Choroidal vasculature </a:t>
            </a:r>
            <a:br>
              <a:rPr lang="en-US" sz="6000" dirty="0"/>
            </a:br>
            <a:r>
              <a:rPr lang="en-US" sz="6000" dirty="0"/>
              <a:t>in armd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29293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1066800"/>
          </a:xfrm>
        </p:spPr>
        <p:txBody>
          <a:bodyPr>
            <a:normAutofit/>
          </a:bodyPr>
          <a:lstStyle/>
          <a:p>
            <a:pPr algn="ctr"/>
            <a:r>
              <a:rPr lang="en-US" b="1" i="1" u="sng" dirty="0"/>
              <a:t>Choroidal Vascular Changes</a:t>
            </a:r>
            <a:r>
              <a:rPr lang="en-US" dirty="0"/>
              <a:t> in Age Related Macular degeneration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7695944" cy="2057400"/>
          </a:xfrm>
          <a:prstGeom prst="rect">
            <a:avLst/>
          </a:prstGeom>
          <a:noFill/>
          <a:ln w="9525">
            <a:solidFill>
              <a:srgbClr val="2A6B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509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162050"/>
            <a:ext cx="7747000" cy="2800350"/>
          </a:xfrm>
          <a:prstGeom prst="rect">
            <a:avLst/>
          </a:prstGeom>
          <a:noFill/>
          <a:ln w="9525">
            <a:solidFill>
              <a:srgbClr val="2357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2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Choroidal Vascular Changes</a:t>
            </a:r>
            <a:r>
              <a:rPr lang="en-US" dirty="0"/>
              <a:t> in Age Related Macular degeneration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48" y="762000"/>
            <a:ext cx="409918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6566356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Spraul, 1999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46727"/>
              </p:ext>
            </p:extLst>
          </p:nvPr>
        </p:nvGraphicFramePr>
        <p:xfrm>
          <a:off x="228600" y="3200400"/>
          <a:ext cx="8458196" cy="3308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4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9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314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of Choroidal</a:t>
                      </a:r>
                      <a:r>
                        <a:rPr lang="en-US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Vessels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Neovascular and Nonneovascular Aging Macular Degeneration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Submacular Choroid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Choroid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Non-NV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Non-NV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 of large choroidal vessels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Diameters of arteries and veins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Choriocapillaris density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 of capillaries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Increased**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 of choroid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difference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 of large choroidal vessels to choroidal thickness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152400" y="6172200"/>
            <a:ext cx="3276600" cy="336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52400" y="4876800"/>
            <a:ext cx="3276600" cy="336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9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467600" cy="45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219" y="1143000"/>
            <a:ext cx="226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yo WF -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AMD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5227" y="11430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macula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1030069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drusen, RPE loss or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hyperpigmentation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562" y="6211669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Normal, homogeneous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choriocapillaris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6362" y="6211669"/>
            <a:ext cx="244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diameter, freely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capillaries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200" y="6172200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vascular = 77.8%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 diameter +=12.8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1066800"/>
          </a:xfrm>
        </p:spPr>
        <p:txBody>
          <a:bodyPr>
            <a:normAutofit/>
          </a:bodyPr>
          <a:lstStyle/>
          <a:p>
            <a:pPr algn="ctr"/>
            <a:r>
              <a:rPr lang="en-US" b="1" i="1" u="sng" dirty="0"/>
              <a:t>Choroidal Vascular Loss </a:t>
            </a:r>
            <a:r>
              <a:rPr lang="en-US" dirty="0"/>
              <a:t>in Age Related Macular degeneration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400" y="67033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144492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00200"/>
            <a:ext cx="7219950" cy="450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990600"/>
            <a:ext cx="329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yo white female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AMD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1066800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Drusen &amp;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 abnormality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1066800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Choriocapillaris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6096000"/>
            <a:ext cx="2294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interconnecting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 channels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lumens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4582" y="6096000"/>
            <a:ext cx="2294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interconnecting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 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6120825"/>
            <a:ext cx="2307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Choroidal neovascular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0691" y="-152400"/>
            <a:ext cx="8382000" cy="1066800"/>
          </a:xfrm>
        </p:spPr>
        <p:txBody>
          <a:bodyPr>
            <a:normAutofit/>
          </a:bodyPr>
          <a:lstStyle/>
          <a:p>
            <a:pPr algn="ctr"/>
            <a:r>
              <a:rPr lang="en-US" b="1" i="1" u="sng" dirty="0"/>
              <a:t>Choroidal Vascular Loss </a:t>
            </a:r>
            <a:r>
              <a:rPr lang="en-US" dirty="0"/>
              <a:t>in Age Related Macular degeneration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7812" y="66271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357809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0691" y="-152400"/>
            <a:ext cx="8382000" cy="1066800"/>
          </a:xfrm>
        </p:spPr>
        <p:txBody>
          <a:bodyPr>
            <a:normAutofit/>
          </a:bodyPr>
          <a:lstStyle/>
          <a:p>
            <a:pPr algn="ctr"/>
            <a:r>
              <a:rPr lang="en-US" b="1" i="1" u="sng" dirty="0"/>
              <a:t>Choroidal Vascular Loss </a:t>
            </a:r>
            <a:r>
              <a:rPr lang="en-US" dirty="0"/>
              <a:t>in Age Related Macular degeneration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990600"/>
            <a:ext cx="3338513" cy="295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3802063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495800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Choroidal NV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Breaks in Bruchs’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733800"/>
            <a:ext cx="574772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Periphery in GA = GLOBAL diseae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1612" y="6627168"/>
            <a:ext cx="14237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 2018 OcuFLOW, Inc </a:t>
            </a:r>
          </a:p>
        </p:txBody>
      </p:sp>
    </p:spTree>
    <p:extLst>
      <p:ext uri="{BB962C8B-B14F-4D97-AF65-F5344CB8AC3E}">
        <p14:creationId xmlns:p14="http://schemas.microsoft.com/office/powerpoint/2010/main" val="979196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B8CCE4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20889</TotalTime>
  <Words>1455</Words>
  <Application>Microsoft Macintosh PowerPoint</Application>
  <PresentationFormat>On-screen Show (4:3)</PresentationFormat>
  <Paragraphs>462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Avenir</vt:lpstr>
      <vt:lpstr>Avenir Next</vt:lpstr>
      <vt:lpstr>Calibri</vt:lpstr>
      <vt:lpstr>Century Schoolbook</vt:lpstr>
      <vt:lpstr>Helvetica Light</vt:lpstr>
      <vt:lpstr>Wingdings</vt:lpstr>
      <vt:lpstr>Wingdings 2</vt:lpstr>
      <vt:lpstr>Oriel</vt:lpstr>
      <vt:lpstr>Theresa R Kramer, md, mba Krieger Eye Institute   Photomicrographs provided by   Gerry Lutty, PhD.  Ocular Vasculogenesis and Angiogenesis Laboratory at the Wilmer Eye Institute</vt:lpstr>
      <vt:lpstr> Disclosures:    Founder and Shareholder OcuFLOW, Inc., Sole owner, OcuFLOW, LLC, Sole Owner “Share the Cells, LLC, Sole owner, Medical Costing, LLC  Funding:   This work was partially funded by TEDCO-TCF and TEDCO-MD-PACE awards.     The development is supported by the Sinai Hospital Bio-incubator and Krieger Eye Institute.</vt:lpstr>
      <vt:lpstr>PowerPoint Presentation</vt:lpstr>
      <vt:lpstr>Pathology of the Choroidal vasculature  in armd</vt:lpstr>
      <vt:lpstr>Choroidal Vascular Changes in Age Related Macular degeneration</vt:lpstr>
      <vt:lpstr>Choroidal Vascular Changes in Age Related Macular degeneration</vt:lpstr>
      <vt:lpstr>Choroidal Vascular Loss in Age Related Macular degeneration</vt:lpstr>
      <vt:lpstr>Choroidal Vascular Loss in Age Related Macular degeneration</vt:lpstr>
      <vt:lpstr>Choroidal Vascular Loss in Age Related Macular degeneration</vt:lpstr>
      <vt:lpstr> Anatomic Analysis in AMD Using Clinical Methodologies</vt:lpstr>
      <vt:lpstr>Peripheral Morphology changes  in Age Related Macular Degeneration</vt:lpstr>
      <vt:lpstr>Review of Clinically Useful Ocular Blood Flow Measurement technologies</vt:lpstr>
      <vt:lpstr>Advances in the Clinical Analysis of Choroidal Vasculature and Choriocapillaris</vt:lpstr>
      <vt:lpstr>SS-OCT of the Choroid</vt:lpstr>
      <vt:lpstr>Cross Sectional Structure  of Choroid and Choriocapillaris</vt:lpstr>
      <vt:lpstr>En Face Structure  of Choroid and Choriocapillaris</vt:lpstr>
      <vt:lpstr>Normal Swept-source OCTA</vt:lpstr>
      <vt:lpstr>Swept-source OCT of  Retinal &amp; Choroidal Vasculature</vt:lpstr>
      <vt:lpstr>Exudative AMD:  Swept-source OCT of Choroidal Vasculature</vt:lpstr>
      <vt:lpstr>Exudative AMD:  Swept-source OCT of Choroidal Vasculature</vt:lpstr>
      <vt:lpstr>NON-Exudative AMD:  Swept-source OCT of Choroidal Vasculature</vt:lpstr>
      <vt:lpstr>NON-Exudative AMD:  Swept-source OCT of Choroidal Vasculature</vt:lpstr>
      <vt:lpstr>NON-Exudative AMD: Swept-source OCT of Choroidal Vasculature</vt:lpstr>
      <vt:lpstr>Pulsatility Measurement Devices</vt:lpstr>
      <vt:lpstr>Pobf In Aging Macular Degeneration</vt:lpstr>
      <vt:lpstr>POBF in Exudative AMD</vt:lpstr>
      <vt:lpstr>Pharmacotherapy In Aging Macular Degeneration based on blood flow</vt:lpstr>
      <vt:lpstr>POBF – TWO HUNDRED References</vt:lpstr>
      <vt:lpstr>Quantitative Pulsatility Measurement Devices</vt:lpstr>
      <vt:lpstr>Off Label Pharmaceuticals</vt:lpstr>
      <vt:lpstr>High Dose Statins and AMD Morphology</vt:lpstr>
      <vt:lpstr>Sildanefil and AMD Morphology</vt:lpstr>
      <vt:lpstr>HYPOTHESIS</vt:lpstr>
      <vt:lpstr>Off-Label Pharma for Earlier Treatment</vt:lpstr>
      <vt:lpstr>Leap of Faith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pbroyles</dc:creator>
  <cp:lastModifiedBy>Chu, Charleen T</cp:lastModifiedBy>
  <cp:revision>655</cp:revision>
  <cp:lastPrinted>2015-02-18T16:40:09Z</cp:lastPrinted>
  <dcterms:created xsi:type="dcterms:W3CDTF">2012-01-25T20:32:07Z</dcterms:created>
  <dcterms:modified xsi:type="dcterms:W3CDTF">2018-09-19T13:27:57Z</dcterms:modified>
</cp:coreProperties>
</file>