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23"/>
  </p:notesMasterIdLst>
  <p:sldIdLst>
    <p:sldId id="292" r:id="rId2"/>
    <p:sldId id="260" r:id="rId3"/>
    <p:sldId id="261" r:id="rId4"/>
    <p:sldId id="262" r:id="rId5"/>
    <p:sldId id="269" r:id="rId6"/>
    <p:sldId id="267" r:id="rId7"/>
    <p:sldId id="270" r:id="rId8"/>
    <p:sldId id="273" r:id="rId9"/>
    <p:sldId id="274" r:id="rId10"/>
    <p:sldId id="279" r:id="rId11"/>
    <p:sldId id="283" r:id="rId12"/>
    <p:sldId id="284" r:id="rId13"/>
    <p:sldId id="293" r:id="rId14"/>
    <p:sldId id="294" r:id="rId15"/>
    <p:sldId id="295" r:id="rId16"/>
    <p:sldId id="296" r:id="rId17"/>
    <p:sldId id="297" r:id="rId18"/>
    <p:sldId id="299" r:id="rId19"/>
    <p:sldId id="298" r:id="rId20"/>
    <p:sldId id="300" r:id="rId21"/>
    <p:sldId id="301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6"/>
    <p:restoredTop sz="72816"/>
  </p:normalViewPr>
  <p:slideViewPr>
    <p:cSldViewPr>
      <p:cViewPr varScale="1">
        <p:scale>
          <a:sx n="82" d="100"/>
          <a:sy n="82" d="100"/>
        </p:scale>
        <p:origin x="2136" y="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9C4A2F-A967-F64A-93DC-71EDB3371528}" type="datetimeFigureOut">
              <a:rPr lang="en-US" smtClean="0"/>
              <a:t>9/14/18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7A3235-1EE6-6B41-904A-42E65F205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292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45058-0BDE-0B44-95D6-FF4CA9A342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23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7A3235-1EE6-6B41-904A-42E65F20574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974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7A3235-1EE6-6B41-904A-42E65F20574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837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7A3235-1EE6-6B41-904A-42E65F20574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4285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7A3235-1EE6-6B41-904A-42E65F20574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7652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7A3235-1EE6-6B41-904A-42E65F20574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3992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 grade: well circumscribed with gray-white, mucin filled cysts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Cords, sheets and clusters of mucous, squamous, intermediate and clear cells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 to high grade, although even high grade tumors lack marked nuclear atypia, frequent mitotic figures or extensive necrosis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Occasional focal sebaceous cells, goblet type cells,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oncocytic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change, inflammatory reaction to extravasated mucin or keratin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squamous cell carcinoma in situ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 grade: mucinous and intermediate cells with bland nuclei form glandular spaces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 grade: solid and infiltrative growth pattern of atypical epidermoid and intermediate cells with cytoplasmic clearing and small number of mucinous cells; &lt; 20%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intracystic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component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 grade with background mucin, two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types of cells with bland nuclear features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squamoid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dense cytoplasm and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glandular with vacuolated cytoplasm) High grade with malignant squamous cells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Associated with t(11;19)(q14-21;p12-13)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PathologyOutlines.com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7A3235-1EE6-6B41-904A-42E65F20574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220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7A3235-1EE6-6B41-904A-42E65F20574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5595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Radiation Therapy Oncology Group (RTOG) 9501/Intergroup trial demonstrated increased DFS in the combined therapy group compared with patients who received postoperative radiotherapy alone. Because those researchers observed a similar incidence of distant metastases in both groups, they proposed that the predominant effect of chemotherapy was to potentiate the locoregional effects of radiotherapy.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7A3235-1EE6-6B41-904A-42E65F20574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5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06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537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615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73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079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075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972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010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432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141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106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01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9314" y="956940"/>
            <a:ext cx="7510506" cy="3213982"/>
          </a:xfrm>
          <a:solidFill>
            <a:schemeClr val="bg1"/>
          </a:solidFill>
        </p:spPr>
        <p:txBody>
          <a:bodyPr anchor="ctr"/>
          <a:lstStyle/>
          <a:p>
            <a:r>
              <a:rPr lang="en-US" dirty="0"/>
              <a:t>Recurrent eyelid lesion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505201"/>
            <a:ext cx="7924800" cy="2895599"/>
          </a:xfrm>
          <a:noFill/>
          <a:ln w="12700">
            <a:noFill/>
          </a:ln>
        </p:spPr>
        <p:txBody>
          <a:bodyPr anchor="ctr">
            <a:normAutofit lnSpcReduction="10000"/>
          </a:bodyPr>
          <a:lstStyle/>
          <a:p>
            <a:r>
              <a:rPr lang="en-US" sz="2800" dirty="0"/>
              <a:t>Vivian Lee, MD</a:t>
            </a:r>
          </a:p>
          <a:p>
            <a:r>
              <a:rPr lang="en-US" dirty="0"/>
              <a:t>Tatyana </a:t>
            </a:r>
            <a:r>
              <a:rPr lang="en-US" dirty="0" err="1"/>
              <a:t>Milman</a:t>
            </a:r>
            <a:r>
              <a:rPr lang="en-US" dirty="0"/>
              <a:t>, MD Ralph C. Eagle, MD </a:t>
            </a:r>
          </a:p>
          <a:p>
            <a:r>
              <a:rPr lang="en-US" dirty="0"/>
              <a:t>and WEH Ocular Oncology Service</a:t>
            </a:r>
          </a:p>
          <a:p>
            <a:endParaRPr lang="en-US" sz="2250" dirty="0"/>
          </a:p>
          <a:p>
            <a:r>
              <a:rPr lang="en-US" sz="1800" dirty="0"/>
              <a:t>University of Pennsylvania</a:t>
            </a:r>
          </a:p>
          <a:p>
            <a:r>
              <a:rPr lang="en-US" sz="1800" dirty="0"/>
              <a:t>EOPS 2018</a:t>
            </a:r>
          </a:p>
          <a:p>
            <a:r>
              <a:rPr lang="en-US" sz="1800" dirty="0"/>
              <a:t>Washington DC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569" y="6274018"/>
            <a:ext cx="452231" cy="50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7792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tatyana\Dropbox\Pictures\Teaching Set 3\18-93129 Mitton G  Mucoepidermoid carcinoma_ adenosquamous carcinoma conjunctiva\18-93129 Mitton G Mucoepidermoid CA conj goblet cells 10x crop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3" r="26640" b="28889"/>
          <a:stretch/>
        </p:blipFill>
        <p:spPr bwMode="auto">
          <a:xfrm>
            <a:off x="685800" y="990600"/>
            <a:ext cx="51816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7547D7A-F745-D343-8EF9-6D69E5775B86}"/>
              </a:ext>
            </a:extLst>
          </p:cNvPr>
          <p:cNvSpPr/>
          <p:nvPr/>
        </p:nvSpPr>
        <p:spPr>
          <a:xfrm>
            <a:off x="5943600" y="2362200"/>
            <a:ext cx="2667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Aggregates, as well as individual, goblet cells are identified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A215AE5-E458-E143-82BE-029EDD295418}"/>
              </a:ext>
            </a:extLst>
          </p:cNvPr>
          <p:cNvGrpSpPr/>
          <p:nvPr/>
        </p:nvGrpSpPr>
        <p:grpSpPr>
          <a:xfrm>
            <a:off x="685800" y="990600"/>
            <a:ext cx="5181600" cy="4876800"/>
            <a:chOff x="685800" y="990600"/>
            <a:chExt cx="5181600" cy="4876800"/>
          </a:xfrm>
        </p:grpSpPr>
        <p:pic>
          <p:nvPicPr>
            <p:cNvPr id="6" name="Picture 2" descr="C:\Users\tatyana\Dropbox\Pictures\Teaching Set 3\18-93129 Mitton G  Mucoepidermoid carcinoma_ adenosquamous carcinoma conjunctiva\18-93129 Mitton G Mucoepidermoid CA conj PASD 40x crop.jpg">
              <a:extLst>
                <a:ext uri="{FF2B5EF4-FFF2-40B4-BE49-F238E27FC236}">
                  <a16:creationId xmlns:a16="http://schemas.microsoft.com/office/drawing/2014/main" id="{392C57F4-74E9-7B47-BD2B-D08E417B87F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86"/>
            <a:stretch/>
          </p:blipFill>
          <p:spPr bwMode="auto">
            <a:xfrm>
              <a:off x="685800" y="990600"/>
              <a:ext cx="5181600" cy="487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4344ADB-5234-9343-8BA5-583784361100}"/>
                </a:ext>
              </a:extLst>
            </p:cNvPr>
            <p:cNvSpPr txBox="1"/>
            <p:nvPr/>
          </p:nvSpPr>
          <p:spPr>
            <a:xfrm>
              <a:off x="990600" y="5410200"/>
              <a:ext cx="7575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PAS/D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47C58D4-E0E2-F44F-AEB9-9C32342306A1}"/>
              </a:ext>
            </a:extLst>
          </p:cNvPr>
          <p:cNvGrpSpPr/>
          <p:nvPr/>
        </p:nvGrpSpPr>
        <p:grpSpPr>
          <a:xfrm>
            <a:off x="692727" y="997527"/>
            <a:ext cx="5186444" cy="4876800"/>
            <a:chOff x="680957" y="990600"/>
            <a:chExt cx="5186444" cy="4876800"/>
          </a:xfrm>
        </p:grpSpPr>
        <p:pic>
          <p:nvPicPr>
            <p:cNvPr id="9" name="Picture 2" descr="C:\Users\tatyana\Dropbox\Pictures\Teaching Set 3\18-93129 Mitton G  Mucoepidermoid carcinoma_ adenosquamous carcinoma conjunctiva\18-93129 Mitton G Mucoepidermoid CA conj alcian blue 63x crop.jpg">
              <a:extLst>
                <a:ext uri="{FF2B5EF4-FFF2-40B4-BE49-F238E27FC236}">
                  <a16:creationId xmlns:a16="http://schemas.microsoft.com/office/drawing/2014/main" id="{BBAC807C-16D0-5049-A9C4-423F4569857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211"/>
            <a:stretch/>
          </p:blipFill>
          <p:spPr bwMode="auto">
            <a:xfrm>
              <a:off x="680957" y="990600"/>
              <a:ext cx="5186444" cy="487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F2D1EE5-2CDB-B34E-9EE9-8B0822886647}"/>
                </a:ext>
              </a:extLst>
            </p:cNvPr>
            <p:cNvSpPr txBox="1"/>
            <p:nvPr/>
          </p:nvSpPr>
          <p:spPr>
            <a:xfrm>
              <a:off x="760088" y="5410200"/>
              <a:ext cx="12186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Alcian</a:t>
              </a:r>
              <a:r>
                <a:rPr lang="en-US" dirty="0"/>
                <a:t> blue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335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tatyana\Dropbox\Pictures\Teaching Set 3\18-93129 Mitton G  Mucoepidermoid carcinoma_ adenosquamous carcinoma conjunctiva\18-93129 Mitton G Mucoepidermoid CA conj perineural 20x  crop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0" r="11389"/>
          <a:stretch/>
        </p:blipFill>
        <p:spPr bwMode="auto">
          <a:xfrm>
            <a:off x="381000" y="912813"/>
            <a:ext cx="5562600" cy="503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B9B724C-AC64-4042-932C-9597BBFDFA60}"/>
              </a:ext>
            </a:extLst>
          </p:cNvPr>
          <p:cNvSpPr/>
          <p:nvPr/>
        </p:nvSpPr>
        <p:spPr>
          <a:xfrm>
            <a:off x="6172200" y="2090172"/>
            <a:ext cx="27432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Multiple foci of perineural invasion are identified, but no </a:t>
            </a:r>
            <a:r>
              <a:rPr lang="en-US" sz="2800" dirty="0" err="1"/>
              <a:t>lymphovascular</a:t>
            </a:r>
            <a:r>
              <a:rPr lang="en-US" sz="2800" dirty="0"/>
              <a:t> invasion is seen</a:t>
            </a:r>
          </a:p>
        </p:txBody>
      </p:sp>
    </p:spTree>
    <p:extLst>
      <p:ext uri="{BB962C8B-B14F-4D97-AF65-F5344CB8AC3E}">
        <p14:creationId xmlns:p14="http://schemas.microsoft.com/office/powerpoint/2010/main" val="38562325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tatyana\Dropbox\Pictures\Teaching Set 3\18-93129 Mitton G  Mucoepidermoid carcinoma_ adenosquamous carcinoma conjunctiva\18-93129 Mitton G Mucoepidermoid CA conj canaliculus 5x crop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92"/>
          <a:stretch/>
        </p:blipFill>
        <p:spPr bwMode="auto">
          <a:xfrm>
            <a:off x="685800" y="1600199"/>
            <a:ext cx="7772400" cy="4822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18A92BD-FE9B-8641-866E-A7598ECAFE27}"/>
              </a:ext>
            </a:extLst>
          </p:cNvPr>
          <p:cNvSpPr/>
          <p:nvPr/>
        </p:nvSpPr>
        <p:spPr>
          <a:xfrm>
            <a:off x="571500" y="457200"/>
            <a:ext cx="8001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Tumor cells undermine the lacrimal canaliculus with a secondary involvement of canalicular epithelium</a:t>
            </a:r>
          </a:p>
        </p:txBody>
      </p:sp>
    </p:spTree>
    <p:extLst>
      <p:ext uri="{BB962C8B-B14F-4D97-AF65-F5344CB8AC3E}">
        <p14:creationId xmlns:p14="http://schemas.microsoft.com/office/powerpoint/2010/main" val="42334004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1CE28-43E9-534F-9E1F-570401CF8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5" y="365126"/>
            <a:ext cx="8058150" cy="1325563"/>
          </a:xfrm>
        </p:spPr>
        <p:txBody>
          <a:bodyPr/>
          <a:lstStyle/>
          <a:p>
            <a:r>
              <a:rPr lang="en-US" dirty="0"/>
              <a:t>Mucoepidermoid carcinoma (MEC)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03B7A-AD20-9149-9243-D125941F0A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Most common salivary gland malignancy in adults and children</a:t>
            </a:r>
          </a:p>
          <a:p>
            <a:pPr lvl="5"/>
            <a:endParaRPr lang="en-US" dirty="0"/>
          </a:p>
          <a:p>
            <a:r>
              <a:rPr lang="en-US" dirty="0"/>
              <a:t>Term first devised by Stewart, Foot, and Becker in 1945</a:t>
            </a:r>
          </a:p>
          <a:p>
            <a:pPr lvl="1"/>
            <a:r>
              <a:rPr lang="en-US" dirty="0"/>
              <a:t>Histologic criteria includes the presence of: </a:t>
            </a:r>
          </a:p>
          <a:p>
            <a:pPr lvl="6"/>
            <a:endParaRPr lang="en-US" dirty="0"/>
          </a:p>
          <a:p>
            <a:pPr marL="914400" lvl="1" indent="-457200">
              <a:buAutoNum type="arabicParenR"/>
            </a:pPr>
            <a:r>
              <a:rPr lang="en-US" dirty="0"/>
              <a:t>Epidermoid (squamous) cells without requiring the presence of intercellular bridges and epithelial pearls </a:t>
            </a:r>
          </a:p>
          <a:p>
            <a:pPr marL="914400" lvl="1" indent="-457200">
              <a:buAutoNum type="arabicParenR"/>
            </a:pPr>
            <a:r>
              <a:rPr lang="en-US" dirty="0"/>
              <a:t>Cells containing mucus as proved by mucicarmine staining </a:t>
            </a:r>
          </a:p>
        </p:txBody>
      </p:sp>
    </p:spTree>
    <p:extLst>
      <p:ext uri="{BB962C8B-B14F-4D97-AF65-F5344CB8AC3E}">
        <p14:creationId xmlns:p14="http://schemas.microsoft.com/office/powerpoint/2010/main" val="9730337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5F333-4CB2-DE41-BD36-50EC3B8F4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Ocular MEC is rare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754605-D02D-5A41-907F-52C74F93D1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Twenty-three documented cases in the literature</a:t>
            </a:r>
          </a:p>
          <a:p>
            <a:pPr lvl="3"/>
            <a:endParaRPr lang="en-US" dirty="0"/>
          </a:p>
          <a:p>
            <a:r>
              <a:rPr lang="en-US" dirty="0"/>
              <a:t>Has been shown to involve the conjunctiva, eyelid, lacrimal gland, and lacrimal sac</a:t>
            </a:r>
          </a:p>
          <a:p>
            <a:pPr lvl="3"/>
            <a:endParaRPr lang="en-US" dirty="0"/>
          </a:p>
          <a:p>
            <a:r>
              <a:rPr lang="en-US" dirty="0"/>
              <a:t>Rao and Font published the first case series of 5 cases in 1976</a:t>
            </a:r>
          </a:p>
          <a:p>
            <a:pPr lvl="3"/>
            <a:endParaRPr lang="en-US" dirty="0"/>
          </a:p>
          <a:p>
            <a:pPr lvl="1"/>
            <a:r>
              <a:rPr lang="en-US" dirty="0"/>
              <a:t>Brownstein, Albert, </a:t>
            </a:r>
            <a:r>
              <a:rPr lang="en-US" dirty="0" err="1"/>
              <a:t>Jakobiec</a:t>
            </a:r>
            <a:r>
              <a:rPr lang="en-US" dirty="0"/>
              <a:t>, Shields and Eagle have all described cases as well</a:t>
            </a:r>
          </a:p>
        </p:txBody>
      </p:sp>
    </p:spTree>
    <p:extLst>
      <p:ext uri="{BB962C8B-B14F-4D97-AF65-F5344CB8AC3E}">
        <p14:creationId xmlns:p14="http://schemas.microsoft.com/office/powerpoint/2010/main" val="37019563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648CF-2487-F543-8876-90323BD37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Clinically, MEC looks like SCC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FAF50-C44F-3D47-8A7B-93066E6FB0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Difficult to distinguish MEC from SCC clinically</a:t>
            </a:r>
          </a:p>
          <a:p>
            <a:pPr lvl="3"/>
            <a:endParaRPr lang="en-US" dirty="0"/>
          </a:p>
          <a:p>
            <a:r>
              <a:rPr lang="en-US" dirty="0"/>
              <a:t>Average age of patients is 52 – 67 years of age</a:t>
            </a:r>
          </a:p>
          <a:p>
            <a:pPr lvl="3"/>
            <a:endParaRPr lang="en-US" dirty="0"/>
          </a:p>
          <a:p>
            <a:r>
              <a:rPr lang="en-US" dirty="0"/>
              <a:t>Important to distinguish MEC from SCC since MEC exhibits a much more aggressive course</a:t>
            </a:r>
          </a:p>
          <a:p>
            <a:pPr lvl="3"/>
            <a:endParaRPr lang="en-US" dirty="0"/>
          </a:p>
          <a:p>
            <a:pPr lvl="1"/>
            <a:r>
              <a:rPr lang="en-US" dirty="0"/>
              <a:t>Locally invasive</a:t>
            </a:r>
          </a:p>
          <a:p>
            <a:pPr lvl="1"/>
            <a:r>
              <a:rPr lang="en-US" dirty="0"/>
              <a:t>High recurrence rate</a:t>
            </a:r>
          </a:p>
          <a:p>
            <a:pPr lvl="1"/>
            <a:r>
              <a:rPr lang="en-US" dirty="0"/>
              <a:t>Can locally metastasize</a:t>
            </a:r>
          </a:p>
        </p:txBody>
      </p:sp>
    </p:spTree>
    <p:extLst>
      <p:ext uri="{BB962C8B-B14F-4D97-AF65-F5344CB8AC3E}">
        <p14:creationId xmlns:p14="http://schemas.microsoft.com/office/powerpoint/2010/main" val="38780467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0CED4-DC15-2C49-8FE0-A2D010DED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365126"/>
            <a:ext cx="8763000" cy="1325563"/>
          </a:xfrm>
        </p:spPr>
        <p:txBody>
          <a:bodyPr/>
          <a:lstStyle/>
          <a:p>
            <a:r>
              <a:rPr lang="en-US" dirty="0"/>
              <a:t>Need histology to accurately diagnose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3780CD-0E4C-0640-A945-0E15871735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Histologically, MEC resembles SCC but with the presence of mucus secreting cells</a:t>
            </a:r>
          </a:p>
          <a:p>
            <a:pPr lvl="3"/>
            <a:endParaRPr lang="en-US" dirty="0"/>
          </a:p>
          <a:p>
            <a:pPr lvl="1"/>
            <a:r>
              <a:rPr lang="en-US" dirty="0"/>
              <a:t>Mucus-producing goblet cells may have a classic signet ring appearance or appear columnar</a:t>
            </a:r>
          </a:p>
          <a:p>
            <a:pPr lvl="3"/>
            <a:endParaRPr lang="en-US" dirty="0"/>
          </a:p>
          <a:p>
            <a:pPr lvl="1"/>
            <a:r>
              <a:rPr lang="en-US" dirty="0"/>
              <a:t>Typically, squamous portion lacks keratin pearls or dyskeratosis</a:t>
            </a:r>
          </a:p>
          <a:p>
            <a:pPr lvl="3"/>
            <a:endParaRPr lang="en-US" dirty="0"/>
          </a:p>
          <a:p>
            <a:r>
              <a:rPr lang="en-US" dirty="0"/>
              <a:t>Stains are helpful in making the diagnosis</a:t>
            </a:r>
          </a:p>
          <a:p>
            <a:pPr marL="1371600" lvl="3" indent="0">
              <a:buNone/>
            </a:pPr>
            <a:endParaRPr lang="en-US" dirty="0"/>
          </a:p>
          <a:p>
            <a:pPr lvl="1"/>
            <a:r>
              <a:rPr lang="en-US" dirty="0" err="1"/>
              <a:t>Alcian</a:t>
            </a:r>
            <a:r>
              <a:rPr lang="en-US" dirty="0"/>
              <a:t> blue, mucicarmine, PAS, PAS/D</a:t>
            </a:r>
          </a:p>
          <a:p>
            <a:pPr lvl="1"/>
            <a:r>
              <a:rPr lang="en-US" dirty="0"/>
              <a:t>CK7, MUC19</a:t>
            </a:r>
          </a:p>
        </p:txBody>
      </p:sp>
    </p:spTree>
    <p:extLst>
      <p:ext uri="{BB962C8B-B14F-4D97-AF65-F5344CB8AC3E}">
        <p14:creationId xmlns:p14="http://schemas.microsoft.com/office/powerpoint/2010/main" val="16422534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6C314-EDA2-C343-8832-08E3769D3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365126"/>
            <a:ext cx="8286750" cy="1325563"/>
          </a:xfrm>
        </p:spPr>
        <p:txBody>
          <a:bodyPr/>
          <a:lstStyle/>
          <a:p>
            <a:r>
              <a:rPr lang="en-US" dirty="0"/>
              <a:t>Likely from bi-directional growth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479CBA-72AA-4C41-A22C-5FD04B6EAE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Rao and Font speculated that MEC likely arises from bi-directional neoplastic differentiation</a:t>
            </a:r>
          </a:p>
          <a:p>
            <a:pPr lvl="4"/>
            <a:endParaRPr lang="en-US" dirty="0"/>
          </a:p>
          <a:p>
            <a:pPr lvl="1"/>
            <a:r>
              <a:rPr lang="en-US" dirty="0"/>
              <a:t>Because normal conjunctiva is made up of stratified squamous epithelial cells and mucus-producing goblet cells</a:t>
            </a:r>
          </a:p>
          <a:p>
            <a:pPr lvl="4"/>
            <a:endParaRPr lang="en-US" dirty="0"/>
          </a:p>
          <a:p>
            <a:r>
              <a:rPr lang="en-US" dirty="0" err="1"/>
              <a:t>Jakobiec</a:t>
            </a:r>
            <a:r>
              <a:rPr lang="en-US" dirty="0"/>
              <a:t> et al. performed electron microscopic studies </a:t>
            </a:r>
          </a:p>
          <a:p>
            <a:pPr lvl="4"/>
            <a:endParaRPr lang="en-US" dirty="0"/>
          </a:p>
          <a:p>
            <a:pPr lvl="1"/>
            <a:r>
              <a:rPr lang="en-US" dirty="0"/>
              <a:t>Mucus granules within many of squamous cells that were not obvious goblet cells</a:t>
            </a:r>
          </a:p>
          <a:p>
            <a:pPr lvl="6"/>
            <a:endParaRPr lang="en-US" dirty="0"/>
          </a:p>
          <a:p>
            <a:pPr lvl="1"/>
            <a:r>
              <a:rPr lang="en-US" dirty="0"/>
              <a:t>Moreover, noted focal </a:t>
            </a:r>
            <a:r>
              <a:rPr lang="en-US" dirty="0" err="1"/>
              <a:t>myofilamentary</a:t>
            </a:r>
            <a:r>
              <a:rPr lang="en-US" dirty="0"/>
              <a:t> differentiation in basal cells of areas where tumor formed tubular structures</a:t>
            </a:r>
          </a:p>
        </p:txBody>
      </p:sp>
    </p:spTree>
    <p:extLst>
      <p:ext uri="{BB962C8B-B14F-4D97-AF65-F5344CB8AC3E}">
        <p14:creationId xmlns:p14="http://schemas.microsoft.com/office/powerpoint/2010/main" val="30186620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A8DC9-91F5-A945-AF63-83455B0E3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 is </a:t>
            </a:r>
            <a:r>
              <a:rPr lang="en-US" dirty="0" err="1"/>
              <a:t>assoc</a:t>
            </a:r>
            <a:r>
              <a:rPr lang="en-US" dirty="0"/>
              <a:t> with high recurrence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9DF60F-0248-9A4D-AFC7-BEDC850953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Studies based on salivary gland tumors divide MEC into three categories: </a:t>
            </a:r>
          </a:p>
          <a:p>
            <a:pPr lvl="1"/>
            <a:r>
              <a:rPr lang="en-US" dirty="0"/>
              <a:t>Low grade lesions (92 to 100% 5-year survival), intermediate grade (62 to 92%), high grade (0 to 43%)</a:t>
            </a:r>
          </a:p>
          <a:p>
            <a:pPr lvl="5"/>
            <a:endParaRPr lang="en-US" dirty="0"/>
          </a:p>
          <a:p>
            <a:r>
              <a:rPr lang="en-US" dirty="0"/>
              <a:t>Distant metastasis and death common in salivary gland MEC</a:t>
            </a:r>
          </a:p>
          <a:p>
            <a:pPr lvl="1"/>
            <a:r>
              <a:rPr lang="en-US" dirty="0"/>
              <a:t>While ocular MEC usually associated with local invasion and metastasis</a:t>
            </a:r>
          </a:p>
          <a:p>
            <a:pPr lvl="4"/>
            <a:endParaRPr lang="en-US" dirty="0"/>
          </a:p>
          <a:p>
            <a:r>
              <a:rPr lang="en-US" dirty="0"/>
              <a:t>However, because of high recurrence rates, enucleation or </a:t>
            </a:r>
            <a:r>
              <a:rPr lang="en-US" dirty="0" err="1"/>
              <a:t>exenteration</a:t>
            </a:r>
            <a:r>
              <a:rPr lang="en-US" dirty="0"/>
              <a:t> may be required for local control</a:t>
            </a:r>
          </a:p>
          <a:p>
            <a:pPr lvl="5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4908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0182B-2C56-BA40-92B3-B6D8A60BF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Chromosomal translocation has been found associated with MEC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1C044-D691-DC42-AEBF-98ABCFDFFF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049462"/>
            <a:ext cx="78867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MECT1-MAML2 has been found in a subset of salivary gland MEC </a:t>
            </a:r>
          </a:p>
          <a:p>
            <a:pPr lvl="3"/>
            <a:endParaRPr lang="en-US" dirty="0"/>
          </a:p>
          <a:p>
            <a:pPr lvl="1"/>
            <a:r>
              <a:rPr lang="en-US" dirty="0"/>
              <a:t>Translocation produces fusion protein that serves as a transcription activation factor in cAMP/CREB and Notch pathways</a:t>
            </a:r>
          </a:p>
          <a:p>
            <a:pPr marL="2286000" lvl="5" indent="0">
              <a:buNone/>
            </a:pPr>
            <a:endParaRPr lang="en-US" dirty="0"/>
          </a:p>
          <a:p>
            <a:pPr lvl="1"/>
            <a:r>
              <a:rPr lang="en-US" dirty="0"/>
              <a:t>May be associated with low grade histopathologic features and a favorable clinical prognosis</a:t>
            </a:r>
          </a:p>
          <a:p>
            <a:pPr lvl="5"/>
            <a:endParaRPr lang="en-US" dirty="0"/>
          </a:p>
          <a:p>
            <a:pPr lvl="1"/>
            <a:r>
              <a:rPr lang="en-US" dirty="0"/>
              <a:t>However, has also been found in 50% of high grade lesions, which correlated with less high grade features histologically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65144F90-53D0-1340-966B-CC79CF62AB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9" t="15610" r="462" b="21231"/>
          <a:stretch/>
        </p:blipFill>
        <p:spPr bwMode="auto">
          <a:xfrm>
            <a:off x="152400" y="1828800"/>
            <a:ext cx="4294537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221470-D47B-A74B-B542-3257477B89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08" y="4229746"/>
            <a:ext cx="3593592" cy="23317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D15719-9303-B14E-B6D4-758366AF3B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667000"/>
            <a:ext cx="4325136" cy="321070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3563440-38DE-854C-94F5-76EBD1FBA88F}"/>
              </a:ext>
            </a:extLst>
          </p:cNvPr>
          <p:cNvSpPr/>
          <p:nvPr/>
        </p:nvSpPr>
        <p:spPr>
          <a:xfrm>
            <a:off x="4572000" y="597513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K14Cre/MAML1 mice develop SCC at 4 to 5 months</a:t>
            </a:r>
          </a:p>
        </p:txBody>
      </p:sp>
    </p:spTree>
    <p:extLst>
      <p:ext uri="{BB962C8B-B14F-4D97-AF65-F5344CB8AC3E}">
        <p14:creationId xmlns:p14="http://schemas.microsoft.com/office/powerpoint/2010/main" val="560696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382000" cy="1447800"/>
          </a:xfrm>
          <a:noFill/>
        </p:spPr>
        <p:txBody>
          <a:bodyPr>
            <a:normAutofit/>
          </a:bodyPr>
          <a:lstStyle/>
          <a:p>
            <a:r>
              <a:rPr lang="en-US" sz="3600" dirty="0"/>
              <a:t>A 56-year-old white male with right lower eyelid mass noted in May 2017</a:t>
            </a:r>
            <a:endParaRPr lang="en-US" sz="3600" cap="none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098" name="Picture 2" descr="C:\Users\tatyana\Dropbox\Pictures\Teaching Set 3\18-93129 Mitton G  Mucoepidermoid carcinoma_ adenosquamous carcinoma conjunctiva\Mitton Gregory mucoepidermoid CA external 5_2017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37" t="2393" r="7414" b="13656"/>
          <a:stretch/>
        </p:blipFill>
        <p:spPr bwMode="auto">
          <a:xfrm>
            <a:off x="1079585" y="1828800"/>
            <a:ext cx="6984830" cy="461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tatyana\Dropbox\Pictures\Teaching Set 3\18-93129 Mitton G  Mucoepidermoid carcinoma_ adenosquamous carcinoma conjunctiva\Mitton Gregory mucoepidermoid CA external 5_2018 4.jpg">
            <a:extLst>
              <a:ext uri="{FF2B5EF4-FFF2-40B4-BE49-F238E27FC236}">
                <a16:creationId xmlns:a16="http://schemas.microsoft.com/office/drawing/2014/main" id="{155C4D57-2649-0A43-9CD9-098E5E5095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627" t="32427" r="1178" b="101"/>
          <a:stretch/>
        </p:blipFill>
        <p:spPr bwMode="auto">
          <a:xfrm>
            <a:off x="1079584" y="1828801"/>
            <a:ext cx="6984831" cy="461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332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A44C0-672E-F34D-AD20-E6B817307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65126"/>
            <a:ext cx="8458200" cy="1325563"/>
          </a:xfrm>
        </p:spPr>
        <p:txBody>
          <a:bodyPr>
            <a:normAutofit/>
          </a:bodyPr>
          <a:lstStyle/>
          <a:p>
            <a:r>
              <a:rPr lang="en-US" sz="4200" dirty="0"/>
              <a:t>Treatment requires accurate diagnosis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BE5038-2BDC-4F41-836E-1436FD0854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Any ‘atypical’ SCC lesion should be re-evaluated for MEC</a:t>
            </a:r>
          </a:p>
          <a:p>
            <a:pPr lvl="1"/>
            <a:r>
              <a:rPr lang="en-US" dirty="0"/>
              <a:t>Requires mucin specific stains and deeper sections</a:t>
            </a:r>
          </a:p>
          <a:p>
            <a:pPr lvl="3"/>
            <a:endParaRPr lang="en-US" dirty="0"/>
          </a:p>
          <a:p>
            <a:r>
              <a:rPr lang="en-US" dirty="0"/>
              <a:t>At a minimum, wide local excision is recommended</a:t>
            </a:r>
          </a:p>
          <a:p>
            <a:pPr lvl="1"/>
            <a:r>
              <a:rPr lang="en-US" dirty="0"/>
              <a:t>Ullman et al. did show successful treatment with plaque radiotherapy</a:t>
            </a:r>
          </a:p>
          <a:p>
            <a:pPr lvl="1"/>
            <a:r>
              <a:rPr lang="en-US" dirty="0"/>
              <a:t>Combined therapy with chemotherapy and radiation has been shown to be successful in local control of disease with salivary gland MEC</a:t>
            </a:r>
          </a:p>
          <a:p>
            <a:pPr lvl="4"/>
            <a:endParaRPr lang="en-US" dirty="0"/>
          </a:p>
          <a:p>
            <a:r>
              <a:rPr lang="en-US" dirty="0"/>
              <a:t>Close follow up is necessary</a:t>
            </a:r>
          </a:p>
        </p:txBody>
      </p:sp>
    </p:spTree>
    <p:extLst>
      <p:ext uri="{BB962C8B-B14F-4D97-AF65-F5344CB8AC3E}">
        <p14:creationId xmlns:p14="http://schemas.microsoft.com/office/powerpoint/2010/main" val="41418035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7ED7707-7AB6-7A4B-827B-512CB1C02E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47FC05D-E218-8840-83A0-CD1B4CA34F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References in protocol</a:t>
            </a:r>
          </a:p>
        </p:txBody>
      </p:sp>
    </p:spTree>
    <p:extLst>
      <p:ext uri="{BB962C8B-B14F-4D97-AF65-F5344CB8AC3E}">
        <p14:creationId xmlns:p14="http://schemas.microsoft.com/office/powerpoint/2010/main" val="10220857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28600" y="304800"/>
            <a:ext cx="8686800" cy="14478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Incisional biopsy was performed, revealing </a:t>
            </a:r>
          </a:p>
          <a:p>
            <a:r>
              <a:rPr lang="en-US" sz="3200" dirty="0"/>
              <a:t>keratinizing SCC, well- to moderately-differentiated</a:t>
            </a:r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C3B96C08-9D61-FE41-8756-FCF2A15D04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84"/>
          <a:stretch/>
        </p:blipFill>
        <p:spPr>
          <a:xfrm>
            <a:off x="1018868" y="2057400"/>
            <a:ext cx="7106264" cy="3886200"/>
          </a:xfrm>
        </p:spPr>
      </p:pic>
    </p:spTree>
    <p:extLst>
      <p:ext uri="{BB962C8B-B14F-4D97-AF65-F5344CB8AC3E}">
        <p14:creationId xmlns:p14="http://schemas.microsoft.com/office/powerpoint/2010/main" val="3712307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" y="381000"/>
            <a:ext cx="8839200" cy="1295400"/>
          </a:xfrm>
          <a:noFill/>
        </p:spPr>
        <p:txBody>
          <a:bodyPr>
            <a:normAutofit/>
          </a:bodyPr>
          <a:lstStyle/>
          <a:p>
            <a:r>
              <a:rPr lang="en-US" sz="4000" dirty="0">
                <a:ln w="0">
                  <a:noFill/>
                </a:ln>
                <a:effectLst/>
              </a:rPr>
              <a:t>Excisional biopsy performed subsequently with frozen sections for margin control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4A6ABB1-DCC4-E24E-BDAF-6AD396BC9071}"/>
              </a:ext>
            </a:extLst>
          </p:cNvPr>
          <p:cNvGrpSpPr/>
          <p:nvPr/>
        </p:nvGrpSpPr>
        <p:grpSpPr>
          <a:xfrm>
            <a:off x="602757" y="1905000"/>
            <a:ext cx="7938485" cy="2990631"/>
            <a:chOff x="594766" y="2438400"/>
            <a:chExt cx="7938485" cy="2990631"/>
          </a:xfrm>
        </p:grpSpPr>
        <p:pic>
          <p:nvPicPr>
            <p:cNvPr id="6146" name="Picture 2" descr="C:\Users\tatyana\Dropbox\Pictures\Teaching Set 3\18-93129 Mitton G  Mucoepidermoid carcinoma_ adenosquamous carcinoma conjunctiva\Mitton Gregory mucoepidermoid CA initial OR  5_2017.jpg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144" t="19043" r="34210" b="22671"/>
            <a:stretch/>
          </p:blipFill>
          <p:spPr bwMode="auto">
            <a:xfrm>
              <a:off x="594766" y="2450225"/>
              <a:ext cx="4019778" cy="29788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tatyana\Dropbox\Pictures\Teaching Set 3\18-93129 Mitton G  Mucoepidermoid carcinoma_ adenosquamous carcinoma conjunctiva\Mitton Gregory mucoepidermoid CA initial OR2  5_2017.jpg">
              <a:extLst>
                <a:ext uri="{FF2B5EF4-FFF2-40B4-BE49-F238E27FC236}">
                  <a16:creationId xmlns:a16="http://schemas.microsoft.com/office/drawing/2014/main" id="{2C74F78E-075A-8E46-848B-9FE6D768115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331" t="20214" r="27004" b="14089"/>
            <a:stretch/>
          </p:blipFill>
          <p:spPr bwMode="auto">
            <a:xfrm>
              <a:off x="4800600" y="2438400"/>
              <a:ext cx="3732651" cy="29906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862A6D4-C20F-8542-B281-ED528F7DE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699" y="5257800"/>
            <a:ext cx="8610601" cy="1371600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sz="4000" dirty="0"/>
              <a:t>Pathology revealed keratinizing SCC, </a:t>
            </a:r>
          </a:p>
          <a:p>
            <a:pPr marL="0" indent="0" algn="ctr">
              <a:buNone/>
            </a:pPr>
            <a:r>
              <a:rPr lang="en-US" sz="4000" dirty="0"/>
              <a:t>moderately differentiated, </a:t>
            </a:r>
          </a:p>
          <a:p>
            <a:pPr marL="0" indent="0" algn="ctr">
              <a:buNone/>
            </a:pPr>
            <a:r>
              <a:rPr lang="en-US" sz="4000" dirty="0"/>
              <a:t>1 mm from deep margin</a:t>
            </a:r>
          </a:p>
        </p:txBody>
      </p:sp>
    </p:spTree>
    <p:extLst>
      <p:ext uri="{BB962C8B-B14F-4D97-AF65-F5344CB8AC3E}">
        <p14:creationId xmlns:p14="http://schemas.microsoft.com/office/powerpoint/2010/main" val="1934701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Nine months later, fullness was noted in right caruncle </a:t>
            </a:r>
          </a:p>
        </p:txBody>
      </p:sp>
      <p:pic>
        <p:nvPicPr>
          <p:cNvPr id="10242" name="Picture 2" descr="C:\Users\tatyana\Dropbox\Pictures\Teaching Set 3\18-93129 Mitton G  Mucoepidermoid carcinoma_ adenosquamous carcinoma conjunctiva\Mitton Gregory mucoepidermoid CA external 1_2018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97" t="44357" r="9068" b="21021"/>
          <a:stretch/>
        </p:blipFill>
        <p:spPr bwMode="auto">
          <a:xfrm>
            <a:off x="762000" y="1600200"/>
            <a:ext cx="76200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tatyana\Dropbox\Pictures\Teaching Set 3\18-93129 Mitton G  Mucoepidermoid carcinoma_ adenosquamous carcinoma conjunctiva\Mitton Gregory mucoepidermoid CA external 1_2018 2.jpg">
            <a:extLst>
              <a:ext uri="{FF2B5EF4-FFF2-40B4-BE49-F238E27FC236}">
                <a16:creationId xmlns:a16="http://schemas.microsoft.com/office/drawing/2014/main" id="{037CD16A-93D3-A844-928C-EFC1AD8D9A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74" t="18937" r="15356" b="16888"/>
          <a:stretch/>
        </p:blipFill>
        <p:spPr bwMode="auto">
          <a:xfrm>
            <a:off x="228600" y="3886201"/>
            <a:ext cx="4317478" cy="266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tatyana\Dropbox\Pictures\Teaching Set 3\18-93129 Mitton G  Mucoepidermoid carcinoma_ adenosquamous carcinoma conjunctiva\Mitton Gregory mucoepidermoid CA external 1_2018 3.jpg">
            <a:extLst>
              <a:ext uri="{FF2B5EF4-FFF2-40B4-BE49-F238E27FC236}">
                <a16:creationId xmlns:a16="http://schemas.microsoft.com/office/drawing/2014/main" id="{E807B5CA-AA99-F94D-BCEF-B67B073030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82" t="3227" r="8244" b="23656"/>
          <a:stretch/>
        </p:blipFill>
        <p:spPr bwMode="auto">
          <a:xfrm>
            <a:off x="4648200" y="3886201"/>
            <a:ext cx="4304458" cy="266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45E6900-BA47-E940-8A69-9AB63400E6E6}"/>
              </a:ext>
            </a:extLst>
          </p:cNvPr>
          <p:cNvCxnSpPr>
            <a:cxnSpLocks/>
          </p:cNvCxnSpPr>
          <p:nvPr/>
        </p:nvCxnSpPr>
        <p:spPr>
          <a:xfrm flipH="1">
            <a:off x="228600" y="2895600"/>
            <a:ext cx="762000" cy="9906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703DDD5-51CD-C648-8097-22427F3CFCC1}"/>
              </a:ext>
            </a:extLst>
          </p:cNvPr>
          <p:cNvCxnSpPr>
            <a:cxnSpLocks/>
          </p:cNvCxnSpPr>
          <p:nvPr/>
        </p:nvCxnSpPr>
        <p:spPr>
          <a:xfrm>
            <a:off x="3790167" y="2667000"/>
            <a:ext cx="5125233" cy="12192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84728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tatyana\Dropbox\Pictures\Teaching Set 3\18-93129 Mitton G  Mucoepidermoid carcinoma_ adenosquamous carcinoma conjunctiva\Mitton Gregory mucoepidermoid CA MRI2 2_201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5" r="-961"/>
          <a:stretch/>
        </p:blipFill>
        <p:spPr bwMode="auto">
          <a:xfrm>
            <a:off x="571500" y="76200"/>
            <a:ext cx="8001000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2444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tatyana\Dropbox\Pictures\Teaching Set 3\18-93129 Mitton G  Mucoepidermoid carcinoma_ adenosquamous carcinoma conjunctiva\Mitton Gregory mucoepidermoid CA OR 2_2018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331" t="20087" r="23939" b="14924"/>
          <a:stretch/>
        </p:blipFill>
        <p:spPr bwMode="auto">
          <a:xfrm>
            <a:off x="228600" y="228600"/>
            <a:ext cx="3821853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tatyana\Dropbox\Pictures\Teaching Set 3\18-93129 Mitton G  Mucoepidermoid carcinoma_ adenosquamous carcinoma conjunctiva\Mitton Gregory mucoepidermoid CA OR2 2_2018.jpg">
            <a:extLst>
              <a:ext uri="{FF2B5EF4-FFF2-40B4-BE49-F238E27FC236}">
                <a16:creationId xmlns:a16="http://schemas.microsoft.com/office/drawing/2014/main" id="{929FA337-AB96-C641-BADB-591DA9D3D6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5" t="6060" r="8665" b="11478"/>
          <a:stretch/>
        </p:blipFill>
        <p:spPr bwMode="auto">
          <a:xfrm rot="16200000">
            <a:off x="3167529" y="1518074"/>
            <a:ext cx="2808942" cy="3821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tatyana\Dropbox\Pictures\Teaching Set 3\18-93129 Mitton G  Mucoepidermoid carcinoma_ adenosquamous carcinoma conjunctiva\Mitton Gregory mucoepidermoid CA OR3 2_2018.jpg">
            <a:extLst>
              <a:ext uri="{FF2B5EF4-FFF2-40B4-BE49-F238E27FC236}">
                <a16:creationId xmlns:a16="http://schemas.microsoft.com/office/drawing/2014/main" id="{DA5206CF-A37F-C346-AC68-9D1604A395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495" t="21768" r="5995" b="11565"/>
          <a:stretch/>
        </p:blipFill>
        <p:spPr bwMode="auto">
          <a:xfrm rot="16200000">
            <a:off x="5606627" y="3308773"/>
            <a:ext cx="2819400" cy="3821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102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C:\Users\tatyana\Dropbox\Pictures\Teaching Set 3\18-93129 Mitton G  Mucoepidermoid carcinoma_ adenosquamous carcinoma conjunctiva\18-93129 Mitton G Mucoepidermoid CA conj 5x cro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61949E-F05B-EB46-A9B3-5CD80B123D28}"/>
              </a:ext>
            </a:extLst>
          </p:cNvPr>
          <p:cNvSpPr txBox="1"/>
          <p:nvPr/>
        </p:nvSpPr>
        <p:spPr>
          <a:xfrm>
            <a:off x="3124200" y="625296"/>
            <a:ext cx="4849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A moderately differentiated, invasive carcinoma is seen arising primarily from the conjunctival surface</a:t>
            </a:r>
          </a:p>
        </p:txBody>
      </p:sp>
    </p:spTree>
    <p:extLst>
      <p:ext uri="{BB962C8B-B14F-4D97-AF65-F5344CB8AC3E}">
        <p14:creationId xmlns:p14="http://schemas.microsoft.com/office/powerpoint/2010/main" val="40307502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899ADB8-850F-DA4A-AD92-454C010BB172}"/>
              </a:ext>
            </a:extLst>
          </p:cNvPr>
          <p:cNvGrpSpPr/>
          <p:nvPr/>
        </p:nvGrpSpPr>
        <p:grpSpPr>
          <a:xfrm>
            <a:off x="533400" y="612272"/>
            <a:ext cx="8458200" cy="5706917"/>
            <a:chOff x="381000" y="612272"/>
            <a:chExt cx="8458200" cy="5706917"/>
          </a:xfrm>
        </p:grpSpPr>
        <p:pic>
          <p:nvPicPr>
            <p:cNvPr id="19458" name="Picture 2" descr="C:\Users\tatyana\Dropbox\Pictures\Teaching Set 3\18-93129 Mitton G  Mucoepidermoid carcinoma_ adenosquamous carcinoma conjunctiva\18-93129 Mitton G Mucoepidermoid CA conj 10x.tif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26" t="47" r="4871" b="-47"/>
            <a:stretch/>
          </p:blipFill>
          <p:spPr bwMode="auto">
            <a:xfrm>
              <a:off x="381000" y="612272"/>
              <a:ext cx="5791200" cy="5706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F739C1B-5E7E-CE48-9758-0FD65B7C63CF}"/>
                </a:ext>
              </a:extLst>
            </p:cNvPr>
            <p:cNvSpPr/>
            <p:nvPr/>
          </p:nvSpPr>
          <p:spPr>
            <a:xfrm>
              <a:off x="6324600" y="2342345"/>
              <a:ext cx="2514600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/>
                <a:t>Predominantly squamous differentiation and prominent keratinization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28091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915</TotalTime>
  <Words>897</Words>
  <Application>Microsoft Macintosh PowerPoint</Application>
  <PresentationFormat>On-screen Show (4:3)</PresentationFormat>
  <Paragraphs>121</Paragraphs>
  <Slides>21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Recurrent eyelid lesion</vt:lpstr>
      <vt:lpstr>A 56-year-old white male with right lower eyelid mass noted in May 2017</vt:lpstr>
      <vt:lpstr>PowerPoint Presentation</vt:lpstr>
      <vt:lpstr>Excisional biopsy performed subsequently with frozen sections for margin control</vt:lpstr>
      <vt:lpstr>Nine months later, fullness was noted in right caruncle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Mucoepidermoid carcinoma (MEC)</vt:lpstr>
      <vt:lpstr>Ocular MEC is rare</vt:lpstr>
      <vt:lpstr>Clinically, MEC looks like SCC</vt:lpstr>
      <vt:lpstr>Need histology to accurately diagnose</vt:lpstr>
      <vt:lpstr>Likely from bi-directional growth</vt:lpstr>
      <vt:lpstr>MEC is assoc with high recurrence </vt:lpstr>
      <vt:lpstr>Chromosomal translocation has been found associated with MEC</vt:lpstr>
      <vt:lpstr>Treatment requires accurate diagnosis</vt:lpstr>
      <vt:lpstr>Thank you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18-93129</dc:title>
  <dc:creator>tatyana</dc:creator>
  <cp:lastModifiedBy>vivian lee</cp:lastModifiedBy>
  <cp:revision>37</cp:revision>
  <dcterms:created xsi:type="dcterms:W3CDTF">2006-08-16T00:00:00Z</dcterms:created>
  <dcterms:modified xsi:type="dcterms:W3CDTF">2018-09-14T12:50:26Z</dcterms:modified>
</cp:coreProperties>
</file>