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1"/>
  </p:notesMasterIdLst>
  <p:sldIdLst>
    <p:sldId id="259" r:id="rId3"/>
    <p:sldId id="260" r:id="rId4"/>
    <p:sldId id="262" r:id="rId5"/>
    <p:sldId id="261" r:id="rId6"/>
    <p:sldId id="258"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4" d="100"/>
          <a:sy n="84" d="100"/>
        </p:scale>
        <p:origin x="86" y="202"/>
      </p:cViewPr>
      <p:guideLst/>
    </p:cSldViewPr>
  </p:slideViewPr>
  <p:notesTextViewPr>
    <p:cViewPr>
      <p:scale>
        <a:sx n="1" d="1"/>
        <a:sy n="1" d="1"/>
      </p:scale>
      <p:origin x="0" y="0"/>
    </p:cViewPr>
  </p:notesTextViewPr>
  <p:sorterViewPr>
    <p:cViewPr>
      <p:scale>
        <a:sx n="100" d="100"/>
        <a:sy n="100" d="100"/>
      </p:scale>
      <p:origin x="0" y="-2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9AFDC-49F0-4373-8A0A-B0979105F1DD}" type="datetimeFigureOut">
              <a:rPr lang="en-US" smtClean="0"/>
              <a:t>9/7/2018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B7AF5-3759-4ED6-848E-BEB923C04A5D}" type="slidenum">
              <a:rPr lang="en-US" smtClean="0"/>
              <a:t>‹#›</a:t>
            </a:fld>
            <a:endParaRPr lang="en-US" dirty="0"/>
          </a:p>
        </p:txBody>
      </p:sp>
    </p:spTree>
    <p:extLst>
      <p:ext uri="{BB962C8B-B14F-4D97-AF65-F5344CB8AC3E}">
        <p14:creationId xmlns:p14="http://schemas.microsoft.com/office/powerpoint/2010/main" val="53100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1363" indent="-2841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1413" indent="-22701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8613" indent="-22701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5813" indent="-22701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3013" indent="-2270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0213" indent="-2270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7413" indent="-2270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4613" indent="-2270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E70130-BE70-4873-A722-9E355AEC944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7792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S18-3606; C. immitis; culture + for Coccidioides immitis.  Spherules: (30 μm (micrometres) to 60 μm in size)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29D922-77F7-4F7E-BD62-81ED23BB8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578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1" y="3840480"/>
            <a:ext cx="85343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9/7/2018</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26591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453598C-E305-4A7B-AE4A-C190B45FC55B}" type="datetime1">
              <a:rPr lang="en-US" altLang="en-US"/>
              <a:pPr>
                <a:defRPr/>
              </a:pPr>
              <a:t>9/7/2018</a:t>
            </a:fld>
            <a:endParaRPr lang="en-US" altLang="en-US" dirty="0"/>
          </a:p>
        </p:txBody>
      </p:sp>
      <p:sp>
        <p:nvSpPr>
          <p:cNvPr id="8" name="Footer Placeholder 7"/>
          <p:cNvSpPr>
            <a:spLocks noGrp="1"/>
          </p:cNvSpPr>
          <p:nvPr>
            <p:ph type="ftr" sz="quarter" idx="11"/>
          </p:nvPr>
        </p:nvSpPr>
        <p:spPr/>
        <p:txBody>
          <a:bodyPr/>
          <a:lstStyle>
            <a:lvl1pPr>
              <a:defRPr>
                <a:solidFill>
                  <a:prstClr val="black">
                    <a:tint val="75000"/>
                  </a:prstClr>
                </a:solidFill>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smtClean="0"/>
            </a:lvl1pPr>
          </a:lstStyle>
          <a:p>
            <a:pPr>
              <a:defRPr/>
            </a:pPr>
            <a:fld id="{7DC1CB35-DAAA-42B8-8AB3-3894BDC0C042}" type="slidenum">
              <a:rPr lang="en-US" altLang="en-US"/>
              <a:pPr>
                <a:defRPr/>
              </a:pPr>
              <a:t>‹#›</a:t>
            </a:fld>
            <a:endParaRPr lang="en-US" altLang="en-US" dirty="0"/>
          </a:p>
        </p:txBody>
      </p:sp>
    </p:spTree>
    <p:extLst>
      <p:ext uri="{BB962C8B-B14F-4D97-AF65-F5344CB8AC3E}">
        <p14:creationId xmlns:p14="http://schemas.microsoft.com/office/powerpoint/2010/main" val="312415684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1FE8E84-F6BA-49CA-A3D4-E2229CFE3EC5}" type="datetime1">
              <a:rPr lang="en-US" altLang="en-US"/>
              <a:pPr>
                <a:defRPr/>
              </a:pPr>
              <a:t>9/7/2018</a:t>
            </a:fld>
            <a:endParaRPr lang="en-US" altLang="en-US" dirty="0"/>
          </a:p>
        </p:txBody>
      </p:sp>
      <p:sp>
        <p:nvSpPr>
          <p:cNvPr id="4" name="Footer Placeholder 3"/>
          <p:cNvSpPr>
            <a:spLocks noGrp="1"/>
          </p:cNvSpPr>
          <p:nvPr>
            <p:ph type="ftr" sz="quarter" idx="11"/>
          </p:nvPr>
        </p:nvSpPr>
        <p:spPr/>
        <p:txBody>
          <a:bodyPr/>
          <a:lstStyle>
            <a:lvl1pPr>
              <a:defRPr>
                <a:solidFill>
                  <a:prstClr val="black">
                    <a:tint val="75000"/>
                  </a:prstClr>
                </a:solidFill>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smtClean="0"/>
            </a:lvl1pPr>
          </a:lstStyle>
          <a:p>
            <a:pPr>
              <a:defRPr/>
            </a:pPr>
            <a:fld id="{D0EACF72-2346-4738-B822-02F22BCE13E4}" type="slidenum">
              <a:rPr lang="en-US" altLang="en-US"/>
              <a:pPr>
                <a:defRPr/>
              </a:pPr>
              <a:t>‹#›</a:t>
            </a:fld>
            <a:endParaRPr lang="en-US" altLang="en-US" dirty="0"/>
          </a:p>
        </p:txBody>
      </p:sp>
    </p:spTree>
    <p:extLst>
      <p:ext uri="{BB962C8B-B14F-4D97-AF65-F5344CB8AC3E}">
        <p14:creationId xmlns:p14="http://schemas.microsoft.com/office/powerpoint/2010/main" val="351382473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51A8498-CC93-4C16-A091-8D4758069B29}" type="datetime1">
              <a:rPr lang="en-US" altLang="en-US"/>
              <a:pPr>
                <a:defRPr/>
              </a:pPr>
              <a:t>9/7/2018</a:t>
            </a:fld>
            <a:endParaRPr lang="en-US" altLang="en-US" dirty="0"/>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smtClean="0"/>
            </a:lvl1pPr>
          </a:lstStyle>
          <a:p>
            <a:pPr>
              <a:defRPr/>
            </a:pPr>
            <a:fld id="{7B5B3A29-C67F-49E9-B081-FBFCDF16191E}" type="slidenum">
              <a:rPr lang="en-US" altLang="en-US"/>
              <a:pPr>
                <a:defRPr/>
              </a:pPr>
              <a:t>‹#›</a:t>
            </a:fld>
            <a:endParaRPr lang="en-US" altLang="en-US" dirty="0"/>
          </a:p>
        </p:txBody>
      </p:sp>
    </p:spTree>
    <p:extLst>
      <p:ext uri="{BB962C8B-B14F-4D97-AF65-F5344CB8AC3E}">
        <p14:creationId xmlns:p14="http://schemas.microsoft.com/office/powerpoint/2010/main" val="126612128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323ABA9-3327-42C9-94A0-3E5E97343C3C}" type="datetime1">
              <a:rPr lang="en-US" altLang="en-US"/>
              <a:pPr>
                <a:defRPr/>
              </a:pPr>
              <a:t>9/7/2018</a:t>
            </a:fld>
            <a:endParaRPr lang="en-US" altLang="en-US" dirty="0"/>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A954B849-D461-4463-AE2C-9CDB66FF157F}" type="slidenum">
              <a:rPr lang="en-US" altLang="en-US"/>
              <a:pPr>
                <a:defRPr/>
              </a:pPr>
              <a:t>‹#›</a:t>
            </a:fld>
            <a:endParaRPr lang="en-US" altLang="en-US" dirty="0"/>
          </a:p>
        </p:txBody>
      </p:sp>
    </p:spTree>
    <p:extLst>
      <p:ext uri="{BB962C8B-B14F-4D97-AF65-F5344CB8AC3E}">
        <p14:creationId xmlns:p14="http://schemas.microsoft.com/office/powerpoint/2010/main" val="1226103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EE63FB4-67B1-4E7E-8C34-804216CA436E}" type="datetime1">
              <a:rPr lang="en-US" altLang="en-US"/>
              <a:pPr>
                <a:defRPr/>
              </a:pPr>
              <a:t>9/7/2018</a:t>
            </a:fld>
            <a:endParaRPr lang="en-US" altLang="en-US" dirty="0"/>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A580CCFD-AB62-4F70-8BFD-9C6B9FE7CA23}" type="slidenum">
              <a:rPr lang="en-US" altLang="en-US"/>
              <a:pPr>
                <a:defRPr/>
              </a:pPr>
              <a:t>‹#›</a:t>
            </a:fld>
            <a:endParaRPr lang="en-US" altLang="en-US" dirty="0"/>
          </a:p>
        </p:txBody>
      </p:sp>
    </p:spTree>
    <p:extLst>
      <p:ext uri="{BB962C8B-B14F-4D97-AF65-F5344CB8AC3E}">
        <p14:creationId xmlns:p14="http://schemas.microsoft.com/office/powerpoint/2010/main" val="183552147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2C850B-C536-4368-987E-728FE057632A}" type="datetime1">
              <a:rPr lang="en-US" altLang="en-US"/>
              <a:pPr>
                <a:defRPr/>
              </a:pPr>
              <a:t>9/7/2018</a:t>
            </a:fld>
            <a:endParaRPr lang="en-US" altLang="en-US" dirty="0"/>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BBA6B72A-2665-44B9-B9D2-E1B662C0C948}" type="slidenum">
              <a:rPr lang="en-US" altLang="en-US"/>
              <a:pPr>
                <a:defRPr/>
              </a:pPr>
              <a:t>‹#›</a:t>
            </a:fld>
            <a:endParaRPr lang="en-US" altLang="en-US" dirty="0"/>
          </a:p>
        </p:txBody>
      </p:sp>
    </p:spTree>
    <p:extLst>
      <p:ext uri="{BB962C8B-B14F-4D97-AF65-F5344CB8AC3E}">
        <p14:creationId xmlns:p14="http://schemas.microsoft.com/office/powerpoint/2010/main" val="20888985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B9AC7C-AE3D-4F6A-A7C1-426204DFDCE6}" type="datetime1">
              <a:rPr lang="en-US" altLang="en-US"/>
              <a:pPr>
                <a:defRPr/>
              </a:pPr>
              <a:t>9/7/2018</a:t>
            </a:fld>
            <a:endParaRPr lang="en-US" altLang="en-US" dirty="0"/>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8D44E556-F328-41CC-9CA1-394B6666F7D4}" type="slidenum">
              <a:rPr lang="en-US" altLang="en-US"/>
              <a:pPr>
                <a:defRPr/>
              </a:pPr>
              <a:t>‹#›</a:t>
            </a:fld>
            <a:endParaRPr lang="en-US" altLang="en-US" dirty="0"/>
          </a:p>
        </p:txBody>
      </p:sp>
    </p:spTree>
    <p:extLst>
      <p:ext uri="{BB962C8B-B14F-4D97-AF65-F5344CB8AC3E}">
        <p14:creationId xmlns:p14="http://schemas.microsoft.com/office/powerpoint/2010/main" val="231611047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9/7/2018</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00629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9/7/2018</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68984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9/7/2018</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98473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9/7/2018</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62603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7980 PPT Title Slide r1c.jpg"/>
          <p:cNvPicPr>
            <a:picLocks noChangeAspect="1"/>
          </p:cNvPicPr>
          <p:nvPr userDrawn="1"/>
        </p:nvPicPr>
        <p:blipFill>
          <a:blip r:embed="rId2">
            <a:extLst>
              <a:ext uri="{28A0092B-C50C-407E-A947-70E740481C1C}">
                <a14:useLocalDpi xmlns:a14="http://schemas.microsoft.com/office/drawing/2010/main" val="0"/>
              </a:ext>
            </a:extLst>
          </a:blip>
          <a:srcRect t="2" b="17329"/>
          <a:stretch>
            <a:fillRect/>
          </a:stretch>
        </p:blipFill>
        <p:spPr bwMode="auto">
          <a:xfrm>
            <a:off x="0" y="1"/>
            <a:ext cx="121920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GHEI-New-with-border-May-2013-no-background.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95218" y="5410201"/>
            <a:ext cx="389678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UCI-Health-no-background.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99452" y="6011864"/>
            <a:ext cx="389043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p:txBody>
          <a:bodyPr/>
          <a:lstStyle>
            <a:lvl1pPr>
              <a:defRPr/>
            </a:lvl1pPr>
          </a:lstStyle>
          <a:p>
            <a:pPr>
              <a:defRPr/>
            </a:pPr>
            <a:fld id="{81520D29-31E8-4283-AC26-F22CC9561AB2}" type="datetime1">
              <a:rPr lang="en-US" altLang="en-US"/>
              <a:pPr>
                <a:defRPr/>
              </a:pPr>
              <a:t>9/7/2018</a:t>
            </a:fld>
            <a:endParaRPr lang="en-US" altLang="en-US" dirty="0"/>
          </a:p>
        </p:txBody>
      </p:sp>
      <p:sp>
        <p:nvSpPr>
          <p:cNvPr id="8"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smtClean="0"/>
            </a:lvl1pPr>
          </a:lstStyle>
          <a:p>
            <a:pPr>
              <a:defRPr/>
            </a:pPr>
            <a:fld id="{CB566B53-5D5E-4166-8060-D6AE8C18C1FD}" type="slidenum">
              <a:rPr lang="en-US" altLang="en-US"/>
              <a:pPr>
                <a:defRPr/>
              </a:pPr>
              <a:t>‹#›</a:t>
            </a:fld>
            <a:endParaRPr lang="en-US" altLang="en-US" dirty="0"/>
          </a:p>
        </p:txBody>
      </p:sp>
    </p:spTree>
    <p:extLst>
      <p:ext uri="{BB962C8B-B14F-4D97-AF65-F5344CB8AC3E}">
        <p14:creationId xmlns:p14="http://schemas.microsoft.com/office/powerpoint/2010/main" val="217328374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GHEI-background-no-logo.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GHEI-New-with-border-May-2013-no-background.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95218" y="5943601"/>
            <a:ext cx="389678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UCI-Health-no-background.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1599" y="5867401"/>
            <a:ext cx="389043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592DF11-DB17-4E62-A28F-D047DB0E4B26}" type="datetime1">
              <a:rPr lang="en-US" altLang="en-US"/>
              <a:pPr>
                <a:defRPr/>
              </a:pPr>
              <a:t>9/7/2018</a:t>
            </a:fld>
            <a:endParaRPr lang="en-US" altLang="en-US" dirty="0"/>
          </a:p>
        </p:txBody>
      </p:sp>
      <p:sp>
        <p:nvSpPr>
          <p:cNvPr id="8"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smtClean="0"/>
            </a:lvl1pPr>
          </a:lstStyle>
          <a:p>
            <a:pPr>
              <a:defRPr/>
            </a:pPr>
            <a:fld id="{742B51E6-B2DB-4A43-ABED-A1F1616487B6}" type="slidenum">
              <a:rPr lang="en-US" altLang="en-US"/>
              <a:pPr>
                <a:defRPr/>
              </a:pPr>
              <a:t>‹#›</a:t>
            </a:fld>
            <a:endParaRPr lang="en-US" altLang="en-US" dirty="0"/>
          </a:p>
        </p:txBody>
      </p:sp>
    </p:spTree>
    <p:extLst>
      <p:ext uri="{BB962C8B-B14F-4D97-AF65-F5344CB8AC3E}">
        <p14:creationId xmlns:p14="http://schemas.microsoft.com/office/powerpoint/2010/main" val="5481547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3A5A62-A21C-4937-B313-1B59DA2BFE25}" type="datetime1">
              <a:rPr lang="en-US" altLang="en-US"/>
              <a:pPr>
                <a:defRPr/>
              </a:pPr>
              <a:t>9/7/2018</a:t>
            </a:fld>
            <a:endParaRPr lang="en-US" altLang="en-US" dirty="0"/>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D790F40B-C73C-4697-B32C-DF827C1B7B2C}" type="slidenum">
              <a:rPr lang="en-US" altLang="en-US"/>
              <a:pPr>
                <a:defRPr/>
              </a:pPr>
              <a:t>‹#›</a:t>
            </a:fld>
            <a:endParaRPr lang="en-US" altLang="en-US" dirty="0"/>
          </a:p>
        </p:txBody>
      </p:sp>
    </p:spTree>
    <p:extLst>
      <p:ext uri="{BB962C8B-B14F-4D97-AF65-F5344CB8AC3E}">
        <p14:creationId xmlns:p14="http://schemas.microsoft.com/office/powerpoint/2010/main" val="158787595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D36530A-0FA3-4C90-8711-5BCB31366AA7}" type="datetime1">
              <a:rPr lang="en-US" altLang="en-US"/>
              <a:pPr>
                <a:defRPr/>
              </a:pPr>
              <a:t>9/7/2018</a:t>
            </a:fld>
            <a:endParaRPr lang="en-US" altLang="en-US" dirty="0"/>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F895806D-F749-49A9-9E7C-6258A75A95B9}" type="slidenum">
              <a:rPr lang="en-US" altLang="en-US"/>
              <a:pPr>
                <a:defRPr/>
              </a:pPr>
              <a:t>‹#›</a:t>
            </a:fld>
            <a:endParaRPr lang="en-US" altLang="en-US" dirty="0"/>
          </a:p>
        </p:txBody>
      </p:sp>
    </p:spTree>
    <p:extLst>
      <p:ext uri="{BB962C8B-B14F-4D97-AF65-F5344CB8AC3E}">
        <p14:creationId xmlns:p14="http://schemas.microsoft.com/office/powerpoint/2010/main" val="270714703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4877" y="353614"/>
            <a:ext cx="11382243" cy="276999"/>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3" name="Holder 3"/>
          <p:cNvSpPr>
            <a:spLocks noGrp="1"/>
          </p:cNvSpPr>
          <p:nvPr>
            <p:ph type="body" idx="1"/>
          </p:nvPr>
        </p:nvSpPr>
        <p:spPr>
          <a:xfrm>
            <a:off x="609601" y="1577340"/>
            <a:ext cx="10972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1" y="6377940"/>
            <a:ext cx="3901439" cy="276999"/>
          </a:xfrm>
          <a:prstGeom prst="rect">
            <a:avLst/>
          </a:prstGeom>
        </p:spPr>
        <p:txBody>
          <a:bodyPr wrap="square" lIns="0" tIns="0" rIns="0" bIns="0">
            <a:spAutoFit/>
          </a:bodyPr>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9/7/2018</a:t>
            </a:fld>
            <a:endParaRPr lang="en-US" dirty="0">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409821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defRPr>
            </a:lvl1pPr>
          </a:lstStyle>
          <a:p>
            <a:pPr>
              <a:defRPr/>
            </a:pPr>
            <a:fld id="{673DD162-45EC-40EC-AA39-A90E9083E0FF}" type="datetime1">
              <a:rPr lang="en-US" altLang="en-US"/>
              <a:pPr>
                <a:defRPr/>
              </a:pPr>
              <a:t>9/7/2018</a:t>
            </a:fld>
            <a:endParaRPr lang="en-US" alt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F504CD2-A429-4549-8B8E-288CCADAB1C4}" type="slidenum">
              <a:rPr lang="en-US" altLang="en-US"/>
              <a:pPr>
                <a:defRPr/>
              </a:pPr>
              <a:t>‹#›</a:t>
            </a:fld>
            <a:endParaRPr lang="en-US" altLang="en-US" dirty="0"/>
          </a:p>
        </p:txBody>
      </p:sp>
    </p:spTree>
    <p:extLst>
      <p:ext uri="{BB962C8B-B14F-4D97-AF65-F5344CB8AC3E}">
        <p14:creationId xmlns:p14="http://schemas.microsoft.com/office/powerpoint/2010/main" val="9138967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72" y="381000"/>
            <a:ext cx="11932920" cy="1795272"/>
          </a:xfrm>
        </p:spPr>
        <p:txBody>
          <a:bodyPr rtlCol="0">
            <a:noAutofit/>
          </a:bodyPr>
          <a:lstStyle/>
          <a:p>
            <a:pPr eaLnBrk="1" fontAlgn="auto" hangingPunct="1">
              <a:spcBef>
                <a:spcPts val="600"/>
              </a:spcBef>
              <a:spcAft>
                <a:spcPts val="600"/>
              </a:spcAft>
              <a:defRPr/>
            </a:pPr>
            <a:r>
              <a:rPr lang="en-US" sz="3200" b="1" dirty="0">
                <a:solidFill>
                  <a:schemeClr val="bg1"/>
                </a:solidFill>
                <a:effectLst>
                  <a:outerShdw blurRad="38100" dist="38100" dir="2700000" algn="tl">
                    <a:srgbClr val="DDDDDD"/>
                  </a:outerShdw>
                </a:effectLst>
                <a:latin typeface="Arial" charset="0"/>
                <a:ea typeface="ＭＳ Ｐゴシック" charset="0"/>
                <a:cs typeface="Arial" charset="0"/>
              </a:rPr>
              <a:t>Orbital abscess in 10 month old immunocompetent </a:t>
            </a:r>
            <a:r>
              <a:rPr lang="en-US" sz="3200" b="1" dirty="0" smtClean="0">
                <a:solidFill>
                  <a:schemeClr val="bg1"/>
                </a:solidFill>
                <a:effectLst>
                  <a:outerShdw blurRad="38100" dist="38100" dir="2700000" algn="tl">
                    <a:srgbClr val="DDDDDD"/>
                  </a:outerShdw>
                </a:effectLst>
                <a:latin typeface="Arial" charset="0"/>
                <a:ea typeface="ＭＳ Ｐゴシック" charset="0"/>
                <a:cs typeface="Arial" charset="0"/>
              </a:rPr>
              <a:t>male</a:t>
            </a:r>
            <a:br>
              <a:rPr lang="en-US" sz="3200" b="1" dirty="0" smtClean="0">
                <a:solidFill>
                  <a:schemeClr val="bg1"/>
                </a:solidFill>
                <a:effectLst>
                  <a:outerShdw blurRad="38100" dist="38100" dir="2700000" algn="tl">
                    <a:srgbClr val="DDDDDD"/>
                  </a:outerShdw>
                </a:effectLst>
                <a:latin typeface="Arial" charset="0"/>
                <a:ea typeface="ＭＳ Ｐゴシック" charset="0"/>
                <a:cs typeface="Arial" charset="0"/>
              </a:rPr>
            </a:br>
            <a:r>
              <a:rPr lang="en-US" sz="3200" b="1" dirty="0" smtClean="0">
                <a:solidFill>
                  <a:schemeClr val="bg1"/>
                </a:solidFill>
                <a:effectLst>
                  <a:outerShdw blurRad="38100" dist="38100" dir="2700000" algn="tl">
                    <a:srgbClr val="DDDDDD"/>
                  </a:outerShdw>
                </a:effectLst>
                <a:latin typeface="Arial" charset="0"/>
                <a:ea typeface="ＭＳ Ｐゴシック" charset="0"/>
                <a:cs typeface="Arial" charset="0"/>
              </a:rPr>
              <a:t>Don Minckler</a:t>
            </a:r>
            <a:r>
              <a:rPr lang="en-US" sz="3200" b="1" baseline="30000" dirty="0" smtClean="0">
                <a:solidFill>
                  <a:schemeClr val="bg1"/>
                </a:solidFill>
                <a:effectLst>
                  <a:outerShdw blurRad="38100" dist="38100" dir="2700000" algn="tl">
                    <a:srgbClr val="DDDDDD"/>
                  </a:outerShdw>
                </a:effectLst>
                <a:latin typeface="Arial" charset="0"/>
                <a:ea typeface="ＭＳ Ｐゴシック" charset="0"/>
                <a:cs typeface="Arial" charset="0"/>
              </a:rPr>
              <a:t>1</a:t>
            </a:r>
            <a:r>
              <a:rPr lang="en-US" sz="3200" b="1" dirty="0" smtClean="0">
                <a:solidFill>
                  <a:schemeClr val="bg1"/>
                </a:solidFill>
                <a:effectLst>
                  <a:outerShdw blurRad="38100" dist="38100" dir="2700000" algn="tl">
                    <a:srgbClr val="DDDDDD"/>
                  </a:outerShdw>
                </a:effectLst>
                <a:latin typeface="Arial" charset="0"/>
                <a:ea typeface="ＭＳ Ｐゴシック" charset="0"/>
                <a:cs typeface="Arial" charset="0"/>
              </a:rPr>
              <a:t>, Onyinye Okezie</a:t>
            </a:r>
            <a:r>
              <a:rPr lang="en-US" sz="3200" b="1" baseline="30000" dirty="0" smtClean="0">
                <a:solidFill>
                  <a:schemeClr val="bg1"/>
                </a:solidFill>
                <a:effectLst>
                  <a:outerShdw blurRad="38100" dist="38100" dir="2700000" algn="tl">
                    <a:srgbClr val="DDDDDD"/>
                  </a:outerShdw>
                </a:effectLst>
                <a:latin typeface="Arial" charset="0"/>
                <a:ea typeface="ＭＳ Ｐゴシック" charset="0"/>
                <a:cs typeface="Arial" charset="0"/>
              </a:rPr>
              <a:t>2</a:t>
            </a:r>
            <a:r>
              <a:rPr lang="en-US" sz="3200" b="1" dirty="0" smtClean="0">
                <a:solidFill>
                  <a:schemeClr val="bg1"/>
                </a:solidFill>
                <a:effectLst>
                  <a:outerShdw blurRad="38100" dist="38100" dir="2700000" algn="tl">
                    <a:srgbClr val="DDDDDD"/>
                  </a:outerShdw>
                </a:effectLst>
                <a:latin typeface="Arial" charset="0"/>
                <a:ea typeface="ＭＳ Ｐゴシック" charset="0"/>
                <a:cs typeface="Arial" charset="0"/>
              </a:rPr>
              <a:t>, Khalid Tawansy</a:t>
            </a:r>
            <a:r>
              <a:rPr lang="en-US" sz="3200" b="1" baseline="30000" dirty="0" smtClean="0">
                <a:solidFill>
                  <a:schemeClr val="bg1"/>
                </a:solidFill>
                <a:effectLst>
                  <a:outerShdw blurRad="38100" dist="38100" dir="2700000" algn="tl">
                    <a:srgbClr val="DDDDDD"/>
                  </a:outerShdw>
                </a:effectLst>
                <a:latin typeface="Arial" charset="0"/>
                <a:ea typeface="ＭＳ Ｐゴシック" charset="0"/>
                <a:cs typeface="Arial" charset="0"/>
              </a:rPr>
              <a:t>3</a:t>
            </a:r>
            <a:r>
              <a:rPr lang="en-US" sz="3200" b="1" dirty="0" smtClean="0">
                <a:solidFill>
                  <a:schemeClr val="bg1"/>
                </a:solidFill>
                <a:effectLst>
                  <a:outerShdw blurRad="38100" dist="38100" dir="2700000" algn="tl">
                    <a:srgbClr val="DDDDDD"/>
                  </a:outerShdw>
                </a:effectLst>
                <a:latin typeface="Arial" charset="0"/>
                <a:ea typeface="ＭＳ Ｐゴシック" charset="0"/>
                <a:cs typeface="Arial" charset="0"/>
              </a:rPr>
              <a:t>, </a:t>
            </a:r>
            <a:br>
              <a:rPr lang="en-US" sz="3200" b="1" dirty="0" smtClean="0">
                <a:solidFill>
                  <a:schemeClr val="bg1"/>
                </a:solidFill>
                <a:effectLst>
                  <a:outerShdw blurRad="38100" dist="38100" dir="2700000" algn="tl">
                    <a:srgbClr val="DDDDDD"/>
                  </a:outerShdw>
                </a:effectLst>
                <a:latin typeface="Arial" charset="0"/>
                <a:ea typeface="ＭＳ Ｐゴシック" charset="0"/>
                <a:cs typeface="Arial" charset="0"/>
              </a:rPr>
            </a:br>
            <a:r>
              <a:rPr lang="en-US" sz="3200" b="1" dirty="0" smtClean="0">
                <a:solidFill>
                  <a:schemeClr val="bg1"/>
                </a:solidFill>
                <a:effectLst>
                  <a:outerShdw blurRad="38100" dist="38100" dir="2700000" algn="tl">
                    <a:srgbClr val="DDDDDD"/>
                  </a:outerShdw>
                </a:effectLst>
                <a:latin typeface="Arial" charset="0"/>
                <a:ea typeface="ＭＳ Ｐゴシック" charset="0"/>
                <a:cs typeface="Arial" charset="0"/>
              </a:rPr>
              <a:t>Cassiana Bittencourt</a:t>
            </a:r>
            <a:r>
              <a:rPr lang="en-US" sz="3200" b="1" baseline="30000" dirty="0" smtClean="0">
                <a:solidFill>
                  <a:schemeClr val="bg1"/>
                </a:solidFill>
                <a:effectLst>
                  <a:outerShdw blurRad="38100" dist="38100" dir="2700000" algn="tl">
                    <a:srgbClr val="DDDDDD"/>
                  </a:outerShdw>
                </a:effectLst>
                <a:latin typeface="Arial" charset="0"/>
                <a:ea typeface="ＭＳ Ｐゴシック" charset="0"/>
                <a:cs typeface="Arial" charset="0"/>
              </a:rPr>
              <a:t>1</a:t>
            </a:r>
            <a:endParaRPr lang="en-US" sz="3200" b="1" dirty="0">
              <a:solidFill>
                <a:schemeClr val="bg1"/>
              </a:solidFill>
              <a:effectLst>
                <a:outerShdw blurRad="38100" dist="38100" dir="2700000" algn="tl">
                  <a:srgbClr val="DDDDDD"/>
                </a:outerShdw>
              </a:effectLst>
              <a:latin typeface="Arial" charset="0"/>
              <a:ea typeface="ＭＳ Ｐゴシック" charset="0"/>
              <a:cs typeface="Arial" charset="0"/>
            </a:endParaRPr>
          </a:p>
        </p:txBody>
      </p:sp>
      <p:sp>
        <p:nvSpPr>
          <p:cNvPr id="5" name="Subtitle 4"/>
          <p:cNvSpPr>
            <a:spLocks noGrp="1"/>
          </p:cNvSpPr>
          <p:nvPr>
            <p:ph type="subTitle" idx="1"/>
          </p:nvPr>
        </p:nvSpPr>
        <p:spPr>
          <a:xfrm>
            <a:off x="1962912" y="4267200"/>
            <a:ext cx="6400800" cy="1524000"/>
          </a:xfrm>
        </p:spPr>
        <p:txBody>
          <a:bodyPr rtlCol="0">
            <a:normAutofit fontScale="85000" lnSpcReduction="10000"/>
          </a:bodyPr>
          <a:lstStyle/>
          <a:p>
            <a:pPr algn="l" eaLnBrk="1" fontAlgn="auto" hangingPunct="1">
              <a:spcBef>
                <a:spcPct val="0"/>
              </a:spcBef>
              <a:spcAft>
                <a:spcPts val="0"/>
              </a:spcAft>
              <a:defRPr/>
            </a:pPr>
            <a:endParaRPr lang="en-US" sz="2400" b="1" dirty="0">
              <a:solidFill>
                <a:srgbClr val="002B5C"/>
              </a:solidFill>
              <a:effectLst>
                <a:outerShdw blurRad="38100" dist="38100" dir="2700000" algn="tl">
                  <a:srgbClr val="DDDDDD"/>
                </a:outerShdw>
              </a:effectLst>
              <a:latin typeface="Arial" charset="0"/>
              <a:ea typeface="ＭＳ Ｐゴシック" charset="0"/>
              <a:cs typeface="Arial" charset="0"/>
            </a:endParaRPr>
          </a:p>
          <a:p>
            <a:pPr algn="l" eaLnBrk="1" fontAlgn="auto" hangingPunct="1">
              <a:spcBef>
                <a:spcPct val="0"/>
              </a:spcBef>
              <a:spcAft>
                <a:spcPts val="0"/>
              </a:spcAft>
              <a:defRPr/>
            </a:pPr>
            <a:r>
              <a:rPr lang="en-US" sz="2400" b="1" dirty="0">
                <a:solidFill>
                  <a:srgbClr val="002B5C"/>
                </a:solidFill>
                <a:effectLst>
                  <a:outerShdw blurRad="38100" dist="38100" dir="2700000" algn="tl">
                    <a:srgbClr val="DDDDDD"/>
                  </a:outerShdw>
                </a:effectLst>
                <a:latin typeface="Arial" charset="0"/>
                <a:ea typeface="ＭＳ Ｐゴシック" charset="0"/>
                <a:cs typeface="Arial" charset="0"/>
              </a:rPr>
              <a:t>Don Minckler, MD, MS</a:t>
            </a:r>
          </a:p>
          <a:p>
            <a:pPr algn="l" eaLnBrk="1" fontAlgn="auto" hangingPunct="1">
              <a:spcBef>
                <a:spcPct val="0"/>
              </a:spcBef>
              <a:spcAft>
                <a:spcPts val="0"/>
              </a:spcAft>
              <a:defRPr/>
            </a:pPr>
            <a:r>
              <a:rPr lang="en-US" sz="1800" dirty="0">
                <a:solidFill>
                  <a:schemeClr val="tx1"/>
                </a:solidFill>
                <a:effectLst>
                  <a:outerShdw blurRad="38100" dist="38100" dir="2700000" algn="tl">
                    <a:srgbClr val="DDDDDD"/>
                  </a:outerShdw>
                </a:effectLst>
                <a:latin typeface="Arial" charset="0"/>
                <a:ea typeface="ＭＳ Ｐゴシック" charset="0"/>
                <a:cs typeface="Arial" charset="0"/>
              </a:rPr>
              <a:t>Emeritus Professor of Ophthalmology and Glaucoma Service Director</a:t>
            </a:r>
          </a:p>
          <a:p>
            <a:pPr algn="l" eaLnBrk="1" fontAlgn="auto" hangingPunct="1">
              <a:spcBef>
                <a:spcPct val="0"/>
              </a:spcBef>
              <a:spcAft>
                <a:spcPts val="0"/>
              </a:spcAft>
              <a:defRPr/>
            </a:pPr>
            <a:r>
              <a:rPr lang="en-US" sz="1800" dirty="0">
                <a:solidFill>
                  <a:schemeClr val="tx1"/>
                </a:solidFill>
                <a:effectLst>
                  <a:outerShdw blurRad="38100" dist="38100" dir="2700000" algn="tl">
                    <a:srgbClr val="DDDDDD"/>
                  </a:outerShdw>
                </a:effectLst>
                <a:latin typeface="Arial" charset="0"/>
                <a:ea typeface="ＭＳ Ｐゴシック" charset="0"/>
                <a:cs typeface="Arial" charset="0"/>
              </a:rPr>
              <a:t>Clinical Professor of Laboratory Medicine (Ophthalmic Pathology)</a:t>
            </a:r>
          </a:p>
          <a:p>
            <a:pPr algn="l" eaLnBrk="1" fontAlgn="auto" hangingPunct="1">
              <a:spcBef>
                <a:spcPct val="0"/>
              </a:spcBef>
              <a:spcAft>
                <a:spcPts val="0"/>
              </a:spcAft>
              <a:defRPr/>
            </a:pPr>
            <a:r>
              <a:rPr lang="en-US" sz="1800" dirty="0">
                <a:solidFill>
                  <a:schemeClr val="tx1"/>
                </a:solidFill>
                <a:effectLst>
                  <a:outerShdw blurRad="38100" dist="38100" dir="2700000" algn="tl">
                    <a:srgbClr val="DDDDDD"/>
                  </a:outerShdw>
                </a:effectLst>
                <a:latin typeface="Arial" charset="0"/>
                <a:ea typeface="ＭＳ Ｐゴシック" charset="0"/>
                <a:cs typeface="Arial" charset="0"/>
              </a:rPr>
              <a:t>Gavin Herbert Eye Institute</a:t>
            </a:r>
          </a:p>
          <a:p>
            <a:pPr algn="l" eaLnBrk="1" fontAlgn="auto" hangingPunct="1">
              <a:spcBef>
                <a:spcPct val="0"/>
              </a:spcBef>
              <a:spcAft>
                <a:spcPts val="0"/>
              </a:spcAft>
              <a:defRPr/>
            </a:pPr>
            <a:r>
              <a:rPr lang="en-US" sz="1800" dirty="0">
                <a:solidFill>
                  <a:schemeClr val="tx1"/>
                </a:solidFill>
                <a:effectLst>
                  <a:outerShdw blurRad="38100" dist="38100" dir="2700000" algn="tl">
                    <a:srgbClr val="DDDDDD"/>
                  </a:outerShdw>
                </a:effectLst>
                <a:latin typeface="Arial" charset="0"/>
                <a:ea typeface="ＭＳ Ｐゴシック" charset="0"/>
                <a:cs typeface="Arial" charset="0"/>
              </a:rPr>
              <a:t>University of California, Irvine, USA</a:t>
            </a:r>
          </a:p>
          <a:p>
            <a:pPr algn="l" eaLnBrk="1" fontAlgn="auto" hangingPunct="1">
              <a:spcBef>
                <a:spcPct val="0"/>
              </a:spcBef>
              <a:spcAft>
                <a:spcPts val="0"/>
              </a:spcAft>
              <a:defRPr/>
            </a:pPr>
            <a:endParaRPr lang="en-US" sz="1800" dirty="0">
              <a:solidFill>
                <a:srgbClr val="A88C25"/>
              </a:solidFill>
              <a:effectLst>
                <a:outerShdw blurRad="38100" dist="38100" dir="2700000" algn="tl">
                  <a:srgbClr val="DDDDDD"/>
                </a:outerShdw>
              </a:effectLst>
              <a:latin typeface="Arial" charset="0"/>
              <a:ea typeface="ＭＳ Ｐゴシック" charset="0"/>
              <a:cs typeface="Arial" charset="0"/>
            </a:endParaRPr>
          </a:p>
          <a:p>
            <a:pPr algn="l" eaLnBrk="1" fontAlgn="auto" hangingPunct="1">
              <a:spcAft>
                <a:spcPts val="0"/>
              </a:spcAft>
              <a:defRPr/>
            </a:pPr>
            <a:endParaRPr lang="en-US" dirty="0">
              <a:solidFill>
                <a:srgbClr val="A88C25"/>
              </a:solidFill>
              <a:effectLst>
                <a:outerShdw blurRad="38100" dist="38100" dir="2700000" algn="tl">
                  <a:srgbClr val="DDDDDD"/>
                </a:outerShdw>
              </a:effectLst>
              <a:latin typeface="Times New Roman" charset="0"/>
              <a:ea typeface="ＭＳ Ｐゴシック" charset="0"/>
              <a:cs typeface="Times New Roman" charset="0"/>
            </a:endParaRPr>
          </a:p>
        </p:txBody>
      </p:sp>
      <p:sp>
        <p:nvSpPr>
          <p:cNvPr id="15364" name="TextBox 3"/>
          <p:cNvSpPr txBox="1">
            <a:spLocks noChangeArrowheads="1"/>
          </p:cNvSpPr>
          <p:nvPr/>
        </p:nvSpPr>
        <p:spPr bwMode="auto">
          <a:xfrm>
            <a:off x="7391400" y="3581400"/>
            <a:ext cx="320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600" dirty="0">
                <a:solidFill>
                  <a:srgbClr val="660066"/>
                </a:solidFill>
                <a:latin typeface="Arial" panose="020B0604020202020204" pitchFamily="34" charset="0"/>
                <a:ea typeface="ＭＳ Ｐゴシック" panose="020B0600070205080204" pitchFamily="34" charset="-128"/>
              </a:rPr>
              <a:t>Relevant Disclosures: None</a:t>
            </a: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2600"/>
            <a:ext cx="16954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0079" y="2478024"/>
            <a:ext cx="5193161" cy="923330"/>
          </a:xfrm>
          <a:prstGeom prst="rect">
            <a:avLst/>
          </a:prstGeom>
          <a:noFill/>
        </p:spPr>
        <p:txBody>
          <a:bodyPr wrap="square" rtlCol="0">
            <a:spAutoFit/>
          </a:bodyPr>
          <a:lstStyle/>
          <a:p>
            <a:r>
              <a:rPr lang="en-US" baseline="30000" dirty="0" smtClean="0">
                <a:solidFill>
                  <a:schemeClr val="bg1"/>
                </a:solidFill>
              </a:rPr>
              <a:t>1</a:t>
            </a:r>
            <a:r>
              <a:rPr lang="en-US" dirty="0" smtClean="0">
                <a:solidFill>
                  <a:schemeClr val="bg1"/>
                </a:solidFill>
              </a:rPr>
              <a:t> University of California, Irvine</a:t>
            </a:r>
          </a:p>
          <a:p>
            <a:r>
              <a:rPr lang="en-US" baseline="30000" dirty="0" smtClean="0">
                <a:solidFill>
                  <a:schemeClr val="bg1"/>
                </a:solidFill>
              </a:rPr>
              <a:t>2</a:t>
            </a:r>
            <a:r>
              <a:rPr lang="en-US" dirty="0" smtClean="0">
                <a:solidFill>
                  <a:schemeClr val="bg1"/>
                </a:solidFill>
              </a:rPr>
              <a:t> Private Practice Pediatrician, Bakersfield, CA</a:t>
            </a:r>
          </a:p>
          <a:p>
            <a:r>
              <a:rPr lang="en-US" baseline="30000" dirty="0" smtClean="0">
                <a:solidFill>
                  <a:schemeClr val="bg1"/>
                </a:solidFill>
              </a:rPr>
              <a:t>3</a:t>
            </a:r>
            <a:r>
              <a:rPr lang="en-US" dirty="0" smtClean="0">
                <a:solidFill>
                  <a:schemeClr val="bg1"/>
                </a:solidFill>
              </a:rPr>
              <a:t> Raymond Renaissance Surgery Center, Pasadena, CA</a:t>
            </a:r>
            <a:endParaRPr lang="en-US" baseline="30000" dirty="0">
              <a:solidFill>
                <a:schemeClr val="bg1"/>
              </a:solidFill>
            </a:endParaRPr>
          </a:p>
        </p:txBody>
      </p:sp>
    </p:spTree>
    <p:extLst>
      <p:ext uri="{BB962C8B-B14F-4D97-AF65-F5344CB8AC3E}">
        <p14:creationId xmlns:p14="http://schemas.microsoft.com/office/powerpoint/2010/main" val="57394788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36634" y="594360"/>
            <a:ext cx="11787142" cy="5872865"/>
          </a:xfrm>
        </p:spPr>
        <p:txBody>
          <a:bodyPr/>
          <a:lstStyle/>
          <a:p>
            <a:r>
              <a:rPr lang="en-US" altLang="en-US" sz="2000" dirty="0" smtClean="0"/>
              <a:t>This 11 month old male was brought to a </a:t>
            </a:r>
            <a:r>
              <a:rPr lang="en-US" altLang="en-US" sz="2000" dirty="0" smtClean="0"/>
              <a:t>Pediatrician 2/27/18 </a:t>
            </a:r>
            <a:r>
              <a:rPr lang="en-US" altLang="en-US" sz="2000" dirty="0" smtClean="0"/>
              <a:t>for </a:t>
            </a:r>
            <a:r>
              <a:rPr lang="en-US" altLang="en-US" sz="2000" dirty="0" smtClean="0"/>
              <a:t>a puffy right eye evolving </a:t>
            </a:r>
            <a:r>
              <a:rPr lang="en-US" altLang="en-US" sz="2000" dirty="0" smtClean="0"/>
              <a:t>over </a:t>
            </a:r>
            <a:r>
              <a:rPr lang="en-US" altLang="en-US" sz="2000" dirty="0" smtClean="0"/>
              <a:t>3 days</a:t>
            </a:r>
            <a:r>
              <a:rPr lang="en-US" altLang="en-US" sz="2000" dirty="0" smtClean="0"/>
              <a:t>.  </a:t>
            </a:r>
            <a:r>
              <a:rPr lang="en-US" altLang="en-US" sz="2000" dirty="0" smtClean="0"/>
              <a:t>An interval US 3/16/18 suggested an infected </a:t>
            </a:r>
            <a:r>
              <a:rPr lang="en-US" altLang="en-US" sz="2000" u="sng" dirty="0" smtClean="0"/>
              <a:t>+</a:t>
            </a:r>
            <a:r>
              <a:rPr lang="en-US" altLang="en-US" sz="2000" dirty="0" smtClean="0"/>
              <a:t> 1.7cm orbital </a:t>
            </a:r>
            <a:r>
              <a:rPr lang="en-US" altLang="en-US" sz="2000" dirty="0" smtClean="0"/>
              <a:t>cyst beneath the eye. Keflex was begun.  A</a:t>
            </a:r>
            <a:r>
              <a:rPr lang="en-US" altLang="en-US" sz="2000" dirty="0" smtClean="0"/>
              <a:t> </a:t>
            </a:r>
            <a:r>
              <a:rPr lang="en-US" altLang="en-US" sz="2000" dirty="0" smtClean="0"/>
              <a:t>visiting </a:t>
            </a:r>
            <a:r>
              <a:rPr lang="en-US" altLang="en-US" sz="2000" dirty="0" smtClean="0"/>
              <a:t>ophthalmologist from LA</a:t>
            </a:r>
            <a:r>
              <a:rPr lang="en-US" altLang="en-US" sz="2000" dirty="0" smtClean="0"/>
              <a:t> examined him 3/22/18 by </a:t>
            </a:r>
            <a:r>
              <a:rPr lang="en-US" altLang="en-US" sz="2000" dirty="0" smtClean="0"/>
              <a:t>which time mild proptosis, periorbital inflammation and a palpable orbital mass beneath the right lower lid were noted.  An I&amp;D the next </a:t>
            </a:r>
            <a:r>
              <a:rPr lang="en-US" altLang="en-US" sz="2000" dirty="0" smtClean="0"/>
              <a:t>day </a:t>
            </a:r>
            <a:r>
              <a:rPr lang="en-US" altLang="en-US" sz="2000" dirty="0" smtClean="0"/>
              <a:t>discovered a large mass  which when received in formalin was in three pieces the largest of which measured 1.5 x 0.5cm.  Serum titer in a local lab for C</a:t>
            </a:r>
            <a:r>
              <a:rPr lang="en-US" altLang="en-US" sz="2000" dirty="0" smtClean="0"/>
              <a:t>. immitis </a:t>
            </a:r>
            <a:r>
              <a:rPr lang="en-US" altLang="en-US" sz="2000" dirty="0" smtClean="0"/>
              <a:t>was </a:t>
            </a:r>
            <a:r>
              <a:rPr lang="en-US" altLang="en-US" sz="2000" dirty="0"/>
              <a:t>+ by complement fixation </a:t>
            </a:r>
            <a:r>
              <a:rPr lang="en-US" altLang="en-US" sz="2000" dirty="0" smtClean="0"/>
              <a:t>4/6/17 for IgM </a:t>
            </a:r>
            <a:r>
              <a:rPr lang="en-US" altLang="en-US" sz="2000" dirty="0" smtClean="0"/>
              <a:t>[1:1024 or 9 dilutions]), the </a:t>
            </a:r>
            <a:r>
              <a:rPr lang="en-US" altLang="en-US" sz="2000" dirty="0" smtClean="0"/>
              <a:t>highest among other proven cases ever seen by the same </a:t>
            </a:r>
            <a:r>
              <a:rPr lang="en-US" altLang="en-US" sz="2000" dirty="0"/>
              <a:t>Pediatrician’s </a:t>
            </a:r>
            <a:r>
              <a:rPr lang="en-US" altLang="en-US" sz="2000" dirty="0" smtClean="0"/>
              <a:t>office per the lab “suggestive </a:t>
            </a:r>
            <a:r>
              <a:rPr lang="en-US" altLang="en-US" sz="2000" dirty="0"/>
              <a:t>of recent </a:t>
            </a:r>
            <a:r>
              <a:rPr lang="en-US" altLang="en-US" sz="2000" dirty="0" smtClean="0"/>
              <a:t>infection”.  Subsequent titers by the same method dropped to 1:64 by 5/15/17 and again 1:64 8/7/18; CBC  normal 4/6/18 except for low </a:t>
            </a:r>
            <a:r>
              <a:rPr lang="en-US" altLang="en-US" sz="2000" dirty="0" err="1" smtClean="0"/>
              <a:t>Hb</a:t>
            </a:r>
            <a:r>
              <a:rPr lang="en-US" altLang="en-US" sz="2000" dirty="0" smtClean="0"/>
              <a:t> and </a:t>
            </a:r>
            <a:r>
              <a:rPr lang="en-US" altLang="en-US" sz="2000" dirty="0" err="1" smtClean="0"/>
              <a:t>Hct</a:t>
            </a:r>
            <a:r>
              <a:rPr lang="en-US" altLang="en-US" sz="2000" dirty="0" smtClean="0"/>
              <a:t>, low platelets, and low segmented neutrophils.  </a:t>
            </a:r>
            <a:endParaRPr lang="en-US" altLang="en-US" sz="2000" dirty="0"/>
          </a:p>
          <a:p>
            <a:r>
              <a:rPr lang="en-US" altLang="en-US" sz="2000" dirty="0" smtClean="0"/>
              <a:t>Histology at </a:t>
            </a:r>
            <a:r>
              <a:rPr lang="en-US" altLang="en-US" sz="2000" dirty="0" smtClean="0"/>
              <a:t>UCI </a:t>
            </a:r>
            <a:r>
              <a:rPr lang="en-US" altLang="en-US" sz="2000" dirty="0" smtClean="0"/>
              <a:t>3/26-3/29/18 </a:t>
            </a:r>
            <a:r>
              <a:rPr lang="en-US" altLang="en-US" sz="2000" dirty="0" smtClean="0"/>
              <a:t>demonstrated fungus consistent with Coccidioidomycosis (C. immitus) </a:t>
            </a:r>
            <a:r>
              <a:rPr lang="en-US" altLang="en-US" sz="2000" dirty="0" smtClean="0"/>
              <a:t>in </a:t>
            </a:r>
            <a:r>
              <a:rPr lang="en-US" altLang="en-US" sz="2000" dirty="0" smtClean="0"/>
              <a:t>paraffin processed abscess samples stained with H&amp;E, PAS, and GMSf</a:t>
            </a:r>
            <a:r>
              <a:rPr lang="en-US" altLang="en-US" sz="2000" dirty="0" smtClean="0"/>
              <a:t>.  </a:t>
            </a:r>
          </a:p>
          <a:p>
            <a:r>
              <a:rPr lang="en-US" altLang="en-US" sz="2000" dirty="0" smtClean="0"/>
              <a:t>Fluconazole 50mg daily X 10 (route not specified probably PO) tolerated well. Birth wt. 8lb 3oz (3.6+Kg)</a:t>
            </a:r>
            <a:endParaRPr lang="en-US" altLang="en-US" sz="2000" dirty="0" smtClean="0"/>
          </a:p>
          <a:p>
            <a:r>
              <a:rPr lang="en-US" altLang="en-US" sz="2000" dirty="0" smtClean="0"/>
              <a:t>Via </a:t>
            </a:r>
            <a:r>
              <a:rPr lang="en-US" altLang="en-US" sz="2000" dirty="0" smtClean="0"/>
              <a:t>phone communication with the Pediatrician, the child had </a:t>
            </a:r>
            <a:r>
              <a:rPr lang="en-US" altLang="en-US" sz="2000" dirty="0" smtClean="0"/>
              <a:t>been a full-term 8lb+ healthy baby.  He was never febrile, had no </a:t>
            </a:r>
            <a:r>
              <a:rPr lang="en-US" altLang="en-US" sz="2000" dirty="0" smtClean="0"/>
              <a:t>obvious toxicity nor other body site involvement.  He was not known to be immunocompromised.  He continued to thrive and tolerated </a:t>
            </a:r>
            <a:r>
              <a:rPr lang="en-US" altLang="en-US" sz="2000" dirty="0"/>
              <a:t>F</a:t>
            </a:r>
            <a:r>
              <a:rPr lang="en-US" altLang="en-US" sz="2000" dirty="0" smtClean="0"/>
              <a:t>luconazol in </a:t>
            </a:r>
            <a:r>
              <a:rPr lang="en-US" altLang="en-US" sz="2000" dirty="0" smtClean="0"/>
              <a:t>a standard </a:t>
            </a:r>
            <a:r>
              <a:rPr lang="en-US" altLang="en-US" sz="2000" dirty="0" smtClean="0"/>
              <a:t>pediatric doses. No other family members were ill or admitted any prior experience with this infection. </a:t>
            </a:r>
            <a:r>
              <a:rPr lang="en-US" altLang="en-US" sz="2000" dirty="0" smtClean="0"/>
              <a:t>He continues to do well through the present-last communication from Pediatrician’s office 9/5/18.   </a:t>
            </a:r>
            <a:endParaRPr lang="en-US" altLang="en-US" sz="2000" dirty="0" smtClean="0"/>
          </a:p>
        </p:txBody>
      </p:sp>
      <p:sp>
        <p:nvSpPr>
          <p:cNvPr id="2" name="TextBox 1"/>
          <p:cNvSpPr txBox="1"/>
          <p:nvPr/>
        </p:nvSpPr>
        <p:spPr>
          <a:xfrm>
            <a:off x="4700016" y="82296"/>
            <a:ext cx="2706624" cy="369332"/>
          </a:xfrm>
          <a:prstGeom prst="rect">
            <a:avLst/>
          </a:prstGeom>
          <a:noFill/>
        </p:spPr>
        <p:txBody>
          <a:bodyPr wrap="square" rtlCol="0">
            <a:spAutoFit/>
          </a:bodyPr>
          <a:lstStyle/>
          <a:p>
            <a:r>
              <a:rPr lang="en-US" dirty="0" smtClean="0"/>
              <a:t>Minckler EOPS 18</a:t>
            </a:r>
            <a:endParaRPr lang="en-US" dirty="0"/>
          </a:p>
        </p:txBody>
      </p:sp>
    </p:spTree>
    <p:extLst>
      <p:ext uri="{BB962C8B-B14F-4D97-AF65-F5344CB8AC3E}">
        <p14:creationId xmlns:p14="http://schemas.microsoft.com/office/powerpoint/2010/main" val="69829321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189"/>
          <a:stretch/>
        </p:blipFill>
        <p:spPr>
          <a:xfrm>
            <a:off x="268930" y="357352"/>
            <a:ext cx="7288689" cy="63556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3091" y="78509"/>
            <a:ext cx="4434315" cy="3957463"/>
          </a:xfrm>
          <a:prstGeom prst="rect">
            <a:avLst/>
          </a:prstGeom>
        </p:spPr>
      </p:pic>
      <p:sp>
        <p:nvSpPr>
          <p:cNvPr id="6" name="TextBox 5"/>
          <p:cNvSpPr txBox="1"/>
          <p:nvPr/>
        </p:nvSpPr>
        <p:spPr>
          <a:xfrm>
            <a:off x="7663091" y="4056999"/>
            <a:ext cx="4528909" cy="2800767"/>
          </a:xfrm>
          <a:prstGeom prst="rect">
            <a:avLst/>
          </a:prstGeom>
          <a:noFill/>
        </p:spPr>
        <p:txBody>
          <a:bodyPr wrap="square" rtlCol="0">
            <a:spAutoFit/>
          </a:bodyPr>
          <a:lstStyle/>
          <a:p>
            <a:r>
              <a:rPr lang="en-US" sz="1600" dirty="0"/>
              <a:t>The Coccidioides spp. lifecycle is closely intertwined with changes in climate conditions. The fungal mycelia require moisture in the soil to grow.14,15 Hence the fungus is usually recovered in greatest abundance in the spring after the heavy, winter rainfall has ended. The hyphae then need a dry period to promote desiccation and maturation into arthroconidia, which can be aerosolized and </a:t>
            </a:r>
            <a:r>
              <a:rPr lang="en-US" sz="1600" dirty="0" smtClean="0"/>
              <a:t>inhaled. This </a:t>
            </a:r>
            <a:r>
              <a:rPr lang="en-US" sz="1600" dirty="0"/>
              <a:t>requirement partially explains why the rate of Coccidioides infections tends to rise in the drier months of the </a:t>
            </a:r>
            <a:r>
              <a:rPr lang="en-US" sz="1600" dirty="0" smtClean="0"/>
              <a:t>year.</a:t>
            </a:r>
            <a:r>
              <a:rPr lang="en-US" sz="1600" baseline="30000" dirty="0" smtClean="0"/>
              <a:t>1</a:t>
            </a:r>
            <a:r>
              <a:rPr lang="en-US" sz="1600" dirty="0" smtClean="0"/>
              <a:t> </a:t>
            </a:r>
            <a:endParaRPr lang="en-US" sz="1600" dirty="0"/>
          </a:p>
        </p:txBody>
      </p:sp>
      <p:sp>
        <p:nvSpPr>
          <p:cNvPr id="7" name="TextBox 6"/>
          <p:cNvSpPr txBox="1"/>
          <p:nvPr/>
        </p:nvSpPr>
        <p:spPr>
          <a:xfrm>
            <a:off x="268930" y="-26586"/>
            <a:ext cx="11828475" cy="307777"/>
          </a:xfrm>
          <a:prstGeom prst="rect">
            <a:avLst/>
          </a:prstGeom>
          <a:noFill/>
        </p:spPr>
        <p:txBody>
          <a:bodyPr wrap="square" rtlCol="0">
            <a:spAutoFit/>
          </a:bodyPr>
          <a:lstStyle/>
          <a:p>
            <a:pPr algn="ctr"/>
            <a:r>
              <a:rPr lang="en-US" sz="1400" dirty="0" smtClean="0"/>
              <a:t>Minckler EOPS 18</a:t>
            </a:r>
            <a:endParaRPr lang="en-US" sz="1400" dirty="0"/>
          </a:p>
        </p:txBody>
      </p:sp>
      <p:sp>
        <p:nvSpPr>
          <p:cNvPr id="8" name="TextBox 7"/>
          <p:cNvSpPr txBox="1"/>
          <p:nvPr/>
        </p:nvSpPr>
        <p:spPr>
          <a:xfrm>
            <a:off x="4908331" y="5454869"/>
            <a:ext cx="2406869" cy="923330"/>
          </a:xfrm>
          <a:prstGeom prst="rect">
            <a:avLst/>
          </a:prstGeom>
          <a:noFill/>
        </p:spPr>
        <p:txBody>
          <a:bodyPr wrap="square" rtlCol="0">
            <a:spAutoFit/>
          </a:bodyPr>
          <a:lstStyle/>
          <a:p>
            <a:r>
              <a:rPr lang="en-US" dirty="0" smtClean="0"/>
              <a:t>Biphasic organism usually transmitted via respiratory inhalation</a:t>
            </a:r>
            <a:endParaRPr lang="en-US" dirty="0"/>
          </a:p>
        </p:txBody>
      </p:sp>
    </p:spTree>
    <p:extLst>
      <p:ext uri="{BB962C8B-B14F-4D97-AF65-F5344CB8AC3E}">
        <p14:creationId xmlns:p14="http://schemas.microsoft.com/office/powerpoint/2010/main" val="116124370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758"/>
            <a:ext cx="10972800" cy="319722"/>
          </a:xfrm>
        </p:spPr>
        <p:txBody>
          <a:bodyPr/>
          <a:lstStyle/>
          <a:p>
            <a:r>
              <a:rPr lang="en-US" sz="2400" dirty="0" smtClean="0"/>
              <a:t>Minckler EOPS 18 </a:t>
            </a: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7827"/>
          <a:stretch/>
        </p:blipFill>
        <p:spPr>
          <a:xfrm rot="5400000">
            <a:off x="1628021" y="-1040191"/>
            <a:ext cx="5136909" cy="8241419"/>
          </a:xfrm>
          <a:prstGeom prst="rect">
            <a:avLst/>
          </a:prstGeom>
        </p:spPr>
      </p:pic>
      <p:sp>
        <p:nvSpPr>
          <p:cNvPr id="5" name="TextBox 4"/>
          <p:cNvSpPr txBox="1"/>
          <p:nvPr/>
        </p:nvSpPr>
        <p:spPr>
          <a:xfrm>
            <a:off x="307848" y="4498848"/>
            <a:ext cx="1914144" cy="369332"/>
          </a:xfrm>
          <a:prstGeom prst="rect">
            <a:avLst/>
          </a:prstGeom>
          <a:noFill/>
        </p:spPr>
        <p:txBody>
          <a:bodyPr wrap="square" rtlCol="0">
            <a:spAutoFit/>
          </a:bodyPr>
          <a:lstStyle/>
          <a:p>
            <a:r>
              <a:rPr lang="en-US" dirty="0" smtClean="0"/>
              <a:t>H&amp;E original X 400</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0965" t="28366" r="36240" b="34423"/>
          <a:stretch/>
        </p:blipFill>
        <p:spPr>
          <a:xfrm>
            <a:off x="8406197" y="512064"/>
            <a:ext cx="3621024" cy="2359152"/>
          </a:xfrm>
          <a:prstGeom prst="rect">
            <a:avLst/>
          </a:prstGeom>
        </p:spPr>
      </p:pic>
      <p:sp>
        <p:nvSpPr>
          <p:cNvPr id="7" name="TextBox 6"/>
          <p:cNvSpPr txBox="1"/>
          <p:nvPr/>
        </p:nvSpPr>
        <p:spPr>
          <a:xfrm>
            <a:off x="8851019" y="2880360"/>
            <a:ext cx="2731381" cy="369332"/>
          </a:xfrm>
          <a:prstGeom prst="rect">
            <a:avLst/>
          </a:prstGeom>
          <a:noFill/>
        </p:spPr>
        <p:txBody>
          <a:bodyPr wrap="square" rtlCol="0">
            <a:spAutoFit/>
          </a:bodyPr>
          <a:lstStyle/>
          <a:p>
            <a:pPr algn="ctr"/>
            <a:r>
              <a:rPr lang="en-US" dirty="0" smtClean="0"/>
              <a:t>PAS original X 500 </a:t>
            </a:r>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0768" t="32839" r="41587" b="21569"/>
          <a:stretch/>
        </p:blipFill>
        <p:spPr>
          <a:xfrm rot="5400000">
            <a:off x="9057343" y="2607966"/>
            <a:ext cx="2313436" cy="3626320"/>
          </a:xfrm>
          <a:prstGeom prst="rect">
            <a:avLst/>
          </a:prstGeom>
        </p:spPr>
      </p:pic>
      <p:sp>
        <p:nvSpPr>
          <p:cNvPr id="9" name="TextBox 8"/>
          <p:cNvSpPr txBox="1"/>
          <p:nvPr/>
        </p:nvSpPr>
        <p:spPr>
          <a:xfrm>
            <a:off x="8400901" y="3438144"/>
            <a:ext cx="1053995" cy="923330"/>
          </a:xfrm>
          <a:prstGeom prst="rect">
            <a:avLst/>
          </a:prstGeom>
          <a:noFill/>
        </p:spPr>
        <p:txBody>
          <a:bodyPr wrap="square" rtlCol="0">
            <a:spAutoFit/>
          </a:bodyPr>
          <a:lstStyle/>
          <a:p>
            <a:r>
              <a:rPr lang="en-US" dirty="0" smtClean="0"/>
              <a:t>GMSf original</a:t>
            </a:r>
          </a:p>
          <a:p>
            <a:r>
              <a:rPr lang="en-US" dirty="0" smtClean="0"/>
              <a:t>X 200</a:t>
            </a:r>
            <a:endParaRPr lang="en-US" dirty="0"/>
          </a:p>
        </p:txBody>
      </p:sp>
    </p:spTree>
    <p:extLst>
      <p:ext uri="{BB962C8B-B14F-4D97-AF65-F5344CB8AC3E}">
        <p14:creationId xmlns:p14="http://schemas.microsoft.com/office/powerpoint/2010/main" val="382325048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Don\Documents\Scanned Images\C. immitls\S18-3606646.jpg"/>
          <p:cNvPicPr>
            <a:picLocks noChangeAspect="1" noChangeArrowheads="1"/>
          </p:cNvPicPr>
          <p:nvPr/>
        </p:nvPicPr>
        <p:blipFill rotWithShape="1">
          <a:blip r:embed="rId3">
            <a:extLst>
              <a:ext uri="{28A0092B-C50C-407E-A947-70E740481C1C}">
                <a14:useLocalDpi xmlns:a14="http://schemas.microsoft.com/office/drawing/2010/main" val="0"/>
              </a:ext>
            </a:extLst>
          </a:blip>
          <a:srcRect l="8211" t="10670" b="10629"/>
          <a:stretch/>
        </p:blipFill>
        <p:spPr bwMode="auto">
          <a:xfrm>
            <a:off x="369890" y="368668"/>
            <a:ext cx="3387210" cy="18792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Don\Documents\Scanned Images\C. immitls\S18-3606 H&amp;Ex40.jpg"/>
          <p:cNvPicPr>
            <a:picLocks noChangeAspect="1" noChangeArrowheads="1"/>
          </p:cNvPicPr>
          <p:nvPr/>
        </p:nvPicPr>
        <p:blipFill rotWithShape="1">
          <a:blip r:embed="rId4">
            <a:extLst>
              <a:ext uri="{28A0092B-C50C-407E-A947-70E740481C1C}">
                <a14:useLocalDpi xmlns:a14="http://schemas.microsoft.com/office/drawing/2010/main" val="0"/>
              </a:ext>
            </a:extLst>
          </a:blip>
          <a:srcRect l="33662" t="24890" r="39588" b="33175"/>
          <a:stretch/>
        </p:blipFill>
        <p:spPr bwMode="auto">
          <a:xfrm>
            <a:off x="89143" y="2247900"/>
            <a:ext cx="3784113" cy="4445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6749" t="18873" r="6596" b="43190"/>
          <a:stretch/>
        </p:blipFill>
        <p:spPr>
          <a:xfrm>
            <a:off x="3941606" y="384049"/>
            <a:ext cx="4096512" cy="2495786"/>
          </a:xfrm>
          <a:prstGeom prst="rect">
            <a:avLst/>
          </a:prstGeom>
        </p:spPr>
      </p:pic>
      <p:sp>
        <p:nvSpPr>
          <p:cNvPr id="7" name="TextBox 6"/>
          <p:cNvSpPr txBox="1"/>
          <p:nvPr/>
        </p:nvSpPr>
        <p:spPr>
          <a:xfrm>
            <a:off x="4855464" y="431259"/>
            <a:ext cx="2862072" cy="369332"/>
          </a:xfrm>
          <a:prstGeom prst="rect">
            <a:avLst/>
          </a:prstGeom>
          <a:noFill/>
        </p:spPr>
        <p:txBody>
          <a:bodyPr wrap="square" rtlCol="0">
            <a:spAutoFit/>
          </a:bodyPr>
          <a:lstStyle/>
          <a:p>
            <a:r>
              <a:rPr lang="en-US" dirty="0" smtClean="0"/>
              <a:t>GMSf original X 787.5 oil</a:t>
            </a:r>
            <a:endParaRPr lang="en-US" dirty="0"/>
          </a:p>
        </p:txBody>
      </p:sp>
      <p:sp>
        <p:nvSpPr>
          <p:cNvPr id="8" name="TextBox 7"/>
          <p:cNvSpPr txBox="1"/>
          <p:nvPr/>
        </p:nvSpPr>
        <p:spPr>
          <a:xfrm>
            <a:off x="786384" y="6208776"/>
            <a:ext cx="2834640" cy="369332"/>
          </a:xfrm>
          <a:prstGeom prst="rect">
            <a:avLst/>
          </a:prstGeom>
          <a:noFill/>
        </p:spPr>
        <p:txBody>
          <a:bodyPr wrap="square" rtlCol="0">
            <a:spAutoFit/>
          </a:bodyPr>
          <a:lstStyle/>
          <a:p>
            <a:r>
              <a:rPr lang="en-US" dirty="0" smtClean="0"/>
              <a:t>H&amp;E original X 787.5 oil</a:t>
            </a:r>
            <a:endParaRPr lang="en-US" dirty="0"/>
          </a:p>
        </p:txBody>
      </p:sp>
      <p:sp>
        <p:nvSpPr>
          <p:cNvPr id="9" name="TextBox 8"/>
          <p:cNvSpPr txBox="1"/>
          <p:nvPr/>
        </p:nvSpPr>
        <p:spPr>
          <a:xfrm>
            <a:off x="89143" y="64008"/>
            <a:ext cx="11999225" cy="369332"/>
          </a:xfrm>
          <a:prstGeom prst="rect">
            <a:avLst/>
          </a:prstGeom>
          <a:noFill/>
        </p:spPr>
        <p:txBody>
          <a:bodyPr wrap="square" rtlCol="0">
            <a:spAutoFit/>
          </a:bodyPr>
          <a:lstStyle/>
          <a:p>
            <a:pPr algn="ctr"/>
            <a:r>
              <a:rPr lang="en-US" dirty="0" smtClean="0"/>
              <a:t>Minckler EOPS 18</a:t>
            </a:r>
            <a:endParaRPr lang="en-US" dirty="0"/>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15017" b="14885"/>
          <a:stretch/>
        </p:blipFill>
        <p:spPr>
          <a:xfrm>
            <a:off x="8123672" y="384048"/>
            <a:ext cx="3879142" cy="2490951"/>
          </a:xfrm>
          <a:prstGeom prst="rect">
            <a:avLst/>
          </a:prstGeom>
        </p:spPr>
      </p:pic>
      <p:sp>
        <p:nvSpPr>
          <p:cNvPr id="4" name="TextBox 3"/>
          <p:cNvSpPr txBox="1"/>
          <p:nvPr/>
        </p:nvSpPr>
        <p:spPr>
          <a:xfrm>
            <a:off x="8870731" y="2543503"/>
            <a:ext cx="2438400" cy="369332"/>
          </a:xfrm>
          <a:prstGeom prst="rect">
            <a:avLst/>
          </a:prstGeom>
          <a:noFill/>
        </p:spPr>
        <p:txBody>
          <a:bodyPr wrap="square" rtlCol="0">
            <a:spAutoFit/>
          </a:bodyPr>
          <a:lstStyle/>
          <a:p>
            <a:pPr algn="ctr"/>
            <a:r>
              <a:rPr lang="en-US" dirty="0" smtClean="0"/>
              <a:t>Original X 500</a:t>
            </a:r>
            <a:endParaRPr lang="en-US" dirty="0"/>
          </a:p>
        </p:txBody>
      </p:sp>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b="16395"/>
          <a:stretch/>
        </p:blipFill>
        <p:spPr>
          <a:xfrm>
            <a:off x="3941606" y="2922209"/>
            <a:ext cx="8073136" cy="3751860"/>
          </a:xfrm>
          <a:prstGeom prst="rect">
            <a:avLst/>
          </a:prstGeom>
        </p:spPr>
      </p:pic>
      <p:sp>
        <p:nvSpPr>
          <p:cNvPr id="11" name="TextBox 10"/>
          <p:cNvSpPr txBox="1"/>
          <p:nvPr/>
        </p:nvSpPr>
        <p:spPr>
          <a:xfrm>
            <a:off x="4403834" y="3111062"/>
            <a:ext cx="2322787" cy="369332"/>
          </a:xfrm>
          <a:prstGeom prst="rect">
            <a:avLst/>
          </a:prstGeom>
          <a:noFill/>
        </p:spPr>
        <p:txBody>
          <a:bodyPr wrap="square" rtlCol="0">
            <a:spAutoFit/>
          </a:bodyPr>
          <a:lstStyle/>
          <a:p>
            <a:r>
              <a:rPr lang="en-US" dirty="0" smtClean="0"/>
              <a:t>Arthrospores from Net</a:t>
            </a:r>
            <a:endParaRPr lang="en-US" dirty="0"/>
          </a:p>
        </p:txBody>
      </p:sp>
      <p:sp>
        <p:nvSpPr>
          <p:cNvPr id="12" name="TextBox 11"/>
          <p:cNvSpPr txBox="1"/>
          <p:nvPr/>
        </p:nvSpPr>
        <p:spPr>
          <a:xfrm>
            <a:off x="8681545" y="3111062"/>
            <a:ext cx="2627586" cy="369332"/>
          </a:xfrm>
          <a:prstGeom prst="rect">
            <a:avLst/>
          </a:prstGeom>
          <a:solidFill>
            <a:schemeClr val="bg1"/>
          </a:solidFill>
        </p:spPr>
        <p:txBody>
          <a:bodyPr wrap="square" rtlCol="0">
            <a:spAutoFit/>
          </a:bodyPr>
          <a:lstStyle/>
          <a:p>
            <a:r>
              <a:rPr lang="en-US" dirty="0" smtClean="0"/>
              <a:t>Mature sperule from Net</a:t>
            </a:r>
            <a:endParaRPr lang="en-US" dirty="0"/>
          </a:p>
        </p:txBody>
      </p:sp>
    </p:spTree>
    <p:extLst>
      <p:ext uri="{BB962C8B-B14F-4D97-AF65-F5344CB8AC3E}">
        <p14:creationId xmlns:p14="http://schemas.microsoft.com/office/powerpoint/2010/main" val="16010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82" y="405395"/>
            <a:ext cx="10411425" cy="6363264"/>
          </a:xfrm>
          <a:prstGeom prst="rect">
            <a:avLst/>
          </a:prstGeom>
        </p:spPr>
      </p:pic>
      <p:sp>
        <p:nvSpPr>
          <p:cNvPr id="3" name="TextBox 2"/>
          <p:cNvSpPr txBox="1"/>
          <p:nvPr/>
        </p:nvSpPr>
        <p:spPr>
          <a:xfrm>
            <a:off x="5265683" y="0"/>
            <a:ext cx="2680138" cy="369332"/>
          </a:xfrm>
          <a:prstGeom prst="rect">
            <a:avLst/>
          </a:prstGeom>
          <a:noFill/>
        </p:spPr>
        <p:txBody>
          <a:bodyPr wrap="square" rtlCol="0">
            <a:spAutoFit/>
          </a:bodyPr>
          <a:lstStyle/>
          <a:p>
            <a:r>
              <a:rPr lang="en-US" dirty="0" smtClean="0"/>
              <a:t>Minckler EOPS 18</a:t>
            </a:r>
            <a:endParaRPr lang="en-US" dirty="0"/>
          </a:p>
        </p:txBody>
      </p:sp>
      <p:sp>
        <p:nvSpPr>
          <p:cNvPr id="4" name="TextBox 3"/>
          <p:cNvSpPr txBox="1"/>
          <p:nvPr/>
        </p:nvSpPr>
        <p:spPr>
          <a:xfrm>
            <a:off x="2112579" y="1240221"/>
            <a:ext cx="3983422" cy="3139321"/>
          </a:xfrm>
          <a:prstGeom prst="rect">
            <a:avLst/>
          </a:prstGeom>
          <a:noFill/>
        </p:spPr>
        <p:txBody>
          <a:bodyPr wrap="square" rtlCol="0">
            <a:spAutoFit/>
          </a:bodyPr>
          <a:lstStyle/>
          <a:p>
            <a:r>
              <a:rPr lang="en-US" dirty="0" smtClean="0"/>
              <a:t>The </a:t>
            </a:r>
            <a:r>
              <a:rPr lang="en-US" dirty="0"/>
              <a:t>San Joaquin Valley </a:t>
            </a:r>
            <a:r>
              <a:rPr lang="en-US" dirty="0" smtClean="0"/>
              <a:t>has the highest endemicity. </a:t>
            </a:r>
            <a:r>
              <a:rPr lang="en-US" dirty="0"/>
              <a:t>The rate of positive skin tests ranges as high as 50%–70% in Kern County, including the city of Bakersfield, and its neighboring Tulare and Kings Counties. After inhaling Coccidioides spores, 60% of infected persons remain asymptomatic. The rest develop mild-to-severe symptomatic pulmonary infections. </a:t>
            </a:r>
            <a:r>
              <a:rPr lang="en-US" dirty="0" smtClean="0"/>
              <a:t>1</a:t>
            </a:r>
            <a:r>
              <a:rPr lang="en-US" dirty="0"/>
              <a:t>% of infected persons develop disseminated </a:t>
            </a:r>
            <a:r>
              <a:rPr lang="en-US" dirty="0" smtClean="0"/>
              <a:t>disease</a:t>
            </a:r>
            <a:endParaRPr lang="en-US" dirty="0"/>
          </a:p>
        </p:txBody>
      </p:sp>
    </p:spTree>
    <p:extLst>
      <p:ext uri="{BB962C8B-B14F-4D97-AF65-F5344CB8AC3E}">
        <p14:creationId xmlns:p14="http://schemas.microsoft.com/office/powerpoint/2010/main" val="414376689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228" y="451945"/>
            <a:ext cx="5707117" cy="3970318"/>
          </a:xfrm>
          <a:prstGeom prst="rect">
            <a:avLst/>
          </a:prstGeom>
          <a:noFill/>
        </p:spPr>
        <p:txBody>
          <a:bodyPr wrap="square" rtlCol="0">
            <a:spAutoFit/>
          </a:bodyPr>
          <a:lstStyle/>
          <a:p>
            <a:r>
              <a:rPr lang="en-US" b="1" dirty="0" smtClean="0"/>
              <a:t>Risk </a:t>
            </a:r>
            <a:r>
              <a:rPr lang="en-US" b="1" dirty="0"/>
              <a:t>factors </a:t>
            </a:r>
            <a:r>
              <a:rPr lang="en-US" dirty="0"/>
              <a:t>for severe or disseminated </a:t>
            </a:r>
            <a:r>
              <a:rPr lang="en-US" dirty="0" smtClean="0"/>
              <a:t>coccidioidomycosis:</a:t>
            </a:r>
            <a:endParaRPr lang="en-US" dirty="0"/>
          </a:p>
          <a:p>
            <a:r>
              <a:rPr lang="en-US" dirty="0" smtClean="0"/>
              <a:t>Filipino </a:t>
            </a:r>
            <a:r>
              <a:rPr lang="en-US" dirty="0"/>
              <a:t>or African ethnicity </a:t>
            </a:r>
          </a:p>
          <a:p>
            <a:r>
              <a:rPr lang="en-US" dirty="0"/>
              <a:t>HIV/AIDS </a:t>
            </a:r>
          </a:p>
          <a:p>
            <a:r>
              <a:rPr lang="en-US" dirty="0"/>
              <a:t>Immunosuppressive medications </a:t>
            </a:r>
          </a:p>
          <a:p>
            <a:r>
              <a:rPr lang="en-US" dirty="0"/>
              <a:t> Prednisone </a:t>
            </a:r>
          </a:p>
          <a:p>
            <a:r>
              <a:rPr lang="en-US" dirty="0"/>
              <a:t> TNF-</a:t>
            </a:r>
            <a:r>
              <a:rPr lang="el-GR" dirty="0"/>
              <a:t>α </a:t>
            </a:r>
            <a:r>
              <a:rPr lang="en-US" dirty="0"/>
              <a:t>inhibitors </a:t>
            </a:r>
          </a:p>
          <a:p>
            <a:r>
              <a:rPr lang="en-US" dirty="0"/>
              <a:t> Chemotherapy </a:t>
            </a:r>
          </a:p>
          <a:p>
            <a:r>
              <a:rPr lang="en-US" dirty="0"/>
              <a:t> Organ transplantation (tacrolimus, </a:t>
            </a:r>
            <a:r>
              <a:rPr lang="en-US" dirty="0" smtClean="0"/>
              <a:t>etc.) </a:t>
            </a:r>
            <a:endParaRPr lang="en-US" dirty="0"/>
          </a:p>
          <a:p>
            <a:r>
              <a:rPr lang="en-US" dirty="0"/>
              <a:t>Diabetes mellitus </a:t>
            </a:r>
          </a:p>
          <a:p>
            <a:r>
              <a:rPr lang="en-US" dirty="0"/>
              <a:t>Pregnancy </a:t>
            </a:r>
          </a:p>
          <a:p>
            <a:r>
              <a:rPr lang="en-US" dirty="0"/>
              <a:t>Cardiopulmonary disease </a:t>
            </a:r>
          </a:p>
          <a:p>
            <a:endParaRPr lang="en-US" dirty="0"/>
          </a:p>
          <a:p>
            <a:endParaRPr lang="en-US" dirty="0"/>
          </a:p>
          <a:p>
            <a:endParaRPr lang="en-US" dirty="0"/>
          </a:p>
        </p:txBody>
      </p:sp>
      <p:sp>
        <p:nvSpPr>
          <p:cNvPr id="5" name="TextBox 4"/>
          <p:cNvSpPr txBox="1"/>
          <p:nvPr/>
        </p:nvSpPr>
        <p:spPr>
          <a:xfrm>
            <a:off x="4845269" y="94593"/>
            <a:ext cx="2921876" cy="369332"/>
          </a:xfrm>
          <a:prstGeom prst="rect">
            <a:avLst/>
          </a:prstGeom>
          <a:noFill/>
        </p:spPr>
        <p:txBody>
          <a:bodyPr wrap="square" rtlCol="0">
            <a:spAutoFit/>
          </a:bodyPr>
          <a:lstStyle/>
          <a:p>
            <a:r>
              <a:rPr lang="en-US" dirty="0" smtClean="0"/>
              <a:t>Minckler EOPS 18</a:t>
            </a:r>
            <a:endParaRPr lang="en-US" dirty="0"/>
          </a:p>
        </p:txBody>
      </p:sp>
      <p:sp>
        <p:nvSpPr>
          <p:cNvPr id="6" name="TextBox 5"/>
          <p:cNvSpPr txBox="1"/>
          <p:nvPr/>
        </p:nvSpPr>
        <p:spPr>
          <a:xfrm>
            <a:off x="231228" y="3520969"/>
            <a:ext cx="4614041" cy="2862322"/>
          </a:xfrm>
          <a:prstGeom prst="rect">
            <a:avLst/>
          </a:prstGeom>
          <a:noFill/>
        </p:spPr>
        <p:txBody>
          <a:bodyPr wrap="square" rtlCol="0">
            <a:spAutoFit/>
          </a:bodyPr>
          <a:lstStyle/>
          <a:p>
            <a:endParaRPr lang="en-US" dirty="0" smtClean="0"/>
          </a:p>
          <a:p>
            <a:r>
              <a:rPr lang="en-US" b="1" dirty="0" smtClean="0"/>
              <a:t>Non-human </a:t>
            </a:r>
            <a:r>
              <a:rPr lang="en-US" b="1" dirty="0"/>
              <a:t>mammals</a:t>
            </a:r>
            <a:r>
              <a:rPr lang="en-US" dirty="0"/>
              <a:t>, including domestic and non-domestic animals in the wild and in </a:t>
            </a:r>
            <a:r>
              <a:rPr lang="en-US" dirty="0" smtClean="0"/>
              <a:t>captivity. It </a:t>
            </a:r>
            <a:r>
              <a:rPr lang="en-US" dirty="0"/>
              <a:t>is especially common among domestic dogs, with an estimated annual incidence of 4% among dogs in Pima and Maricopa </a:t>
            </a:r>
            <a:r>
              <a:rPr lang="en-US" dirty="0" smtClean="0"/>
              <a:t>Counties.</a:t>
            </a:r>
          </a:p>
          <a:p>
            <a:r>
              <a:rPr lang="en-US" dirty="0" smtClean="0"/>
              <a:t>Some studies have found higher concentrations of the organism around Indian burial sites and in animal burrows.</a:t>
            </a:r>
            <a:endParaRPr lang="en-US" dirty="0"/>
          </a:p>
        </p:txBody>
      </p:sp>
      <p:pic>
        <p:nvPicPr>
          <p:cNvPr id="7" name="Picture 6"/>
          <p:cNvPicPr>
            <a:picLocks noChangeAspect="1"/>
          </p:cNvPicPr>
          <p:nvPr/>
        </p:nvPicPr>
        <p:blipFill>
          <a:blip r:embed="rId2"/>
          <a:stretch>
            <a:fillRect/>
          </a:stretch>
        </p:blipFill>
        <p:spPr>
          <a:xfrm>
            <a:off x="5075029" y="1334814"/>
            <a:ext cx="6837306" cy="3919627"/>
          </a:xfrm>
          <a:prstGeom prst="rect">
            <a:avLst/>
          </a:prstGeom>
        </p:spPr>
      </p:pic>
    </p:spTree>
    <p:extLst>
      <p:ext uri="{BB962C8B-B14F-4D97-AF65-F5344CB8AC3E}">
        <p14:creationId xmlns:p14="http://schemas.microsoft.com/office/powerpoint/2010/main" val="329875459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29" y="446314"/>
            <a:ext cx="11277600" cy="4832092"/>
          </a:xfrm>
          <a:prstGeom prst="rect">
            <a:avLst/>
          </a:prstGeom>
          <a:noFill/>
        </p:spPr>
        <p:txBody>
          <a:bodyPr wrap="square" rtlCol="0">
            <a:spAutoFit/>
          </a:bodyPr>
          <a:lstStyle/>
          <a:p>
            <a:r>
              <a:rPr lang="en-US" sz="2800" dirty="0" smtClean="0"/>
              <a:t>In summary:</a:t>
            </a:r>
          </a:p>
          <a:p>
            <a:r>
              <a:rPr lang="en-US" sz="2800" dirty="0" smtClean="0"/>
              <a:t>An 11 month old male developed an abscess in the right orbit subsequently proven </a:t>
            </a:r>
            <a:r>
              <a:rPr lang="en-US" sz="2800" dirty="0" smtClean="0"/>
              <a:t>by serology and histology to contain C</a:t>
            </a:r>
            <a:r>
              <a:rPr lang="en-US" sz="2800" dirty="0" smtClean="0"/>
              <a:t>. immitis</a:t>
            </a:r>
            <a:r>
              <a:rPr lang="en-US" sz="2800" dirty="0" smtClean="0"/>
              <a:t>.  AKA Valley fever, </a:t>
            </a:r>
            <a:r>
              <a:rPr lang="en-US" sz="2800" dirty="0"/>
              <a:t>D</a:t>
            </a:r>
            <a:r>
              <a:rPr lang="en-US" sz="2800" dirty="0" smtClean="0"/>
              <a:t>esert fever, Desert rheumatism.</a:t>
            </a:r>
            <a:endParaRPr lang="en-US" sz="2800" dirty="0" smtClean="0"/>
          </a:p>
          <a:p>
            <a:endParaRPr lang="en-US" sz="2800" dirty="0" smtClean="0"/>
          </a:p>
          <a:p>
            <a:r>
              <a:rPr lang="en-US" sz="2800" dirty="0" smtClean="0"/>
              <a:t>Anti-fungal therapy was well tolerated and he </a:t>
            </a:r>
            <a:r>
              <a:rPr lang="en-US" sz="2800" dirty="0" smtClean="0"/>
              <a:t>remains </a:t>
            </a:r>
            <a:r>
              <a:rPr lang="en-US" sz="2800" dirty="0" smtClean="0"/>
              <a:t>vigorously healthy per the local Pediatrician.  </a:t>
            </a:r>
          </a:p>
          <a:p>
            <a:endParaRPr lang="en-US" sz="2800" dirty="0"/>
          </a:p>
          <a:p>
            <a:r>
              <a:rPr lang="en-US" sz="2800" dirty="0" smtClean="0"/>
              <a:t>He has </a:t>
            </a:r>
            <a:r>
              <a:rPr lang="en-US" sz="2800" dirty="0"/>
              <a:t>d</a:t>
            </a:r>
            <a:r>
              <a:rPr lang="en-US" sz="2800" dirty="0" smtClean="0"/>
              <a:t>eveloped no sequelae and tolerated Fluconazole in standard pediatric doses </a:t>
            </a:r>
            <a:r>
              <a:rPr lang="en-US" sz="2800" dirty="0" smtClean="0"/>
              <a:t>well with reduction of CF </a:t>
            </a:r>
            <a:r>
              <a:rPr lang="en-US" sz="2800" dirty="0" smtClean="0"/>
              <a:t>titers from a high of 1:1024 to 1:64 over one month after 10 days of oral fluconazole. </a:t>
            </a:r>
            <a:r>
              <a:rPr lang="en-US" sz="2800" dirty="0" smtClean="0"/>
              <a:t> </a:t>
            </a:r>
            <a:endParaRPr lang="en-US" sz="2800" dirty="0"/>
          </a:p>
        </p:txBody>
      </p:sp>
    </p:spTree>
    <p:extLst>
      <p:ext uri="{BB962C8B-B14F-4D97-AF65-F5344CB8AC3E}">
        <p14:creationId xmlns:p14="http://schemas.microsoft.com/office/powerpoint/2010/main" val="3280084615"/>
      </p:ext>
    </p:extLst>
  </p:cSld>
  <p:clrMapOvr>
    <a:masterClrMapping/>
  </p:clrMapOvr>
  <p:transition spd="slow">
    <p:fade/>
  </p:transition>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780</Words>
  <Application>Microsoft Office PowerPoint</Application>
  <PresentationFormat>Widescreen</PresentationFormat>
  <Paragraphs>57</Paragraphs>
  <Slides>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ＭＳ Ｐゴシック</vt:lpstr>
      <vt:lpstr>Arial</vt:lpstr>
      <vt:lpstr>Calibri</vt:lpstr>
      <vt:lpstr>Times New Roman</vt:lpstr>
      <vt:lpstr>6_Office Theme</vt:lpstr>
      <vt:lpstr>1_Office Theme</vt:lpstr>
      <vt:lpstr>Orbital abscess in 10 month old immunocompetent male Don Minckler1, Onyinye Okezie2, Khalid Tawansy3,  Cassiana Bittencourt1</vt:lpstr>
      <vt:lpstr>PowerPoint Presentation</vt:lpstr>
      <vt:lpstr>PowerPoint Presentation</vt:lpstr>
      <vt:lpstr>Minckler EOPS 18 </vt:lpstr>
      <vt:lpstr>PowerPoint Presentation</vt:lpstr>
      <vt:lpstr>PowerPoint Presentation</vt:lpstr>
      <vt:lpstr>PowerPoint Presentation</vt:lpstr>
      <vt:lpstr>PowerPoint Presentation</vt:lpstr>
    </vt:vector>
  </TitlesOfParts>
  <Company>UC Irvine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Orbital abscess in 10 month old immunocompetent male Don Minckler1, Onyinye Okezie2, Khalid Tawansy3,  Cassiana Bittencourt1</dc:title>
  <dc:creator>Minckler, Don</dc:creator>
  <cp:lastModifiedBy>Minckler, Don</cp:lastModifiedBy>
  <cp:revision>46</cp:revision>
  <dcterms:created xsi:type="dcterms:W3CDTF">2018-09-02T20:38:05Z</dcterms:created>
  <dcterms:modified xsi:type="dcterms:W3CDTF">2018-09-07T23:42:40Z</dcterms:modified>
</cp:coreProperties>
</file>