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7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  <p:sldId id="273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776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8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1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8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8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1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5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BE0AE-45FE-0E42-A0F5-F44E7F789FDA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BBD04-A4F6-104D-A9AE-784421A84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0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ubmed/12567070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Gomez%20JD%5BAuthor%5D&amp;cauthor=true&amp;cauthor_uid=11697999" TargetMode="External"/><Relationship Id="rId4" Type="http://schemas.openxmlformats.org/officeDocument/2006/relationships/hyperlink" Target="https://www.ncbi.nlm.nih.gov/pubmed/?term=Allergic+Fungal+Rhinosinusitis+with+without+lar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bi.nlm.nih.gov/pubmed/?term=Lara%20JF%5BAuthor%5D&amp;cauthor=true&amp;cauthor_uid=11697999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Bilateral lacrimal </a:t>
            </a:r>
            <a:r>
              <a:rPr lang="en-US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sac masses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.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Dr</a:t>
            </a:r>
            <a:r>
              <a:rPr lang="en-US" sz="20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 Hardeep Singh Mudhar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National Specialist Ophthalmic Pathology Service (NSOPS)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Royal Hallamshire Hospital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Sheffield S10 2JF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England UK. </a:t>
            </a:r>
            <a:endParaRPr lang="en-US" sz="20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2" descr="NSO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51" y="688256"/>
            <a:ext cx="2321761" cy="125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92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Allergic </a:t>
            </a:r>
            <a:r>
              <a:rPr lang="en-US" dirty="0" err="1" smtClean="0">
                <a:latin typeface="Arial Rounded MT Bold"/>
                <a:cs typeface="Arial Rounded MT Bold"/>
              </a:rPr>
              <a:t>Mucin</a:t>
            </a:r>
            <a:r>
              <a:rPr lang="en-US" dirty="0" smtClean="0">
                <a:latin typeface="Arial Rounded MT Bold"/>
                <a:cs typeface="Arial Rounded MT Bold"/>
              </a:rPr>
              <a:t>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rial Rounded MT Bold"/>
                <a:cs typeface="Arial Rounded MT Bold"/>
              </a:rPr>
              <a:t>Thick, highly viscous, similar </a:t>
            </a:r>
            <a:r>
              <a:rPr lang="en-GB" dirty="0">
                <a:latin typeface="Arial Rounded MT Bold"/>
                <a:cs typeface="Arial Rounded MT Bold"/>
              </a:rPr>
              <a:t>to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peanut butter </a:t>
            </a:r>
            <a:r>
              <a:rPr lang="en-GB" dirty="0">
                <a:latin typeface="Arial Rounded MT Bold"/>
                <a:cs typeface="Arial Rounded MT Bold"/>
              </a:rPr>
              <a:t>or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mechanical grease. </a:t>
            </a:r>
            <a:endParaRPr lang="en-GB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endParaRPr lang="en-GB" dirty="0">
              <a:latin typeface="Arial Rounded MT Bold"/>
              <a:cs typeface="Arial Rounded MT Bold"/>
            </a:endParaRPr>
          </a:p>
          <a:p>
            <a:r>
              <a:rPr lang="en-GB" dirty="0" smtClean="0">
                <a:latin typeface="Arial Rounded MT Bold"/>
                <a:cs typeface="Arial Rounded MT Bold"/>
              </a:rPr>
              <a:t>Histology: </a:t>
            </a:r>
            <a:r>
              <a:rPr lang="en-GB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chondroid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Arial Rounded MT Bold"/>
                <a:cs typeface="Arial Rounded MT Bold"/>
              </a:rPr>
              <a:t>lamellated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appearance with trapped eosinophils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, frequently with 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Charcot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-Leyden 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crystals. 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1564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rial Rounded MT Bold"/>
                <a:cs typeface="Arial Rounded MT Bold"/>
              </a:rPr>
              <a:t>Allergic </a:t>
            </a:r>
            <a:r>
              <a:rPr lang="en-GB" dirty="0">
                <a:latin typeface="Arial Rounded MT Bold"/>
                <a:cs typeface="Arial Rounded MT Bold"/>
              </a:rPr>
              <a:t>fungal </a:t>
            </a:r>
            <a:r>
              <a:rPr lang="en-GB" dirty="0" err="1" smtClean="0">
                <a:latin typeface="Arial Rounded MT Bold"/>
                <a:cs typeface="Arial Rounded MT Bold"/>
              </a:rPr>
              <a:t>rhinosinusitis</a:t>
            </a:r>
            <a:r>
              <a:rPr lang="en-GB" baseline="30000" dirty="0" smtClean="0">
                <a:latin typeface="Arial Rounded MT Bold"/>
                <a:cs typeface="Arial Rounded MT Bold"/>
              </a:rPr>
              <a:t> (AFS)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2" y="1493838"/>
            <a:ext cx="8737601" cy="5257800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rial Rounded MT Bold"/>
                <a:cs typeface="Arial Rounded MT Bold"/>
              </a:rPr>
              <a:t>I</a:t>
            </a:r>
            <a:r>
              <a:rPr lang="en-GB" dirty="0" err="1" smtClean="0">
                <a:latin typeface="Arial Rounded MT Bold"/>
                <a:cs typeface="Arial Rounded MT Bold"/>
              </a:rPr>
              <a:t>mmunocompetent</a:t>
            </a:r>
            <a:r>
              <a:rPr lang="en-GB" dirty="0" smtClean="0">
                <a:latin typeface="Arial Rounded MT Bold"/>
                <a:cs typeface="Arial Rounded MT Bold"/>
              </a:rPr>
              <a:t> from </a:t>
            </a:r>
            <a:r>
              <a:rPr lang="en-GB" dirty="0">
                <a:latin typeface="Arial Rounded MT Bold"/>
                <a:cs typeface="Arial Rounded MT Bold"/>
              </a:rPr>
              <a:t>the </a:t>
            </a:r>
            <a:r>
              <a:rPr lang="en-GB" dirty="0" smtClean="0">
                <a:latin typeface="Arial Rounded MT Bold"/>
                <a:cs typeface="Arial Rounded MT Bold"/>
              </a:rPr>
              <a:t>3</a:t>
            </a:r>
            <a:r>
              <a:rPr lang="en-GB" baseline="30000" dirty="0" smtClean="0">
                <a:latin typeface="Arial Rounded MT Bold"/>
                <a:cs typeface="Arial Rounded MT Bold"/>
              </a:rPr>
              <a:t>rd</a:t>
            </a:r>
            <a:r>
              <a:rPr lang="en-GB" dirty="0" smtClean="0">
                <a:latin typeface="Arial Rounded MT Bold"/>
                <a:cs typeface="Arial Rounded MT Bold"/>
              </a:rPr>
              <a:t> to 5</a:t>
            </a:r>
            <a:r>
              <a:rPr lang="en-GB" baseline="30000" dirty="0" smtClean="0">
                <a:latin typeface="Arial Rounded MT Bold"/>
                <a:cs typeface="Arial Rounded MT Bold"/>
              </a:rPr>
              <a:t>th</a:t>
            </a:r>
            <a:r>
              <a:rPr lang="en-GB" dirty="0" smtClean="0">
                <a:latin typeface="Arial Rounded MT Bold"/>
                <a:cs typeface="Arial Rounded MT Bold"/>
              </a:rPr>
              <a:t> decades </a:t>
            </a:r>
            <a:r>
              <a:rPr lang="en-GB" dirty="0">
                <a:latin typeface="Arial Rounded MT Bold"/>
                <a:cs typeface="Arial Rounded MT Bold"/>
              </a:rPr>
              <a:t>of life</a:t>
            </a:r>
            <a:r>
              <a:rPr lang="en-GB" dirty="0" smtClean="0">
                <a:latin typeface="Arial Rounded MT Bold"/>
                <a:cs typeface="Arial Rounded MT Bold"/>
              </a:rPr>
              <a:t>.</a:t>
            </a:r>
          </a:p>
          <a:p>
            <a:endParaRPr lang="en-GB" dirty="0">
              <a:latin typeface="Arial Rounded MT Bold"/>
              <a:cs typeface="Arial Rounded MT Bold"/>
            </a:endParaRPr>
          </a:p>
          <a:p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hronic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allergy, asthma, nasal polyps, and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sinusitis..</a:t>
            </a:r>
            <a:endParaRPr lang="en-GB" baseline="30000" dirty="0">
              <a:latin typeface="Arial Rounded MT Bold"/>
              <a:cs typeface="Arial Rounded MT Bold"/>
            </a:endParaRPr>
          </a:p>
          <a:p>
            <a:endParaRPr lang="en-GB" baseline="30000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Characteristic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allergic </a:t>
            </a:r>
            <a:r>
              <a:rPr lang="en-GB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mucin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 is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seen</a:t>
            </a:r>
            <a:r>
              <a:rPr lang="is-I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….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remind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the pathologist to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look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for fungal organisms.</a:t>
            </a:r>
            <a:r>
              <a:rPr lang="en-GB" dirty="0" smtClean="0">
                <a:solidFill>
                  <a:srgbClr val="FF0000"/>
                </a:solidFill>
                <a:effectLst/>
                <a:latin typeface="Arial Rounded MT Bold"/>
                <a:cs typeface="Arial Rounded MT Bold"/>
              </a:rPr>
              <a:t> 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4102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003807"/>
              </p:ext>
            </p:extLst>
          </p:nvPr>
        </p:nvGraphicFramePr>
        <p:xfrm>
          <a:off x="0" y="118534"/>
          <a:ext cx="9144000" cy="672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Document" r:id="rId4" imgW="5638800" imgH="4445000" progId="Word.Document.12">
                  <p:embed/>
                </p:oleObj>
              </mc:Choice>
              <mc:Fallback>
                <p:oleObj name="Document" r:id="rId4" imgW="5638800" imgH="444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8534"/>
                        <a:ext cx="9144000" cy="672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211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Postulation for lacrimal sac 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‘distal obstruction of NLD, </a:t>
            </a:r>
            <a:r>
              <a:rPr lang="en-GB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often due to nasal polyposis and distension of the lacrimal sac leads to chronic reflux of eosinophilic </a:t>
            </a:r>
            <a:r>
              <a:rPr lang="en-GB" i="1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mucin</a:t>
            </a:r>
            <a:r>
              <a:rPr lang="en-GB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 into the nasolacrimal </a:t>
            </a:r>
            <a:r>
              <a:rPr lang="en-GB" i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system</a:t>
            </a:r>
            <a:r>
              <a:rPr lang="is-IS" i="1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….’</a:t>
            </a:r>
          </a:p>
          <a:p>
            <a:endParaRPr lang="is-IS" i="1" baseline="30000" dirty="0">
              <a:solidFill>
                <a:srgbClr val="FF0000"/>
              </a:solidFill>
              <a:latin typeface="Avenir Black"/>
              <a:cs typeface="Avenir Black"/>
            </a:endParaRPr>
          </a:p>
          <a:p>
            <a:r>
              <a:rPr lang="en-GB" dirty="0" smtClean="0">
                <a:latin typeface="Avenir Black"/>
                <a:cs typeface="Avenir Black"/>
              </a:rPr>
              <a:t> </a:t>
            </a:r>
            <a:r>
              <a:rPr lang="en-GB" dirty="0">
                <a:latin typeface="Arial Rounded MT Bold"/>
                <a:cs typeface="Arial Rounded MT Bold"/>
              </a:rPr>
              <a:t>Facer ML, </a:t>
            </a:r>
            <a:r>
              <a:rPr lang="en-GB" dirty="0" err="1">
                <a:latin typeface="Arial Rounded MT Bold"/>
                <a:cs typeface="Arial Rounded MT Bold"/>
              </a:rPr>
              <a:t>Ponikau</a:t>
            </a:r>
            <a:r>
              <a:rPr lang="en-GB" dirty="0">
                <a:latin typeface="Arial Rounded MT Bold"/>
                <a:cs typeface="Arial Rounded MT Bold"/>
              </a:rPr>
              <a:t> JU, </a:t>
            </a:r>
            <a:r>
              <a:rPr lang="en-GB" dirty="0" err="1">
                <a:latin typeface="Arial Rounded MT Bold"/>
                <a:cs typeface="Arial Rounded MT Bold"/>
              </a:rPr>
              <a:t>Sherris</a:t>
            </a:r>
            <a:r>
              <a:rPr lang="en-GB" dirty="0">
                <a:latin typeface="Arial Rounded MT Bold"/>
                <a:cs typeface="Arial Rounded MT Bold"/>
              </a:rPr>
              <a:t> DA. </a:t>
            </a:r>
            <a:r>
              <a:rPr lang="en-GB" dirty="0">
                <a:latin typeface="Arial Rounded MT Bold"/>
                <a:cs typeface="Arial Rounded MT Bold"/>
                <a:hlinkClick r:id="rId2"/>
              </a:rPr>
              <a:t>Eosinophilic fungal rhinosinusitis of the lacrimal sac.</a:t>
            </a:r>
            <a:r>
              <a:rPr lang="en-GB" dirty="0">
                <a:latin typeface="Arial Rounded MT Bold"/>
                <a:cs typeface="Arial Rounded MT Bold"/>
              </a:rPr>
              <a:t> Laryngoscope. 2003 Feb;113(2):210-4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6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In our case:</a:t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dirty="0" smtClean="0">
                <a:latin typeface="Arial Rounded MT Bold"/>
                <a:cs typeface="Arial Rounded MT Bold"/>
              </a:rPr>
              <a:t>No Fungi !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I’ve missed them.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Didn’t cut enough sections.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Genuinely not present.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1777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Literature</a:t>
            </a:r>
            <a:r>
              <a:rPr lang="is-IS" dirty="0" smtClean="0">
                <a:latin typeface="Arial Rounded MT Bold"/>
                <a:cs typeface="Arial Rounded MT Bold"/>
              </a:rPr>
              <a:t>….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 smtClean="0">
                <a:latin typeface="Arial Rounded MT Bold"/>
                <a:cs typeface="Arial Rounded MT Bold"/>
                <a:hlinkClick r:id="rId2"/>
              </a:rPr>
              <a:t>Lara </a:t>
            </a:r>
            <a:r>
              <a:rPr lang="en-GB" dirty="0">
                <a:latin typeface="Arial Rounded MT Bold"/>
                <a:cs typeface="Arial Rounded MT Bold"/>
                <a:hlinkClick r:id="rId2"/>
              </a:rPr>
              <a:t>JF</a:t>
            </a:r>
            <a:r>
              <a:rPr lang="en-GB" dirty="0">
                <a:latin typeface="Arial Rounded MT Bold"/>
                <a:cs typeface="Arial Rounded MT Bold"/>
              </a:rPr>
              <a:t>, </a:t>
            </a:r>
            <a:r>
              <a:rPr lang="en-GB" dirty="0">
                <a:latin typeface="Arial Rounded MT Bold"/>
                <a:cs typeface="Arial Rounded MT Bold"/>
                <a:hlinkClick r:id="rId3"/>
              </a:rPr>
              <a:t>Gomez JD</a:t>
            </a:r>
            <a:r>
              <a:rPr lang="en-GB" dirty="0">
                <a:latin typeface="Arial Rounded MT Bold"/>
                <a:cs typeface="Arial Rounded MT Bold"/>
              </a:rPr>
              <a:t>.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Allergic </a:t>
            </a:r>
            <a:r>
              <a:rPr lang="en-GB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mucin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 with and without fungus: a comparative </a:t>
            </a:r>
            <a:r>
              <a:rPr lang="en-GB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clinicopathologic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analysis </a:t>
            </a:r>
          </a:p>
          <a:p>
            <a:pPr marL="0" lvl="0" indent="0">
              <a:buNone/>
            </a:pPr>
            <a:r>
              <a:rPr lang="en-GB" dirty="0" smtClean="0">
                <a:latin typeface="Arial Rounded MT Bold"/>
                <a:cs typeface="Arial Rounded MT Bold"/>
                <a:hlinkClick r:id="rId4" tooltip="Archives of pathology &amp; laboratory medicine."/>
              </a:rPr>
              <a:t>Arch </a:t>
            </a:r>
            <a:r>
              <a:rPr lang="en-GB" dirty="0">
                <a:latin typeface="Arial Rounded MT Bold"/>
                <a:cs typeface="Arial Rounded MT Bold"/>
                <a:hlinkClick r:id="rId4" tooltip="Archives of pathology &amp; laboratory medicine."/>
              </a:rPr>
              <a:t>Pathol Lab Med.</a:t>
            </a:r>
            <a:r>
              <a:rPr lang="en-GB" dirty="0">
                <a:latin typeface="Arial Rounded MT Bold"/>
                <a:cs typeface="Arial Rounded MT Bold"/>
              </a:rPr>
              <a:t> 2001 Nov;125(11):1442-7.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1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Conclusions of this paper..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 Rounded MT Bold"/>
                <a:cs typeface="Arial Rounded MT Bold"/>
              </a:rPr>
              <a:t>The </a:t>
            </a:r>
            <a:r>
              <a:rPr lang="en-GB" dirty="0">
                <a:latin typeface="Arial Rounded MT Bold"/>
                <a:cs typeface="Arial Rounded MT Bold"/>
              </a:rPr>
              <a:t>presence of </a:t>
            </a:r>
            <a:r>
              <a:rPr lang="en-GB" dirty="0" smtClean="0">
                <a:latin typeface="Arial Rounded MT Bold"/>
                <a:cs typeface="Arial Rounded MT Bold"/>
              </a:rPr>
              <a:t>allergic </a:t>
            </a:r>
            <a:r>
              <a:rPr lang="en-GB" dirty="0" err="1" smtClean="0">
                <a:latin typeface="Arial Rounded MT Bold"/>
                <a:cs typeface="Arial Rounded MT Bold"/>
              </a:rPr>
              <a:t>mucin</a:t>
            </a:r>
            <a:r>
              <a:rPr lang="en-GB" dirty="0" smtClean="0">
                <a:latin typeface="Arial Rounded MT Bold"/>
                <a:cs typeface="Arial Rounded MT Bold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is not unique to allergic fungal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sinusitis. End point to several aetiologies. </a:t>
            </a:r>
            <a:endParaRPr lang="en-GB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endParaRPr lang="en-GB" baseline="30000" dirty="0">
              <a:latin typeface="Arial Rounded MT Bold"/>
              <a:cs typeface="Arial Rounded MT Bold"/>
            </a:endParaRPr>
          </a:p>
          <a:p>
            <a:r>
              <a:rPr lang="en-GB" dirty="0" smtClean="0">
                <a:latin typeface="Arial Rounded MT Bold"/>
                <a:cs typeface="Arial Rounded MT Bold"/>
              </a:rPr>
              <a:t>While </a:t>
            </a:r>
            <a:r>
              <a:rPr lang="en-GB" dirty="0">
                <a:latin typeface="Arial Rounded MT Bold"/>
                <a:cs typeface="Arial Rounded MT Bold"/>
              </a:rPr>
              <a:t>not always </a:t>
            </a:r>
            <a:r>
              <a:rPr lang="en-GB" dirty="0" smtClean="0">
                <a:latin typeface="Arial Rounded MT Bold"/>
                <a:cs typeface="Arial Rounded MT Bold"/>
              </a:rPr>
              <a:t>causative,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the fungus continues to fuel the process and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could be an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entrapped 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bystander</a:t>
            </a:r>
            <a:r>
              <a:rPr lang="is-I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….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8510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Alternative terminology for cases without fungi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Allergic 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mucinous sinusitis </a:t>
            </a:r>
          </a:p>
          <a:p>
            <a:endParaRPr lang="en-GB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E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osinophilic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mucinous </a:t>
            </a:r>
            <a:r>
              <a:rPr lang="en-GB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rhinosinusitis</a:t>
            </a:r>
            <a:endParaRPr lang="en-GB" dirty="0" smtClean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endParaRPr lang="en-GB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In our case: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‘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A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llergic mucinous </a:t>
            </a:r>
            <a:r>
              <a:rPr lang="en-GB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dacryocystitis</a:t>
            </a:r>
            <a:r>
              <a:rPr lang="en-GB" dirty="0">
                <a:solidFill>
                  <a:srgbClr val="0000FF"/>
                </a:solidFill>
                <a:latin typeface="Arial Rounded MT Bold"/>
                <a:cs typeface="Arial Rounded MT Bold"/>
              </a:rPr>
              <a:t> 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/ </a:t>
            </a:r>
            <a:r>
              <a:rPr lang="en-GB" dirty="0">
                <a:solidFill>
                  <a:srgbClr val="FF0000"/>
                </a:solidFill>
                <a:latin typeface="Arial Rounded MT Bold"/>
                <a:cs typeface="Arial Rounded MT Bold"/>
              </a:rPr>
              <a:t>E</a:t>
            </a:r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osinophilic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 mucinous </a:t>
            </a:r>
            <a:r>
              <a:rPr lang="en-GB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dacryocystitis</a:t>
            </a:r>
            <a:r>
              <a:rPr lang="en-GB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’  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2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Back to the patient</a:t>
            </a:r>
            <a:r>
              <a:rPr lang="is-IS" dirty="0" smtClean="0">
                <a:latin typeface="Arial Rounded MT Bold"/>
                <a:cs typeface="Arial Rounded MT Bold"/>
              </a:rPr>
              <a:t>…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0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mphonyWeb483937_4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68" y="954770"/>
            <a:ext cx="8836841" cy="4734483"/>
          </a:xfrm>
        </p:spPr>
      </p:pic>
    </p:spTree>
    <p:extLst>
      <p:ext uri="{BB962C8B-B14F-4D97-AF65-F5344CB8AC3E}">
        <p14:creationId xmlns:p14="http://schemas.microsoft.com/office/powerpoint/2010/main" val="113672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mphonyWeb483937_4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68" y="141969"/>
            <a:ext cx="8836841" cy="4734483"/>
          </a:xfrm>
        </p:spPr>
      </p:pic>
      <p:sp>
        <p:nvSpPr>
          <p:cNvPr id="5" name="TextBox 4"/>
          <p:cNvSpPr txBox="1"/>
          <p:nvPr/>
        </p:nvSpPr>
        <p:spPr>
          <a:xfrm>
            <a:off x="127968" y="4876452"/>
            <a:ext cx="8836841" cy="178510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ial Rounded MT Bold"/>
                <a:cs typeface="Arial Rounded MT Bold"/>
              </a:rPr>
              <a:t>A 57 y old </a:t>
            </a:r>
            <a:r>
              <a:rPr lang="en-GB" sz="2200" dirty="0" smtClean="0">
                <a:latin typeface="Arial Rounded MT Bold"/>
                <a:cs typeface="Arial Rounded MT Bold"/>
              </a:rPr>
              <a:t>man; ENT </a:t>
            </a:r>
            <a:r>
              <a:rPr lang="en-GB" sz="2200" dirty="0">
                <a:latin typeface="Arial Rounded MT Bold"/>
                <a:cs typeface="Arial Rounded MT Bold"/>
              </a:rPr>
              <a:t>surgeons with nasal stuffiness and a runny nose of a few years </a:t>
            </a:r>
            <a:r>
              <a:rPr lang="en-GB" sz="2200" dirty="0" smtClean="0">
                <a:latin typeface="Arial Rounded MT Bold"/>
                <a:cs typeface="Arial Rounded MT Bold"/>
              </a:rPr>
              <a:t>duration; swellings </a:t>
            </a:r>
            <a:r>
              <a:rPr lang="en-GB" sz="2200" dirty="0">
                <a:latin typeface="Arial Rounded MT Bold"/>
                <a:cs typeface="Arial Rounded MT Bold"/>
              </a:rPr>
              <a:t>in both medial </a:t>
            </a:r>
            <a:r>
              <a:rPr lang="en-GB" sz="2200" dirty="0" err="1">
                <a:latin typeface="Arial Rounded MT Bold"/>
                <a:cs typeface="Arial Rounded MT Bold"/>
              </a:rPr>
              <a:t>canthal</a:t>
            </a:r>
            <a:r>
              <a:rPr lang="en-GB" sz="2200" dirty="0">
                <a:latin typeface="Arial Rounded MT Bold"/>
                <a:cs typeface="Arial Rounded MT Bold"/>
              </a:rPr>
              <a:t> areas, larger on the left side compared to the right. The </a:t>
            </a:r>
            <a:r>
              <a:rPr lang="en-GB" sz="2200" dirty="0" smtClean="0">
                <a:latin typeface="Arial Rounded MT Bold"/>
                <a:cs typeface="Arial Rounded MT Bold"/>
              </a:rPr>
              <a:t>swellings-for </a:t>
            </a:r>
            <a:r>
              <a:rPr lang="en-GB" sz="2200" dirty="0">
                <a:latin typeface="Arial Rounded MT Bold"/>
                <a:cs typeface="Arial Rounded MT Bold"/>
              </a:rPr>
              <a:t>3 years and getting progressively larger</a:t>
            </a:r>
            <a:r>
              <a:rPr lang="en-GB" sz="2200" dirty="0" smtClean="0">
                <a:effectLst/>
                <a:latin typeface="Arial Rounded MT Bold"/>
                <a:cs typeface="Arial Rounded MT Bold"/>
              </a:rPr>
              <a:t> </a:t>
            </a:r>
            <a:r>
              <a:rPr lang="is-IS" sz="2200" dirty="0" smtClean="0">
                <a:effectLst/>
                <a:latin typeface="Arial Rounded MT Bold"/>
                <a:cs typeface="Arial Rounded MT Bold"/>
              </a:rPr>
              <a:t>…..Also note expanded nose. </a:t>
            </a:r>
            <a:endParaRPr lang="en-US" sz="22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039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mphonyWeb596806_4.TI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" b="3682"/>
          <a:stretch/>
        </p:blipFill>
        <p:spPr>
          <a:xfrm>
            <a:off x="134938" y="846667"/>
            <a:ext cx="8839200" cy="4944533"/>
          </a:xfrm>
        </p:spPr>
      </p:pic>
    </p:spTree>
    <p:extLst>
      <p:ext uri="{BB962C8B-B14F-4D97-AF65-F5344CB8AC3E}">
        <p14:creationId xmlns:p14="http://schemas.microsoft.com/office/powerpoint/2010/main" val="185794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Thank you for your time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5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4" r="165"/>
          <a:stretch/>
        </p:blipFill>
        <p:spPr>
          <a:xfrm>
            <a:off x="419101" y="0"/>
            <a:ext cx="33527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4114800" y="183788"/>
            <a:ext cx="4610100" cy="63094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dirty="0">
                <a:latin typeface="Arial Rounded MT Bold"/>
                <a:cs typeface="Arial Rounded MT Bold"/>
              </a:rPr>
              <a:t>C</a:t>
            </a:r>
            <a:r>
              <a:rPr lang="en-US" sz="2400" dirty="0" smtClean="0">
                <a:latin typeface="Arial Rounded MT Bold"/>
                <a:cs typeface="Arial Rounded MT Bold"/>
              </a:rPr>
              <a:t>oronal </a:t>
            </a:r>
            <a:r>
              <a:rPr lang="en-US" sz="2400" dirty="0">
                <a:latin typeface="Arial Rounded MT Bold"/>
                <a:cs typeface="Arial Rounded MT Bold"/>
              </a:rPr>
              <a:t>CT </a:t>
            </a:r>
            <a:r>
              <a:rPr lang="en-US" sz="2400" dirty="0" smtClean="0">
                <a:latin typeface="Arial Rounded MT Bold"/>
                <a:cs typeface="Arial Rounded MT Bold"/>
              </a:rPr>
              <a:t>bilateral </a:t>
            </a:r>
            <a:r>
              <a:rPr lang="en-US" sz="2400" dirty="0">
                <a:latin typeface="Arial Rounded MT Bold"/>
                <a:cs typeface="Arial Rounded MT Bold"/>
              </a:rPr>
              <a:t>lacrimal sac mass with complete filling of </a:t>
            </a:r>
            <a:r>
              <a:rPr lang="en-US" sz="2400" dirty="0" err="1">
                <a:latin typeface="Arial Rounded MT Bold"/>
                <a:cs typeface="Arial Rounded MT Bold"/>
              </a:rPr>
              <a:t>ethmoid</a:t>
            </a:r>
            <a:r>
              <a:rPr lang="en-US" sz="2400" dirty="0">
                <a:latin typeface="Arial Rounded MT Bold"/>
                <a:cs typeface="Arial Rounded MT Bold"/>
              </a:rPr>
              <a:t> and </a:t>
            </a:r>
            <a:r>
              <a:rPr lang="en-US" sz="2400" dirty="0" smtClean="0">
                <a:latin typeface="Arial Rounded MT Bold"/>
                <a:cs typeface="Arial Rounded MT Bold"/>
              </a:rPr>
              <a:t>maxilla</a:t>
            </a:r>
            <a:endParaRPr lang="en-GB" sz="2400" dirty="0">
              <a:latin typeface="Arial Rounded MT Bold"/>
              <a:cs typeface="Arial Rounded MT Bold"/>
            </a:endParaRPr>
          </a:p>
          <a:p>
            <a:pPr marL="457200" indent="-457200">
              <a:buAutoNum type="alphaLcPeriod"/>
            </a:pPr>
            <a:endParaRPr lang="en-GB" sz="2400" dirty="0">
              <a:latin typeface="Arial Rounded MT Bold"/>
              <a:cs typeface="Arial Rounded MT Bold"/>
            </a:endParaRPr>
          </a:p>
          <a:p>
            <a:pPr marL="457200" indent="-457200">
              <a:buAutoNum type="alphaLcPeriod"/>
            </a:pPr>
            <a:r>
              <a:rPr lang="en-US" sz="2400" dirty="0" smtClean="0">
                <a:latin typeface="Arial Rounded MT Bold"/>
                <a:cs typeface="Arial Rounded MT Bold"/>
              </a:rPr>
              <a:t>Axial </a:t>
            </a:r>
            <a:r>
              <a:rPr lang="en-US" sz="2400" dirty="0">
                <a:latin typeface="Arial Rounded MT Bold"/>
                <a:cs typeface="Arial Rounded MT Bold"/>
              </a:rPr>
              <a:t>CT orbits showing bony destruction of all </a:t>
            </a:r>
            <a:r>
              <a:rPr lang="en-US" sz="2400" dirty="0" smtClean="0">
                <a:latin typeface="Arial Rounded MT Bold"/>
                <a:cs typeface="Arial Rounded MT Bold"/>
              </a:rPr>
              <a:t>sinuses</a:t>
            </a:r>
            <a:endParaRPr lang="en-GB" sz="2400" dirty="0" smtClean="0">
              <a:latin typeface="Arial Rounded MT Bold"/>
              <a:cs typeface="Arial Rounded MT Bold"/>
            </a:endParaRPr>
          </a:p>
          <a:p>
            <a:pPr marL="457200" indent="-457200">
              <a:buAutoNum type="alphaLcPeriod"/>
            </a:pPr>
            <a:endParaRPr lang="en-GB" sz="2400" dirty="0">
              <a:latin typeface="Arial Rounded MT Bold"/>
              <a:cs typeface="Arial Rounded MT Bold"/>
            </a:endParaRPr>
          </a:p>
          <a:p>
            <a:pPr marL="457200" indent="-457200">
              <a:buAutoNum type="alphaLcPeriod"/>
            </a:pPr>
            <a:r>
              <a:rPr lang="en-US" sz="2400" dirty="0">
                <a:latin typeface="Arial Rounded MT Bold"/>
                <a:cs typeface="Arial Rounded MT Bold"/>
              </a:rPr>
              <a:t>S</a:t>
            </a:r>
            <a:r>
              <a:rPr lang="en-US" sz="2400" dirty="0" smtClean="0">
                <a:latin typeface="Arial Rounded MT Bold"/>
                <a:cs typeface="Arial Rounded MT Bold"/>
              </a:rPr>
              <a:t>agittal </a:t>
            </a:r>
            <a:r>
              <a:rPr lang="en-US" sz="2400" dirty="0">
                <a:latin typeface="Arial Rounded MT Bold"/>
                <a:cs typeface="Arial Rounded MT Bold"/>
              </a:rPr>
              <a:t>CT orbits showing left lacrimal sac enlargement with involvement of nasolacrimal duct (arrow). </a:t>
            </a:r>
            <a:endParaRPr lang="en-US" sz="2400" dirty="0" smtClean="0">
              <a:latin typeface="Arial Rounded MT Bold"/>
              <a:cs typeface="Arial Rounded MT Bold"/>
            </a:endParaRPr>
          </a:p>
          <a:p>
            <a:endParaRPr lang="en-US" sz="1400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Thought to be lacrimal sac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mucoceles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associated with extensive nasal polyps. </a:t>
            </a:r>
            <a:endParaRPr lang="en-GB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2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Initial surgery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Nasal </a:t>
            </a:r>
            <a:r>
              <a:rPr lang="en-US" dirty="0" err="1" smtClean="0">
                <a:latin typeface="Arial Rounded MT Bold"/>
                <a:cs typeface="Arial Rounded MT Bold"/>
              </a:rPr>
              <a:t>polypectomy</a:t>
            </a:r>
            <a:endParaRPr lang="en-US" dirty="0" smtClean="0">
              <a:latin typeface="Arial Rounded MT Bold"/>
              <a:cs typeface="Arial Rounded MT Bold"/>
            </a:endParaRPr>
          </a:p>
          <a:p>
            <a:endParaRPr lang="en-US" dirty="0" smtClean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Histology showed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typical allergic inflammatory nasal polyps. </a:t>
            </a:r>
          </a:p>
          <a:p>
            <a:endParaRPr lang="en-US" dirty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2 weeks later-patient reported a clearer nasal airway</a:t>
            </a:r>
          </a:p>
          <a:p>
            <a:endParaRPr lang="en-US" dirty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But, the bilateral ‘</a:t>
            </a:r>
            <a:r>
              <a:rPr lang="en-US" dirty="0" err="1" smtClean="0">
                <a:latin typeface="Arial Rounded MT Bold"/>
                <a:cs typeface="Arial Rounded MT Bold"/>
              </a:rPr>
              <a:t>mucoceles</a:t>
            </a:r>
            <a:r>
              <a:rPr lang="en-US" dirty="0" smtClean="0">
                <a:latin typeface="Arial Rounded MT Bold"/>
                <a:cs typeface="Arial Rounded MT Bold"/>
              </a:rPr>
              <a:t>’ had not drained. 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8181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Second surgery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Bilateral endoscopic DCR</a:t>
            </a:r>
          </a:p>
          <a:p>
            <a:endParaRPr lang="en-US" dirty="0" smtClean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Bilateral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polypoid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inflamed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contents of both lacrimal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sacs. </a:t>
            </a:r>
          </a:p>
          <a:p>
            <a:endParaRPr lang="en-US" dirty="0" smtClean="0">
              <a:latin typeface="Arial Rounded MT Bold"/>
              <a:cs typeface="Arial Rounded MT Bold"/>
            </a:endParaRPr>
          </a:p>
          <a:p>
            <a:r>
              <a:rPr lang="en-US" dirty="0" smtClean="0">
                <a:latin typeface="Arial Rounded MT Bold"/>
                <a:cs typeface="Arial Rounded MT Bold"/>
              </a:rPr>
              <a:t>Bilateral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lacrimal sac biopsies were taken and bilateral </a:t>
            </a:r>
            <a:r>
              <a:rPr lang="en-US" dirty="0" err="1">
                <a:solidFill>
                  <a:srgbClr val="0000FF"/>
                </a:solidFill>
                <a:latin typeface="Arial Rounded MT Bold"/>
                <a:cs typeface="Arial Rounded MT Bold"/>
              </a:rPr>
              <a:t>O'Donoghue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 tubes inserted. </a:t>
            </a:r>
          </a:p>
        </p:txBody>
      </p:sp>
    </p:spTree>
    <p:extLst>
      <p:ext uri="{BB962C8B-B14F-4D97-AF65-F5344CB8AC3E}">
        <p14:creationId xmlns:p14="http://schemas.microsoft.com/office/powerpoint/2010/main" val="167875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Untitled-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35176" cy="6858000"/>
          </a:xfrm>
        </p:spPr>
      </p:pic>
    </p:spTree>
    <p:extLst>
      <p:ext uri="{BB962C8B-B14F-4D97-AF65-F5344CB8AC3E}">
        <p14:creationId xmlns:p14="http://schemas.microsoft.com/office/powerpoint/2010/main" val="166327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Untitled-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0"/>
          <a:stretch/>
        </p:blipFill>
        <p:spPr>
          <a:xfrm>
            <a:off x="0" y="0"/>
            <a:ext cx="9144000" cy="7061200"/>
          </a:xfrm>
        </p:spPr>
      </p:pic>
    </p:spTree>
    <p:extLst>
      <p:ext uri="{BB962C8B-B14F-4D97-AF65-F5344CB8AC3E}">
        <p14:creationId xmlns:p14="http://schemas.microsoft.com/office/powerpoint/2010/main" val="320502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Histological interpretation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0000"/>
              </a:solidFill>
              <a:latin typeface="Avenir Black"/>
              <a:cs typeface="Avenir Black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Bilateral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infammatory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polyps of the lacrimal sac with allergic </a:t>
            </a:r>
            <a:r>
              <a:rPr lang="en-US" dirty="0" err="1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mucin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.</a:t>
            </a:r>
          </a:p>
          <a:p>
            <a:endParaRPr lang="en-US" dirty="0" smtClean="0">
              <a:latin typeface="Arial Rounded MT Bold"/>
              <a:cs typeface="Arial Rounded MT Bold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No fungi </a:t>
            </a:r>
            <a:r>
              <a:rPr lang="en-US" dirty="0" smtClean="0">
                <a:latin typeface="Arial Rounded MT Bold"/>
                <a:cs typeface="Arial Rounded MT Bold"/>
              </a:rPr>
              <a:t>identified. 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6824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Inflammatory nasal polyps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NZ" dirty="0" smtClean="0">
                <a:latin typeface="Arial Rounded MT Bold"/>
                <a:cs typeface="Arial Rounded MT Bold"/>
              </a:rPr>
              <a:t>30 </a:t>
            </a:r>
            <a:r>
              <a:rPr lang="en-NZ" dirty="0">
                <a:latin typeface="Arial Rounded MT Bold"/>
                <a:cs typeface="Arial Rounded MT Bold"/>
              </a:rPr>
              <a:t>year olds </a:t>
            </a:r>
            <a:r>
              <a:rPr lang="en-NZ" dirty="0" smtClean="0">
                <a:latin typeface="Arial Rounded MT Bold"/>
                <a:cs typeface="Arial Rounded MT Bold"/>
              </a:rPr>
              <a:t>upwards</a:t>
            </a:r>
          </a:p>
          <a:p>
            <a:endParaRPr lang="en-NZ" dirty="0">
              <a:latin typeface="Arial Rounded MT Bold"/>
              <a:cs typeface="Arial Rounded MT Bold"/>
            </a:endParaRPr>
          </a:p>
          <a:p>
            <a:r>
              <a:rPr lang="en-NZ" dirty="0">
                <a:solidFill>
                  <a:srgbClr val="0000FF"/>
                </a:solidFill>
                <a:latin typeface="Arial Rounded MT Bold"/>
                <a:cs typeface="Arial Rounded MT Bold"/>
              </a:rPr>
              <a:t>A</a:t>
            </a:r>
            <a:r>
              <a:rPr lang="en-NZ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ssociated </a:t>
            </a:r>
            <a:r>
              <a:rPr lang="en-NZ" dirty="0">
                <a:solidFill>
                  <a:srgbClr val="0000FF"/>
                </a:solidFill>
                <a:latin typeface="Arial Rounded MT Bold"/>
                <a:cs typeface="Arial Rounded MT Bold"/>
              </a:rPr>
              <a:t>with asthma, chronic rhinitis and aspirin intolerance</a:t>
            </a:r>
            <a:r>
              <a:rPr lang="en-NZ" dirty="0">
                <a:latin typeface="Arial Rounded MT Bold"/>
                <a:cs typeface="Arial Rounded MT Bold"/>
              </a:rPr>
              <a:t>. </a:t>
            </a:r>
          </a:p>
          <a:p>
            <a:endParaRPr lang="en-NZ" dirty="0" smtClean="0">
              <a:latin typeface="Arial Rounded MT Bold"/>
              <a:cs typeface="Arial Rounded MT Bold"/>
            </a:endParaRPr>
          </a:p>
          <a:p>
            <a:r>
              <a:rPr lang="en-NZ" dirty="0" smtClean="0">
                <a:latin typeface="Arial Rounded MT Bold"/>
                <a:cs typeface="Arial Rounded MT Bold"/>
              </a:rPr>
              <a:t>Involve </a:t>
            </a:r>
            <a:r>
              <a:rPr lang="en-NZ" dirty="0">
                <a:latin typeface="Arial Rounded MT Bold"/>
                <a:cs typeface="Arial Rounded MT Bold"/>
              </a:rPr>
              <a:t>the nasal cavity and </a:t>
            </a:r>
            <a:r>
              <a:rPr lang="en-NZ" dirty="0" smtClean="0">
                <a:latin typeface="Arial Rounded MT Bold"/>
                <a:cs typeface="Arial Rounded MT Bold"/>
              </a:rPr>
              <a:t>paranasal sinuses</a:t>
            </a:r>
            <a:r>
              <a:rPr lang="en-NZ" dirty="0">
                <a:latin typeface="Arial Rounded MT Bold"/>
                <a:cs typeface="Arial Rounded MT Bold"/>
              </a:rPr>
              <a:t>. </a:t>
            </a:r>
          </a:p>
          <a:p>
            <a:endParaRPr lang="en-GB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r>
              <a:rPr lang="en-GB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This pathology in lacrimal sacs is unusual</a:t>
            </a:r>
            <a:r>
              <a:rPr lang="is-I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….</a:t>
            </a:r>
            <a:endParaRPr lang="en-GB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89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518</Words>
  <Application>Microsoft Macintosh PowerPoint</Application>
  <PresentationFormat>On-screen Show (4:3)</PresentationFormat>
  <Paragraphs>75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Document</vt:lpstr>
      <vt:lpstr>Bilateral lacrimal sac masses.</vt:lpstr>
      <vt:lpstr>PowerPoint Presentation</vt:lpstr>
      <vt:lpstr>PowerPoint Presentation</vt:lpstr>
      <vt:lpstr>Initial surgery</vt:lpstr>
      <vt:lpstr>Second surgery</vt:lpstr>
      <vt:lpstr>PowerPoint Presentation</vt:lpstr>
      <vt:lpstr>PowerPoint Presentation</vt:lpstr>
      <vt:lpstr>Histological interpretation</vt:lpstr>
      <vt:lpstr>Inflammatory nasal polyps</vt:lpstr>
      <vt:lpstr>Allergic Mucin </vt:lpstr>
      <vt:lpstr>Allergic fungal rhinosinusitis (AFS)</vt:lpstr>
      <vt:lpstr>PowerPoint Presentation</vt:lpstr>
      <vt:lpstr>Postulation for lacrimal sac </vt:lpstr>
      <vt:lpstr>In our case: No Fungi !</vt:lpstr>
      <vt:lpstr>Literature….</vt:lpstr>
      <vt:lpstr>Conclusions of this paper..</vt:lpstr>
      <vt:lpstr>Alternative terminology for cases without fungi</vt:lpstr>
      <vt:lpstr>Back to the patient…</vt:lpstr>
      <vt:lpstr>PowerPoint Presentation</vt:lpstr>
      <vt:lpstr>PowerPoint Presentation</vt:lpstr>
      <vt:lpstr>Thank you for your time</vt:lpstr>
    </vt:vector>
  </TitlesOfParts>
  <Company>10 FINCH CRESCENT, DERBY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Bilateral medial canthal masses.</dc:title>
  <dc:creator>hardeep MUDHAR</dc:creator>
  <cp:lastModifiedBy>hardeep MUDHAR</cp:lastModifiedBy>
  <cp:revision>58</cp:revision>
  <dcterms:created xsi:type="dcterms:W3CDTF">2018-05-30T15:09:39Z</dcterms:created>
  <dcterms:modified xsi:type="dcterms:W3CDTF">2018-09-13T21:32:55Z</dcterms:modified>
</cp:coreProperties>
</file>