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8029D-7FE0-400E-BAFF-FF30E7240056}" type="datetimeFigureOut">
              <a:rPr lang="en-GB" smtClean="0"/>
              <a:t>03/09/2018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7748F-A78F-45FF-A7CC-3D310F1686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8827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8029D-7FE0-400E-BAFF-FF30E7240056}" type="datetimeFigureOut">
              <a:rPr lang="en-GB" smtClean="0"/>
              <a:t>03/09/2018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7748F-A78F-45FF-A7CC-3D310F1686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6606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8029D-7FE0-400E-BAFF-FF30E7240056}" type="datetimeFigureOut">
              <a:rPr lang="en-GB" smtClean="0"/>
              <a:t>03/09/2018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7748F-A78F-45FF-A7CC-3D310F1686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031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8029D-7FE0-400E-BAFF-FF30E7240056}" type="datetimeFigureOut">
              <a:rPr lang="en-GB" smtClean="0"/>
              <a:t>03/09/2018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7748F-A78F-45FF-A7CC-3D310F1686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831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8029D-7FE0-400E-BAFF-FF30E7240056}" type="datetimeFigureOut">
              <a:rPr lang="en-GB" smtClean="0"/>
              <a:t>03/09/2018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7748F-A78F-45FF-A7CC-3D310F1686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4268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8029D-7FE0-400E-BAFF-FF30E7240056}" type="datetimeFigureOut">
              <a:rPr lang="en-GB" smtClean="0"/>
              <a:t>03/09/2018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7748F-A78F-45FF-A7CC-3D310F1686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3194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8029D-7FE0-400E-BAFF-FF30E7240056}" type="datetimeFigureOut">
              <a:rPr lang="en-GB" smtClean="0"/>
              <a:t>03/09/2018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7748F-A78F-45FF-A7CC-3D310F1686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5162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8029D-7FE0-400E-BAFF-FF30E7240056}" type="datetimeFigureOut">
              <a:rPr lang="en-GB" smtClean="0"/>
              <a:t>03/09/2018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7748F-A78F-45FF-A7CC-3D310F1686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2190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8029D-7FE0-400E-BAFF-FF30E7240056}" type="datetimeFigureOut">
              <a:rPr lang="en-GB" smtClean="0"/>
              <a:t>03/09/2018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7748F-A78F-45FF-A7CC-3D310F1686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8935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8029D-7FE0-400E-BAFF-FF30E7240056}" type="datetimeFigureOut">
              <a:rPr lang="en-GB" smtClean="0"/>
              <a:t>03/09/2018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7748F-A78F-45FF-A7CC-3D310F1686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5765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8029D-7FE0-400E-BAFF-FF30E7240056}" type="datetimeFigureOut">
              <a:rPr lang="en-GB" smtClean="0"/>
              <a:t>03/09/2018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7748F-A78F-45FF-A7CC-3D310F1686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1195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F8029D-7FE0-400E-BAFF-FF30E7240056}" type="datetimeFigureOut">
              <a:rPr lang="en-GB" smtClean="0"/>
              <a:t>03/09/2018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57748F-A78F-45FF-A7CC-3D310F1686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1176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latin typeface="Arial Rounded MT Bold" panose="020F0704030504030204" pitchFamily="34" charset="0"/>
              </a:rPr>
              <a:t>EOPS case submission </a:t>
            </a:r>
            <a:br>
              <a:rPr lang="en-GB" dirty="0" smtClean="0">
                <a:latin typeface="Arial Rounded MT Bold" panose="020F0704030504030204" pitchFamily="34" charset="0"/>
              </a:rPr>
            </a:br>
            <a:r>
              <a:rPr lang="en-GB" sz="2200" dirty="0" smtClean="0">
                <a:latin typeface="Arial Rounded MT Bold" panose="020F0704030504030204" pitchFamily="34" charset="0"/>
              </a:rPr>
              <a:t>Washington DC September 2018.</a:t>
            </a:r>
            <a:br>
              <a:rPr lang="en-GB" sz="2200" dirty="0" smtClean="0">
                <a:latin typeface="Arial Rounded MT Bold" panose="020F0704030504030204" pitchFamily="34" charset="0"/>
              </a:rPr>
            </a:br>
            <a:r>
              <a:rPr lang="en-GB" dirty="0" smtClean="0">
                <a:latin typeface="Arial Rounded MT Bold" panose="020F0704030504030204" pitchFamily="34" charset="0"/>
              </a:rPr>
              <a:t>57 year old man with bilateral lacrimal sac swellings. </a:t>
            </a:r>
            <a:endParaRPr lang="en-GB" dirty="0">
              <a:latin typeface="Arial Rounded MT Bold" panose="020F07040305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4581128"/>
            <a:ext cx="6400800" cy="1752600"/>
          </a:xfrm>
        </p:spPr>
        <p:txBody>
          <a:bodyPr>
            <a:normAutofit fontScale="47500" lnSpcReduction="20000"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Dr Hardeep Singh Mudhar FRCPath</a:t>
            </a:r>
          </a:p>
          <a:p>
            <a:r>
              <a:rPr lang="en-GB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National Specialist Ophthalmic Pathology Service (NSOPS)</a:t>
            </a:r>
          </a:p>
          <a:p>
            <a:r>
              <a:rPr lang="en-GB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Dept of Histopathology</a:t>
            </a:r>
          </a:p>
          <a:p>
            <a:r>
              <a:rPr lang="en-GB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Royal </a:t>
            </a:r>
            <a:r>
              <a:rPr lang="en-GB" dirty="0" err="1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Hallamashire</a:t>
            </a:r>
            <a:r>
              <a:rPr lang="en-GB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 Hospital</a:t>
            </a:r>
          </a:p>
          <a:p>
            <a:r>
              <a:rPr lang="en-GB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Sheffield S10 2JF </a:t>
            </a:r>
          </a:p>
          <a:p>
            <a:r>
              <a:rPr lang="en-GB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England UK. </a:t>
            </a:r>
            <a:endParaRPr lang="en-GB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4" name="Picture 2" descr="NSOP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1779" y="191456"/>
            <a:ext cx="1832221" cy="993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8885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Untitled-1.jpg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235176" cy="6858000"/>
          </a:xfrm>
        </p:spPr>
      </p:pic>
    </p:spTree>
    <p:extLst>
      <p:ext uri="{BB962C8B-B14F-4D97-AF65-F5344CB8AC3E}">
        <p14:creationId xmlns:p14="http://schemas.microsoft.com/office/powerpoint/2010/main" val="2337029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Untitled-1.jpg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780"/>
          <a:stretch/>
        </p:blipFill>
        <p:spPr>
          <a:xfrm>
            <a:off x="0" y="0"/>
            <a:ext cx="9144000" cy="7061200"/>
          </a:xfrm>
        </p:spPr>
      </p:pic>
    </p:spTree>
    <p:extLst>
      <p:ext uri="{BB962C8B-B14F-4D97-AF65-F5344CB8AC3E}">
        <p14:creationId xmlns:p14="http://schemas.microsoft.com/office/powerpoint/2010/main" val="1037277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 Rounded MT Bold" panose="020F0704030504030204" pitchFamily="34" charset="0"/>
              </a:rPr>
              <a:t>Key</a:t>
            </a:r>
            <a:endParaRPr lang="en-GB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 smtClean="0">
                <a:latin typeface="Arial Rounded MT Bold" panose="020F0704030504030204" pitchFamily="34" charset="0"/>
              </a:rPr>
              <a:t>a—biopsy of left lacrimal sac</a:t>
            </a:r>
          </a:p>
          <a:p>
            <a:r>
              <a:rPr lang="en-GB" dirty="0" smtClean="0">
                <a:latin typeface="Arial Rounded MT Bold" panose="020F0704030504030204" pitchFamily="34" charset="0"/>
              </a:rPr>
              <a:t>b—biopsy of right lacrimal sac</a:t>
            </a:r>
          </a:p>
          <a:p>
            <a:r>
              <a:rPr lang="en-GB" dirty="0" smtClean="0">
                <a:latin typeface="Arial Rounded MT Bold" panose="020F0704030504030204" pitchFamily="34" charset="0"/>
              </a:rPr>
              <a:t>c—higher power of </a:t>
            </a:r>
            <a:r>
              <a:rPr lang="en-GB" dirty="0" smtClean="0">
                <a:latin typeface="Arial Rounded MT Bold" panose="020F0704030504030204" pitchFamily="34" charset="0"/>
              </a:rPr>
              <a:t>the </a:t>
            </a:r>
            <a:r>
              <a:rPr lang="en-GB" smtClean="0">
                <a:latin typeface="Arial Rounded MT Bold" panose="020F0704030504030204" pitchFamily="34" charset="0"/>
              </a:rPr>
              <a:t>surface of one </a:t>
            </a:r>
            <a:r>
              <a:rPr lang="en-GB" dirty="0" smtClean="0">
                <a:latin typeface="Arial Rounded MT Bold" panose="020F0704030504030204" pitchFamily="34" charset="0"/>
              </a:rPr>
              <a:t>of the lacrimal sac biopsies.</a:t>
            </a:r>
          </a:p>
          <a:p>
            <a:r>
              <a:rPr lang="en-GB" dirty="0" smtClean="0">
                <a:latin typeface="Arial Rounded MT Bold" panose="020F0704030504030204" pitchFamily="34" charset="0"/>
              </a:rPr>
              <a:t>d—higher power of stroma of one of the lacrimal sac biopsies</a:t>
            </a:r>
          </a:p>
          <a:p>
            <a:r>
              <a:rPr lang="en-GB" dirty="0" smtClean="0">
                <a:latin typeface="Arial Rounded MT Bold" panose="020F0704030504030204" pitchFamily="34" charset="0"/>
              </a:rPr>
              <a:t>e-accompanying material from left lacrimal sac biopsy (same as right side)</a:t>
            </a:r>
          </a:p>
          <a:p>
            <a:r>
              <a:rPr lang="en-GB" dirty="0" smtClean="0">
                <a:latin typeface="Arial Rounded MT Bold" panose="020F0704030504030204" pitchFamily="34" charset="0"/>
              </a:rPr>
              <a:t>f—PAS stain of plate ‘e’.</a:t>
            </a:r>
          </a:p>
          <a:p>
            <a:r>
              <a:rPr lang="en-GB" dirty="0" smtClean="0">
                <a:latin typeface="Arial Rounded MT Bold" panose="020F0704030504030204" pitchFamily="34" charset="0"/>
              </a:rPr>
              <a:t>g– higher power to visualise inflammatory cell mix.</a:t>
            </a:r>
          </a:p>
          <a:p>
            <a:r>
              <a:rPr lang="en-GB" dirty="0" smtClean="0">
                <a:latin typeface="Arial Rounded MT Bold" panose="020F0704030504030204" pitchFamily="34" charset="0"/>
              </a:rPr>
              <a:t>h—further feature associated with inflammatory cells. </a:t>
            </a:r>
            <a:endParaRPr lang="en-GB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045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100</Words>
  <Application>Microsoft Office PowerPoint</Application>
  <PresentationFormat>On-screen Show (4:3)</PresentationFormat>
  <Paragraphs>16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EOPS case submission  Washington DC September 2018. 57 year old man with bilateral lacrimal sac swellings. </vt:lpstr>
      <vt:lpstr>PowerPoint Presentation</vt:lpstr>
      <vt:lpstr>PowerPoint Presentation</vt:lpstr>
      <vt:lpstr>Key</vt:lpstr>
    </vt:vector>
  </TitlesOfParts>
  <Company>Sheffield Teaching Hospital NHS Foundation Trust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EOPS case submission  Washington DC September 2018. 57 year old man with bilateral lacrimal gland swelling.</dc:title>
  <dc:creator>Mudhar, Hardeep (Histopathology)</dc:creator>
  <cp:lastModifiedBy>Mudhar, Hardeep (Histopathology)</cp:lastModifiedBy>
  <cp:revision>3</cp:revision>
  <dcterms:created xsi:type="dcterms:W3CDTF">2018-09-03T15:26:01Z</dcterms:created>
  <dcterms:modified xsi:type="dcterms:W3CDTF">2018-09-03T15:41:36Z</dcterms:modified>
</cp:coreProperties>
</file>