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2" r:id="rId2"/>
    <p:sldMasterId id="2147483708" r:id="rId3"/>
    <p:sldMasterId id="2147483794" r:id="rId4"/>
    <p:sldMasterId id="2147483744" r:id="rId5"/>
  </p:sldMasterIdLst>
  <p:notesMasterIdLst>
    <p:notesMasterId r:id="rId42"/>
  </p:notesMasterIdLst>
  <p:sldIdLst>
    <p:sldId id="398" r:id="rId6"/>
    <p:sldId id="397" r:id="rId7"/>
    <p:sldId id="313" r:id="rId8"/>
    <p:sldId id="338" r:id="rId9"/>
    <p:sldId id="365" r:id="rId10"/>
    <p:sldId id="366" r:id="rId11"/>
    <p:sldId id="367" r:id="rId12"/>
    <p:sldId id="339" r:id="rId13"/>
    <p:sldId id="368" r:id="rId14"/>
    <p:sldId id="395" r:id="rId15"/>
    <p:sldId id="369" r:id="rId16"/>
    <p:sldId id="370" r:id="rId17"/>
    <p:sldId id="371" r:id="rId18"/>
    <p:sldId id="372" r:id="rId19"/>
    <p:sldId id="375" r:id="rId20"/>
    <p:sldId id="373" r:id="rId21"/>
    <p:sldId id="385" r:id="rId22"/>
    <p:sldId id="378" r:id="rId23"/>
    <p:sldId id="379" r:id="rId24"/>
    <p:sldId id="381" r:id="rId25"/>
    <p:sldId id="382" r:id="rId26"/>
    <p:sldId id="384" r:id="rId27"/>
    <p:sldId id="377" r:id="rId28"/>
    <p:sldId id="389" r:id="rId29"/>
    <p:sldId id="380" r:id="rId30"/>
    <p:sldId id="387" r:id="rId31"/>
    <p:sldId id="383" r:id="rId32"/>
    <p:sldId id="386" r:id="rId33"/>
    <p:sldId id="390" r:id="rId34"/>
    <p:sldId id="396" r:id="rId35"/>
    <p:sldId id="391" r:id="rId36"/>
    <p:sldId id="394" r:id="rId37"/>
    <p:sldId id="392" r:id="rId38"/>
    <p:sldId id="400" r:id="rId39"/>
    <p:sldId id="399" r:id="rId40"/>
    <p:sldId id="350" r:id="rId41"/>
  </p:sldIdLst>
  <p:sldSz cx="9144000" cy="6858000" type="screen4x3"/>
  <p:notesSz cx="7010400" cy="9296400"/>
  <p:defaultTextStyle>
    <a:defPPr>
      <a:defRPr lang="en-US"/>
    </a:defPPr>
    <a:lvl1pPr algn="l" rtl="0" fontAlgn="base">
      <a:spcBef>
        <a:spcPct val="50000"/>
      </a:spcBef>
      <a:spcAft>
        <a:spcPct val="0"/>
      </a:spcAft>
      <a:defRPr b="1" kern="1200">
        <a:solidFill>
          <a:schemeClr val="tx1"/>
        </a:solidFill>
        <a:latin typeface="Arial" charset="0"/>
        <a:ea typeface="+mn-ea"/>
        <a:cs typeface="+mn-cs"/>
      </a:defRPr>
    </a:lvl1pPr>
    <a:lvl2pPr marL="457200" algn="l" rtl="0" fontAlgn="base">
      <a:spcBef>
        <a:spcPct val="50000"/>
      </a:spcBef>
      <a:spcAft>
        <a:spcPct val="0"/>
      </a:spcAft>
      <a:defRPr b="1" kern="1200">
        <a:solidFill>
          <a:schemeClr val="tx1"/>
        </a:solidFill>
        <a:latin typeface="Arial" charset="0"/>
        <a:ea typeface="+mn-ea"/>
        <a:cs typeface="+mn-cs"/>
      </a:defRPr>
    </a:lvl2pPr>
    <a:lvl3pPr marL="914400" algn="l" rtl="0" fontAlgn="base">
      <a:spcBef>
        <a:spcPct val="50000"/>
      </a:spcBef>
      <a:spcAft>
        <a:spcPct val="0"/>
      </a:spcAft>
      <a:defRPr b="1" kern="1200">
        <a:solidFill>
          <a:schemeClr val="tx1"/>
        </a:solidFill>
        <a:latin typeface="Arial" charset="0"/>
        <a:ea typeface="+mn-ea"/>
        <a:cs typeface="+mn-cs"/>
      </a:defRPr>
    </a:lvl3pPr>
    <a:lvl4pPr marL="1371600" algn="l" rtl="0" fontAlgn="base">
      <a:spcBef>
        <a:spcPct val="50000"/>
      </a:spcBef>
      <a:spcAft>
        <a:spcPct val="0"/>
      </a:spcAft>
      <a:defRPr b="1" kern="1200">
        <a:solidFill>
          <a:schemeClr val="tx1"/>
        </a:solidFill>
        <a:latin typeface="Arial" charset="0"/>
        <a:ea typeface="+mn-ea"/>
        <a:cs typeface="+mn-cs"/>
      </a:defRPr>
    </a:lvl4pPr>
    <a:lvl5pPr marL="1828800" algn="l" rtl="0" fontAlgn="base">
      <a:spcBef>
        <a:spcPct val="5000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62888DD0-4914-1642-9235-8B9F6CFBDCBC}">
          <p14:sldIdLst>
            <p14:sldId id="398"/>
            <p14:sldId id="397"/>
            <p14:sldId id="313"/>
            <p14:sldId id="338"/>
            <p14:sldId id="365"/>
            <p14:sldId id="366"/>
            <p14:sldId id="367"/>
            <p14:sldId id="339"/>
            <p14:sldId id="368"/>
            <p14:sldId id="395"/>
            <p14:sldId id="369"/>
            <p14:sldId id="370"/>
            <p14:sldId id="371"/>
            <p14:sldId id="372"/>
            <p14:sldId id="375"/>
            <p14:sldId id="373"/>
            <p14:sldId id="385"/>
            <p14:sldId id="378"/>
            <p14:sldId id="379"/>
            <p14:sldId id="381"/>
            <p14:sldId id="382"/>
            <p14:sldId id="384"/>
            <p14:sldId id="377"/>
            <p14:sldId id="389"/>
            <p14:sldId id="380"/>
            <p14:sldId id="387"/>
            <p14:sldId id="383"/>
            <p14:sldId id="386"/>
            <p14:sldId id="390"/>
            <p14:sldId id="396"/>
            <p14:sldId id="391"/>
            <p14:sldId id="394"/>
            <p14:sldId id="392"/>
            <p14:sldId id="400"/>
            <p14:sldId id="399"/>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3408">
          <p15:clr>
            <a:srgbClr val="A4A3A4"/>
          </p15:clr>
        </p15:guide>
        <p15:guide id="4" pos="27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50C"/>
    <a:srgbClr val="A71529"/>
    <a:srgbClr val="9B091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85" autoAdjust="0"/>
    <p:restoredTop sz="88260" autoAdjust="0"/>
  </p:normalViewPr>
  <p:slideViewPr>
    <p:cSldViewPr>
      <p:cViewPr>
        <p:scale>
          <a:sx n="91" d="100"/>
          <a:sy n="91" d="100"/>
        </p:scale>
        <p:origin x="520" y="456"/>
      </p:cViewPr>
      <p:guideLst>
        <p:guide orient="horz" pos="2160"/>
        <p:guide pos="2880"/>
        <p:guide orient="horz" pos="3408"/>
        <p:guide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spcBef>
                <a:spcPct val="0"/>
              </a:spcBef>
              <a:defRPr sz="1200" b="0" dirty="0"/>
            </a:lvl1pPr>
          </a:lstStyle>
          <a:p>
            <a:pPr>
              <a:defRPr/>
            </a:pPr>
            <a:endParaRPr lang="en-US" dirty="0"/>
          </a:p>
        </p:txBody>
      </p:sp>
      <p:sp>
        <p:nvSpPr>
          <p:cNvPr id="51203"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spcBef>
                <a:spcPct val="0"/>
              </a:spcBef>
              <a:defRPr sz="1200" b="0" dirty="0"/>
            </a:lvl1pPr>
          </a:lstStyle>
          <a:p>
            <a:pPr>
              <a:defRPr/>
            </a:pPr>
            <a:endParaRPr lang="en-US" dirty="0"/>
          </a:p>
        </p:txBody>
      </p:sp>
      <p:sp>
        <p:nvSpPr>
          <p:cNvPr id="2253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205"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spcBef>
                <a:spcPct val="0"/>
              </a:spcBef>
              <a:defRPr sz="1200" b="0" dirty="0"/>
            </a:lvl1pPr>
          </a:lstStyle>
          <a:p>
            <a:pPr>
              <a:defRPr/>
            </a:pPr>
            <a:endParaRPr lang="en-US" dirty="0"/>
          </a:p>
        </p:txBody>
      </p:sp>
      <p:sp>
        <p:nvSpPr>
          <p:cNvPr id="51207"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spcBef>
                <a:spcPct val="0"/>
              </a:spcBef>
              <a:defRPr sz="1200" b="0"/>
            </a:lvl1pPr>
          </a:lstStyle>
          <a:p>
            <a:pPr>
              <a:defRPr/>
            </a:pPr>
            <a:fld id="{256C0C0D-0498-45A6-94BC-3B827A675CF4}" type="slidenum">
              <a:rPr lang="en-US"/>
              <a:pPr>
                <a:defRPr/>
              </a:pPr>
              <a:t>‹#›</a:t>
            </a:fld>
            <a:endParaRPr lang="en-US" dirty="0"/>
          </a:p>
        </p:txBody>
      </p:sp>
    </p:spTree>
    <p:extLst>
      <p:ext uri="{BB962C8B-B14F-4D97-AF65-F5344CB8AC3E}">
        <p14:creationId xmlns:p14="http://schemas.microsoft.com/office/powerpoint/2010/main" val="2984141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would like to do today is to:</a:t>
            </a:r>
          </a:p>
          <a:p>
            <a:r>
              <a:rPr lang="en-US" dirty="0"/>
              <a:t>Tell the story of a young patient with LCH—it’s a long and complicated story, and if it starts to feel tedious, remember, he lived it.</a:t>
            </a:r>
          </a:p>
          <a:p>
            <a:r>
              <a:rPr lang="en-US" dirty="0"/>
              <a:t>Generate a differential for his orbital swelling—right now we have settled for a small differential as his diagnosis</a:t>
            </a:r>
          </a:p>
          <a:p>
            <a:r>
              <a:rPr lang="en-US" dirty="0"/>
              <a:t>Gather ideas for future directions and management—I’ll let you know how he is doing, but I don’t think his story is done…</a:t>
            </a:r>
          </a:p>
          <a:p>
            <a:endParaRPr lang="en-US" dirty="0"/>
          </a:p>
        </p:txBody>
      </p:sp>
      <p:sp>
        <p:nvSpPr>
          <p:cNvPr id="4" name="Slide Number Placeholder 3"/>
          <p:cNvSpPr>
            <a:spLocks noGrp="1"/>
          </p:cNvSpPr>
          <p:nvPr>
            <p:ph type="sldNum" sz="quarter" idx="5"/>
          </p:nvPr>
        </p:nvSpPr>
        <p:spPr/>
        <p:txBody>
          <a:bodyPr/>
          <a:lstStyle/>
          <a:p>
            <a:pPr>
              <a:defRPr/>
            </a:pPr>
            <a:fld id="{256C0C0D-0498-45A6-94BC-3B827A675CF4}" type="slidenum">
              <a:rPr lang="en-US" smtClean="0"/>
              <a:pPr>
                <a:defRPr/>
              </a:pPr>
              <a:t>3</a:t>
            </a:fld>
            <a:endParaRPr lang="en-US" dirty="0"/>
          </a:p>
        </p:txBody>
      </p:sp>
    </p:spTree>
    <p:extLst>
      <p:ext uri="{BB962C8B-B14F-4D97-AF65-F5344CB8AC3E}">
        <p14:creationId xmlns:p14="http://schemas.microsoft.com/office/powerpoint/2010/main" val="358429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patient is a sweet 19 year old young man who presented a little less than a year ago with some new symptoms.</a:t>
            </a:r>
          </a:p>
        </p:txBody>
      </p:sp>
      <p:sp>
        <p:nvSpPr>
          <p:cNvPr id="4" name="Slide Number Placeholder 3"/>
          <p:cNvSpPr>
            <a:spLocks noGrp="1"/>
          </p:cNvSpPr>
          <p:nvPr>
            <p:ph type="sldNum" sz="quarter" idx="10"/>
          </p:nvPr>
        </p:nvSpPr>
        <p:spPr/>
        <p:txBody>
          <a:bodyPr/>
          <a:lstStyle/>
          <a:p>
            <a:pPr>
              <a:defRPr/>
            </a:pPr>
            <a:fld id="{256C0C0D-0498-45A6-94BC-3B827A675CF4}" type="slidenum">
              <a:rPr lang="en-US" smtClean="0"/>
              <a:pPr>
                <a:defRPr/>
              </a:pPr>
              <a:t>4</a:t>
            </a:fld>
            <a:endParaRPr lang="en-US" dirty="0"/>
          </a:p>
        </p:txBody>
      </p:sp>
    </p:spTree>
    <p:extLst>
      <p:ext uri="{BB962C8B-B14F-4D97-AF65-F5344CB8AC3E}">
        <p14:creationId xmlns:p14="http://schemas.microsoft.com/office/powerpoint/2010/main" val="340998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mn-ea"/>
                <a:cs typeface="+mn-cs"/>
              </a:rPr>
              <a:t>LCH was named because the cells resemble Langerhans cells on path – specialized dendritic cells in skin and mucosa</a:t>
            </a:r>
          </a:p>
          <a:p>
            <a:pPr lvl="0"/>
            <a:r>
              <a:rPr lang="en-US" sz="1200" kern="1200" dirty="0">
                <a:solidFill>
                  <a:schemeClr val="tx1"/>
                </a:solidFill>
                <a:effectLst/>
                <a:latin typeface="Arial" charset="0"/>
                <a:ea typeface="+mn-ea"/>
                <a:cs typeface="+mn-cs"/>
              </a:rPr>
              <a:t>Actually derived from myeloid progenitor cells from the bone marrow</a:t>
            </a:r>
          </a:p>
          <a:p>
            <a:pPr lvl="0"/>
            <a:r>
              <a:rPr lang="en-US" sz="1200" kern="1200" dirty="0">
                <a:solidFill>
                  <a:schemeClr val="tx1"/>
                </a:solidFill>
                <a:effectLst/>
                <a:latin typeface="Arial" charset="0"/>
                <a:ea typeface="+mn-ea"/>
                <a:cs typeface="+mn-cs"/>
              </a:rPr>
              <a:t>[histiocyte is a stationary phagocytic cell present in connective tissue – type of macrophage]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[dendritic cells are antigen-presenting immune cells]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Adults may have “pulmonary LCH” – rare, associated with cigarette smoking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Inflammatory versus neoplastic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56C0C0D-0498-45A6-94BC-3B827A675CF4}" type="slidenum">
              <a:rPr lang="en-US" smtClean="0"/>
              <a:pPr>
                <a:defRPr/>
              </a:pPr>
              <a:t>8</a:t>
            </a:fld>
            <a:endParaRPr lang="en-US" dirty="0"/>
          </a:p>
        </p:txBody>
      </p:sp>
    </p:spTree>
    <p:extLst>
      <p:ext uri="{BB962C8B-B14F-4D97-AF65-F5344CB8AC3E}">
        <p14:creationId xmlns:p14="http://schemas.microsoft.com/office/powerpoint/2010/main" val="4004717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headache was centered around the orbit</a:t>
            </a:r>
          </a:p>
          <a:p>
            <a:r>
              <a:rPr lang="en-US" dirty="0"/>
              <a:t>In the ER, there was no swelling, but the MRI was done because of the vision changes and his history.</a:t>
            </a:r>
          </a:p>
        </p:txBody>
      </p:sp>
      <p:sp>
        <p:nvSpPr>
          <p:cNvPr id="4" name="Slide Number Placeholder 3"/>
          <p:cNvSpPr>
            <a:spLocks noGrp="1"/>
          </p:cNvSpPr>
          <p:nvPr>
            <p:ph type="sldNum" sz="quarter" idx="5"/>
          </p:nvPr>
        </p:nvSpPr>
        <p:spPr/>
        <p:txBody>
          <a:bodyPr/>
          <a:lstStyle/>
          <a:p>
            <a:pPr>
              <a:defRPr/>
            </a:pPr>
            <a:fld id="{256C0C0D-0498-45A6-94BC-3B827A675CF4}" type="slidenum">
              <a:rPr lang="en-US" smtClean="0"/>
              <a:pPr>
                <a:defRPr/>
              </a:pPr>
              <a:t>9</a:t>
            </a:fld>
            <a:endParaRPr lang="en-US" dirty="0"/>
          </a:p>
        </p:txBody>
      </p:sp>
    </p:spTree>
    <p:extLst>
      <p:ext uri="{BB962C8B-B14F-4D97-AF65-F5344CB8AC3E}">
        <p14:creationId xmlns:p14="http://schemas.microsoft.com/office/powerpoint/2010/main" val="427222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6C0C0D-0498-45A6-94BC-3B827A675CF4}" type="slidenum">
              <a:rPr lang="en-US" smtClean="0"/>
              <a:pPr>
                <a:defRPr/>
              </a:pPr>
              <a:t>34</a:t>
            </a:fld>
            <a:endParaRPr lang="en-US" dirty="0"/>
          </a:p>
        </p:txBody>
      </p:sp>
    </p:spTree>
    <p:extLst>
      <p:ext uri="{BB962C8B-B14F-4D97-AF65-F5344CB8AC3E}">
        <p14:creationId xmlns:p14="http://schemas.microsoft.com/office/powerpoint/2010/main" val="384073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6C0C0D-0498-45A6-94BC-3B827A675CF4}" type="slidenum">
              <a:rPr lang="en-US" smtClean="0"/>
              <a:pPr>
                <a:defRPr/>
              </a:pPr>
              <a:t>35</a:t>
            </a:fld>
            <a:endParaRPr lang="en-US" dirty="0"/>
          </a:p>
        </p:txBody>
      </p:sp>
    </p:spTree>
    <p:extLst>
      <p:ext uri="{BB962C8B-B14F-4D97-AF65-F5344CB8AC3E}">
        <p14:creationId xmlns:p14="http://schemas.microsoft.com/office/powerpoint/2010/main" val="3848700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8" name="Title Placeholder 1"/>
          <p:cNvSpPr txBox="1">
            <a:spLocks/>
          </p:cNvSpPr>
          <p:nvPr userDrawn="1"/>
        </p:nvSpPr>
        <p:spPr bwMode="auto">
          <a:xfrm>
            <a:off x="457200" y="15240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0" kern="0"/>
              <a:t>Click to edit Master title style</a:t>
            </a:r>
            <a:endParaRPr lang="en-US" b="0" kern="0" dirty="0"/>
          </a:p>
        </p:txBody>
      </p:sp>
    </p:spTree>
    <p:extLst>
      <p:ext uri="{BB962C8B-B14F-4D97-AF65-F5344CB8AC3E}">
        <p14:creationId xmlns:p14="http://schemas.microsoft.com/office/powerpoint/2010/main" val="3071907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1102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7C90C6F-36A0-49A1-9298-7A8E3B763DB1}" type="slidenum">
              <a:rPr lang="en-US"/>
              <a:pPr>
                <a:defRPr/>
              </a:pPr>
              <a:t>‹#›</a:t>
            </a:fld>
            <a:endParaRPr lang="en-US" dirty="0"/>
          </a:p>
        </p:txBody>
      </p:sp>
    </p:spTree>
    <p:extLst>
      <p:ext uri="{BB962C8B-B14F-4D97-AF65-F5344CB8AC3E}">
        <p14:creationId xmlns:p14="http://schemas.microsoft.com/office/powerpoint/2010/main" val="204899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752DEAF-AA58-4BE2-A69E-72AE9CA5129D}" type="slidenum">
              <a:rPr lang="en-US"/>
              <a:pPr>
                <a:defRPr/>
              </a:pPr>
              <a:t>‹#›</a:t>
            </a:fld>
            <a:endParaRPr lang="en-US" dirty="0"/>
          </a:p>
        </p:txBody>
      </p:sp>
    </p:spTree>
    <p:extLst>
      <p:ext uri="{BB962C8B-B14F-4D97-AF65-F5344CB8AC3E}">
        <p14:creationId xmlns:p14="http://schemas.microsoft.com/office/powerpoint/2010/main" val="282082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8E70D04-4246-4BA8-8DFE-5855E5A50D90}" type="slidenum">
              <a:rPr lang="en-US"/>
              <a:pPr>
                <a:defRPr/>
              </a:pPr>
              <a:t>‹#›</a:t>
            </a:fld>
            <a:endParaRPr lang="en-US" dirty="0"/>
          </a:p>
        </p:txBody>
      </p:sp>
    </p:spTree>
    <p:extLst>
      <p:ext uri="{BB962C8B-B14F-4D97-AF65-F5344CB8AC3E}">
        <p14:creationId xmlns:p14="http://schemas.microsoft.com/office/powerpoint/2010/main" val="2408472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11F5BBA-5204-4AD0-9725-33DD246811F4}" type="slidenum">
              <a:rPr lang="en-US"/>
              <a:pPr>
                <a:defRPr/>
              </a:pPr>
              <a:t>‹#›</a:t>
            </a:fld>
            <a:endParaRPr lang="en-US" dirty="0"/>
          </a:p>
        </p:txBody>
      </p:sp>
    </p:spTree>
    <p:extLst>
      <p:ext uri="{BB962C8B-B14F-4D97-AF65-F5344CB8AC3E}">
        <p14:creationId xmlns:p14="http://schemas.microsoft.com/office/powerpoint/2010/main" val="128067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6615A7-4A63-FF4E-BF08-5885279056B7}"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
        <p:nvSpPr>
          <p:cNvPr id="8" name="Title Placeholder 1"/>
          <p:cNvSpPr txBox="1">
            <a:spLocks/>
          </p:cNvSpPr>
          <p:nvPr userDrawn="1"/>
        </p:nvSpPr>
        <p:spPr>
          <a:xfrm>
            <a:off x="457200" y="152400"/>
            <a:ext cx="8229600" cy="1143000"/>
          </a:xfrm>
          <a:prstGeom prst="rect">
            <a:avLst/>
          </a:prstGeom>
        </p:spPr>
        <p:txBody>
          <a:bodyPr vert="horz" lIns="91440" tIns="45720" rIns="91440" bIns="4572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b="0"/>
              <a:t>Click to edit Master title style</a:t>
            </a:r>
            <a:endParaRPr lang="en-US" b="0" dirty="0"/>
          </a:p>
        </p:txBody>
      </p:sp>
    </p:spTree>
    <p:extLst>
      <p:ext uri="{BB962C8B-B14F-4D97-AF65-F5344CB8AC3E}">
        <p14:creationId xmlns:p14="http://schemas.microsoft.com/office/powerpoint/2010/main" val="1025664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2166061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6615A7-4A63-FF4E-BF08-5885279056B7}"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
        <p:nvSpPr>
          <p:cNvPr id="7" name="Title Placeholder 1"/>
          <p:cNvSpPr txBox="1">
            <a:spLocks/>
          </p:cNvSpPr>
          <p:nvPr userDrawn="1"/>
        </p:nvSpPr>
        <p:spPr>
          <a:xfrm>
            <a:off x="457200" y="152400"/>
            <a:ext cx="8229600" cy="1143000"/>
          </a:xfrm>
          <a:prstGeom prst="rect">
            <a:avLst/>
          </a:prstGeom>
        </p:spPr>
        <p:txBody>
          <a:bodyPr vert="horz" lIns="91440" tIns="45720" rIns="91440" bIns="45720" rtlCol="0" anchor="t">
            <a:normAutofit/>
          </a:bodyPr>
          <a:lst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a:lstStyle>
          <a:p>
            <a:pPr fontAlgn="auto">
              <a:spcAft>
                <a:spcPts val="0"/>
              </a:spcAft>
            </a:pPr>
            <a:r>
              <a:rPr lang="en-US" b="0"/>
              <a:t>Click to edit Master title style</a:t>
            </a:r>
            <a:endParaRPr lang="en-US" b="0" dirty="0"/>
          </a:p>
        </p:txBody>
      </p:sp>
    </p:spTree>
    <p:extLst>
      <p:ext uri="{BB962C8B-B14F-4D97-AF65-F5344CB8AC3E}">
        <p14:creationId xmlns:p14="http://schemas.microsoft.com/office/powerpoint/2010/main" val="3232320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6615A7-4A63-FF4E-BF08-5885279056B7}"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99378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615A7-4A63-FF4E-BF08-5885279056B7}" type="datetimeFigureOut">
              <a:rPr lang="en-US" smtClean="0"/>
              <a:t>9/13/18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551394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6615A7-4A63-FF4E-BF08-5885279056B7}"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14004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7" name="Title Placeholder 1"/>
          <p:cNvSpPr>
            <a:spLocks noGrp="1"/>
          </p:cNvSpPr>
          <p:nvPr>
            <p:ph type="title"/>
          </p:nvPr>
        </p:nvSpPr>
        <p:spPr>
          <a:xfrm>
            <a:off x="457200" y="152400"/>
            <a:ext cx="8229600" cy="114300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88513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615A7-4A63-FF4E-BF08-5885279056B7}"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7523F-6AC9-8F4D-A3ED-C34058ED4304}" type="slidenum">
              <a:rPr lang="en-US" smtClean="0"/>
              <a:t>‹#›</a:t>
            </a:fld>
            <a:endParaRPr lang="en-US"/>
          </a:p>
        </p:txBody>
      </p:sp>
      <p:sp>
        <p:nvSpPr>
          <p:cNvPr id="5" name="Title Placeholder 1"/>
          <p:cNvSpPr>
            <a:spLocks noGrp="1"/>
          </p:cNvSpPr>
          <p:nvPr>
            <p:ph type="title"/>
          </p:nvPr>
        </p:nvSpPr>
        <p:spPr>
          <a:xfrm>
            <a:off x="457200" y="152400"/>
            <a:ext cx="8229600" cy="1143000"/>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56457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2586412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6615A7-4A63-FF4E-BF08-5885279056B7}"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30511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4083873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615A7-4A63-FF4E-BF08-5885279056B7}"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7523F-6AC9-8F4D-A3ED-C34058ED4304}" type="slidenum">
              <a:rPr lang="en-US" smtClean="0"/>
              <a:t>‹#›</a:t>
            </a:fld>
            <a:endParaRPr lang="en-US"/>
          </a:p>
        </p:txBody>
      </p:sp>
    </p:spTree>
    <p:extLst>
      <p:ext uri="{BB962C8B-B14F-4D97-AF65-F5344CB8AC3E}">
        <p14:creationId xmlns:p14="http://schemas.microsoft.com/office/powerpoint/2010/main" val="1982455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61785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EA7F2F-7DDD-1346-8635-EE0F06B5E4DB}" type="slidenum">
              <a:rPr lang="en-US" smtClean="0"/>
              <a:t>‹#›</a:t>
            </a:fld>
            <a:endParaRPr lang="en-US"/>
          </a:p>
        </p:txBody>
      </p:sp>
    </p:spTree>
    <p:extLst>
      <p:ext uri="{BB962C8B-B14F-4D97-AF65-F5344CB8AC3E}">
        <p14:creationId xmlns:p14="http://schemas.microsoft.com/office/powerpoint/2010/main" val="3233105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599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127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107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927D927-38E2-4B60-AC31-87237D05141F}" type="slidenum">
              <a:rPr lang="en-US"/>
              <a:pPr>
                <a:defRPr/>
              </a:pPr>
              <a:t>‹#›</a:t>
            </a:fld>
            <a:endParaRPr lang="en-US" dirty="0"/>
          </a:p>
        </p:txBody>
      </p:sp>
    </p:spTree>
    <p:extLst>
      <p:ext uri="{BB962C8B-B14F-4D97-AF65-F5344CB8AC3E}">
        <p14:creationId xmlns:p14="http://schemas.microsoft.com/office/powerpoint/2010/main" val="822458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CEA7F2F-7DDD-1346-8635-EE0F06B5E4DB}" type="slidenum">
              <a:rPr lang="en-US" smtClean="0"/>
              <a:t>‹#›</a:t>
            </a:fld>
            <a:endParaRPr lang="en-US"/>
          </a:p>
        </p:txBody>
      </p:sp>
    </p:spTree>
    <p:extLst>
      <p:ext uri="{BB962C8B-B14F-4D97-AF65-F5344CB8AC3E}">
        <p14:creationId xmlns:p14="http://schemas.microsoft.com/office/powerpoint/2010/main" val="3132718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51473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46207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5865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5910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4C849D-9CF7-3F4F-9AF7-49C86D8F7A74}"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9427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B8FCB3-7065-2545-85B8-477E09133F4C}"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3373601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FCB3-7065-2545-85B8-477E09133F4C}"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
        <p:nvSpPr>
          <p:cNvPr id="7" name="Rectangle 6"/>
          <p:cNvSpPr/>
          <p:nvPr userDrawn="1"/>
        </p:nvSpPr>
        <p:spPr>
          <a:xfrm>
            <a:off x="-1" y="6782390"/>
            <a:ext cx="9144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349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B8FCB3-7065-2545-85B8-477E09133F4C}"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2791938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B8FCB3-7065-2545-85B8-477E09133F4C}"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29221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A5D0743-9C60-4A10-876C-A9F223F1DFAE}" type="slidenum">
              <a:rPr lang="en-US"/>
              <a:pPr>
                <a:defRPr/>
              </a:pPr>
              <a:t>‹#›</a:t>
            </a:fld>
            <a:endParaRPr lang="en-US" dirty="0"/>
          </a:p>
        </p:txBody>
      </p:sp>
    </p:spTree>
    <p:extLst>
      <p:ext uri="{BB962C8B-B14F-4D97-AF65-F5344CB8AC3E}">
        <p14:creationId xmlns:p14="http://schemas.microsoft.com/office/powerpoint/2010/main" val="302054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B8FCB3-7065-2545-85B8-477E09133F4C}" type="datetimeFigureOut">
              <a:rPr lang="en-US" smtClean="0"/>
              <a:t>9/13/18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1947670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B8FCB3-7065-2545-85B8-477E09133F4C}"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935915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8FCB3-7065-2545-85B8-477E09133F4C}"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4175300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B8FCB3-7065-2545-85B8-477E09133F4C}"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774186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B8FCB3-7065-2545-85B8-477E09133F4C}"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2006813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FCB3-7065-2545-85B8-477E09133F4C}"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378782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B8FCB3-7065-2545-85B8-477E09133F4C}"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BB6156-C08B-D64D-9850-322A4DBA2E2B}" type="slidenum">
              <a:rPr lang="en-US" smtClean="0"/>
              <a:t>‹#›</a:t>
            </a:fld>
            <a:endParaRPr lang="en-US"/>
          </a:p>
        </p:txBody>
      </p:sp>
    </p:spTree>
    <p:extLst>
      <p:ext uri="{BB962C8B-B14F-4D97-AF65-F5344CB8AC3E}">
        <p14:creationId xmlns:p14="http://schemas.microsoft.com/office/powerpoint/2010/main" val="1790160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8A82E4-69B0-C94D-842E-F21802E959A1}"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663768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A82E4-69B0-C94D-842E-F21802E959A1}"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039250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A82E4-69B0-C94D-842E-F21802E959A1}"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4399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1102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F273AE6-9A05-4D0D-8603-0CFE74E6A14E}" type="slidenum">
              <a:rPr lang="en-US"/>
              <a:pPr>
                <a:defRPr/>
              </a:pPr>
              <a:t>‹#›</a:t>
            </a:fld>
            <a:endParaRPr lang="en-US" dirty="0"/>
          </a:p>
        </p:txBody>
      </p:sp>
    </p:spTree>
    <p:extLst>
      <p:ext uri="{BB962C8B-B14F-4D97-AF65-F5344CB8AC3E}">
        <p14:creationId xmlns:p14="http://schemas.microsoft.com/office/powerpoint/2010/main" val="797025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8A82E4-69B0-C94D-842E-F21802E959A1}"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3006288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8A82E4-69B0-C94D-842E-F21802E959A1}" type="datetimeFigureOut">
              <a:rPr lang="en-US" smtClean="0"/>
              <a:t>9/13/18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349610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8A82E4-69B0-C94D-842E-F21802E959A1}" type="datetimeFigureOut">
              <a:rPr lang="en-US" smtClean="0"/>
              <a:t>9/13/18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355995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A82E4-69B0-C94D-842E-F21802E959A1}" type="datetimeFigureOut">
              <a:rPr lang="en-US" smtClean="0"/>
              <a:t>9/13/18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067576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A82E4-69B0-C94D-842E-F21802E959A1}"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1275317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A82E4-69B0-C94D-842E-F21802E959A1}" type="datetimeFigureOut">
              <a:rPr lang="en-US" smtClean="0"/>
              <a:t>9/13/18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3672489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A82E4-69B0-C94D-842E-F21802E959A1}"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2500324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8A82E4-69B0-C94D-842E-F21802E959A1}" type="datetimeFigureOut">
              <a:rPr lang="en-US" smtClean="0"/>
              <a:t>9/13/18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3896A-E871-BB4B-8869-15DB707E724E}" type="slidenum">
              <a:rPr lang="en-US" smtClean="0"/>
              <a:t>‹#›</a:t>
            </a:fld>
            <a:endParaRPr lang="en-US"/>
          </a:p>
        </p:txBody>
      </p:sp>
    </p:spTree>
    <p:extLst>
      <p:ext uri="{BB962C8B-B14F-4D97-AF65-F5344CB8AC3E}">
        <p14:creationId xmlns:p14="http://schemas.microsoft.com/office/powerpoint/2010/main" val="136360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4FE4C03-8546-42F1-8782-D88FBFDCC344}" type="slidenum">
              <a:rPr lang="en-US"/>
              <a:pPr>
                <a:defRPr/>
              </a:pPr>
              <a:t>‹#›</a:t>
            </a:fld>
            <a:endParaRPr lang="en-US" dirty="0"/>
          </a:p>
        </p:txBody>
      </p:sp>
    </p:spTree>
    <p:extLst>
      <p:ext uri="{BB962C8B-B14F-4D97-AF65-F5344CB8AC3E}">
        <p14:creationId xmlns:p14="http://schemas.microsoft.com/office/powerpoint/2010/main" val="400217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B93DEB3-F1BB-40B1-AC7C-DC0CA4EF72A3}" type="slidenum">
              <a:rPr lang="en-US"/>
              <a:pPr>
                <a:defRPr/>
              </a:pPr>
              <a:t>‹#›</a:t>
            </a:fld>
            <a:endParaRPr lang="en-US" dirty="0"/>
          </a:p>
        </p:txBody>
      </p:sp>
    </p:spTree>
    <p:extLst>
      <p:ext uri="{BB962C8B-B14F-4D97-AF65-F5344CB8AC3E}">
        <p14:creationId xmlns:p14="http://schemas.microsoft.com/office/powerpoint/2010/main" val="2915902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A3178A1-E943-4C9C-9216-E4B7D67F1E80}" type="slidenum">
              <a:rPr lang="en-US"/>
              <a:pPr>
                <a:defRPr/>
              </a:pPr>
              <a:t>‹#›</a:t>
            </a:fld>
            <a:endParaRPr lang="en-US" dirty="0"/>
          </a:p>
        </p:txBody>
      </p:sp>
    </p:spTree>
    <p:extLst>
      <p:ext uri="{BB962C8B-B14F-4D97-AF65-F5344CB8AC3E}">
        <p14:creationId xmlns:p14="http://schemas.microsoft.com/office/powerpoint/2010/main" val="3557641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2C1F8B7-081C-466F-B224-9C7EF8281762}" type="slidenum">
              <a:rPr lang="en-US"/>
              <a:pPr>
                <a:defRPr/>
              </a:pPr>
              <a:t>‹#›</a:t>
            </a:fld>
            <a:endParaRPr lang="en-US" dirty="0"/>
          </a:p>
        </p:txBody>
      </p:sp>
    </p:spTree>
    <p:extLst>
      <p:ext uri="{BB962C8B-B14F-4D97-AF65-F5344CB8AC3E}">
        <p14:creationId xmlns:p14="http://schemas.microsoft.com/office/powerpoint/2010/main" val="109867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 y="0"/>
            <a:ext cx="9144000" cy="1388507"/>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7" name="Rectangle 3"/>
          <p:cNvSpPr>
            <a:spLocks noGrp="1" noChangeArrowheads="1"/>
          </p:cNvSpPr>
          <p:nvPr>
            <p:ph type="body" idx="1"/>
          </p:nvPr>
        </p:nvSpPr>
        <p:spPr bwMode="auto">
          <a:xfrm>
            <a:off x="457200" y="1524000"/>
            <a:ext cx="8229600" cy="460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45579" y="6033646"/>
            <a:ext cx="2331720" cy="685800"/>
          </a:xfrm>
          <a:prstGeom prst="rect">
            <a:avLst/>
          </a:prstGeom>
        </p:spPr>
      </p:pic>
      <p:sp>
        <p:nvSpPr>
          <p:cNvPr id="13" name="Rectangle 12"/>
          <p:cNvSpPr/>
          <p:nvPr userDrawn="1"/>
        </p:nvSpPr>
        <p:spPr>
          <a:xfrm>
            <a:off x="-1" y="6782390"/>
            <a:ext cx="9144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9164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 y="1"/>
            <a:ext cx="9144000" cy="106680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52400"/>
            <a:ext cx="8229600" cy="91440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615A7-4A63-FF4E-BF08-5885279056B7}" type="datetimeFigureOut">
              <a:rPr lang="en-US" smtClean="0"/>
              <a:t>9/13/18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7523F-6AC9-8F4D-A3ED-C34058ED4304}" type="slidenum">
              <a:rPr lang="en-US" smtClean="0"/>
              <a:t>‹#›</a:t>
            </a:fld>
            <a:endParaRPr lang="en-US"/>
          </a:p>
        </p:txBody>
      </p:sp>
      <p:sp>
        <p:nvSpPr>
          <p:cNvPr id="9" name="Rectangle 8"/>
          <p:cNvSpPr/>
          <p:nvPr userDrawn="1"/>
        </p:nvSpPr>
        <p:spPr>
          <a:xfrm>
            <a:off x="-1" y="6782390"/>
            <a:ext cx="9144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6392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457200" rtl="0" eaLnBrk="1" latinLnBrk="0" hangingPunct="1">
        <a:lnSpc>
          <a:spcPct val="90000"/>
        </a:lnSpc>
        <a:spcBef>
          <a:spcPct val="0"/>
        </a:spcBef>
        <a:buNone/>
        <a:defRPr sz="30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0"/>
            <a:ext cx="8534400" cy="11128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600200"/>
            <a:ext cx="84582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545579" y="6033646"/>
            <a:ext cx="2331720" cy="685800"/>
          </a:xfrm>
          <a:prstGeom prst="rect">
            <a:avLst/>
          </a:prstGeom>
        </p:spPr>
      </p:pic>
      <p:sp>
        <p:nvSpPr>
          <p:cNvPr id="10" name="Rectangle 9"/>
          <p:cNvSpPr/>
          <p:nvPr userDrawn="1"/>
        </p:nvSpPr>
        <p:spPr>
          <a:xfrm>
            <a:off x="304800" y="228600"/>
            <a:ext cx="8595852" cy="137160"/>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3206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lnSpc>
          <a:spcPct val="80000"/>
        </a:lnSpc>
        <a:spcBef>
          <a:spcPct val="0"/>
        </a:spcBef>
        <a:buNone/>
        <a:defRPr sz="3600" b="1" kern="1200">
          <a:solidFill>
            <a:srgbClr val="C5050C"/>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8FCB3-7065-2545-85B8-477E09133F4C}" type="datetimeFigureOut">
              <a:rPr lang="en-US" smtClean="0"/>
              <a:t>9/13/18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B6156-C08B-D64D-9850-322A4DBA2E2B}" type="slidenum">
              <a:rPr lang="en-US" smtClean="0"/>
              <a:t>‹#›</a:t>
            </a:fld>
            <a:endParaRPr lang="en-US"/>
          </a:p>
        </p:txBody>
      </p:sp>
      <p:sp>
        <p:nvSpPr>
          <p:cNvPr id="11" name="Rectangle 10"/>
          <p:cNvSpPr/>
          <p:nvPr userDrawn="1"/>
        </p:nvSpPr>
        <p:spPr>
          <a:xfrm>
            <a:off x="0" y="-13031"/>
            <a:ext cx="9144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6782390"/>
            <a:ext cx="9144000" cy="7315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31557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userDrawn="1"/>
        </p:nvSpPr>
        <p:spPr>
          <a:xfrm>
            <a:off x="-1" y="0"/>
            <a:ext cx="9144000" cy="6855542"/>
          </a:xfrm>
          <a:prstGeom prst="rect">
            <a:avLst/>
          </a:prstGeom>
          <a:solidFill>
            <a:srgbClr val="C505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381000" y="439738"/>
            <a:ext cx="8458200" cy="60372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userDrawn="1">
            <p:ph type="title"/>
          </p:nvPr>
        </p:nvSpPr>
        <p:spPr>
          <a:xfrm>
            <a:off x="457200" y="439738"/>
            <a:ext cx="8229600" cy="9779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A82E4-69B0-C94D-842E-F21802E959A1}" type="datetimeFigureOut">
              <a:rPr lang="en-US" smtClean="0"/>
              <a:t>9/13/18</a:t>
            </a:fld>
            <a:endParaRPr lang="en-US"/>
          </a:p>
        </p:txBody>
      </p:sp>
      <p:sp>
        <p:nvSpPr>
          <p:cNvPr id="5" name="Footer Placeholder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userDrawn="1">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3896A-E871-BB4B-8869-15DB707E724E}" type="slidenum">
              <a:rPr lang="en-US" smtClean="0"/>
              <a:t>‹#›</a:t>
            </a:fld>
            <a:endParaRPr lang="en-US"/>
          </a:p>
        </p:txBody>
      </p:sp>
      <p:pic>
        <p:nvPicPr>
          <p:cNvPr id="9" name="Picture 8" descr="Logo_UWHealth_2c.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705600" y="5867400"/>
            <a:ext cx="1804454" cy="359918"/>
          </a:xfrm>
          <a:prstGeom prst="rect">
            <a:avLst/>
          </a:prstGeom>
        </p:spPr>
      </p:pic>
    </p:spTree>
    <p:extLst>
      <p:ext uri="{BB962C8B-B14F-4D97-AF65-F5344CB8AC3E}">
        <p14:creationId xmlns:p14="http://schemas.microsoft.com/office/powerpoint/2010/main" val="27795924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3600" b="1" i="0"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hindawi.com/journals/sarcoma/2008/431019/" TargetMode="External"/><Relationship Id="rId2" Type="http://schemas.openxmlformats.org/officeDocument/2006/relationships/hyperlink" Target="https://www.hindawi.com/journals/sarcoma/2010/506182/" TargetMode="External"/><Relationship Id="rId1" Type="http://schemas.openxmlformats.org/officeDocument/2006/relationships/slideLayout" Target="../slideLayouts/slideLayout2.xml"/><Relationship Id="rId6" Type="http://schemas.openxmlformats.org/officeDocument/2006/relationships/hyperlink" Target="https://www.ncbi.nlm.nih.gov/pubmed/16351709" TargetMode="External"/><Relationship Id="rId5" Type="http://schemas.openxmlformats.org/officeDocument/2006/relationships/hyperlink" Target="https://www.ncbi.nlm.nih.gov/pubmed/27533468" TargetMode="External"/><Relationship Id="rId4" Type="http://schemas.openxmlformats.org/officeDocument/2006/relationships/hyperlink" Target="https://www.ncbi.nlm.nih.gov/pubmed/27429224"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7361-6A07-E04A-9413-C1785B6E4B3D}"/>
              </a:ext>
            </a:extLst>
          </p:cNvPr>
          <p:cNvSpPr>
            <a:spLocks noGrp="1"/>
          </p:cNvSpPr>
          <p:nvPr>
            <p:ph type="ctrTitle"/>
          </p:nvPr>
        </p:nvSpPr>
        <p:spPr>
          <a:xfrm>
            <a:off x="1219200" y="2130425"/>
            <a:ext cx="6553200" cy="1470025"/>
          </a:xfrm>
        </p:spPr>
        <p:txBody>
          <a:bodyPr/>
          <a:lstStyle/>
          <a:p>
            <a:pPr algn="ctr"/>
            <a:r>
              <a:rPr lang="en-US" sz="4000" dirty="0">
                <a:solidFill>
                  <a:srgbClr val="0070C0"/>
                </a:solidFill>
              </a:rPr>
              <a:t>An Unusual Case of Periorbital Swelling</a:t>
            </a:r>
          </a:p>
        </p:txBody>
      </p:sp>
      <p:sp>
        <p:nvSpPr>
          <p:cNvPr id="3" name="Subtitle 2">
            <a:extLst>
              <a:ext uri="{FF2B5EF4-FFF2-40B4-BE49-F238E27FC236}">
                <a16:creationId xmlns:a16="http://schemas.microsoft.com/office/drawing/2014/main" id="{3B52AC86-CDBD-414D-8BF3-101C703FE8FE}"/>
              </a:ext>
            </a:extLst>
          </p:cNvPr>
          <p:cNvSpPr>
            <a:spLocks noGrp="1"/>
          </p:cNvSpPr>
          <p:nvPr>
            <p:ph type="subTitle" idx="1"/>
          </p:nvPr>
        </p:nvSpPr>
        <p:spPr>
          <a:xfrm>
            <a:off x="1365738" y="3600450"/>
            <a:ext cx="6400800" cy="1752600"/>
          </a:xfrm>
        </p:spPr>
        <p:txBody>
          <a:bodyPr/>
          <a:lstStyle/>
          <a:p>
            <a:r>
              <a:rPr lang="en-US" sz="3200" dirty="0"/>
              <a:t>Heather A.D. Potter, MD</a:t>
            </a:r>
          </a:p>
          <a:p>
            <a:r>
              <a:rPr lang="en-US" sz="2000" dirty="0"/>
              <a:t>Eastern Ophthalmic Pathology Society</a:t>
            </a:r>
          </a:p>
          <a:p>
            <a:r>
              <a:rPr lang="en-US" sz="2000" dirty="0"/>
              <a:t>September 14-15, 2018</a:t>
            </a:r>
          </a:p>
          <a:p>
            <a:r>
              <a:rPr lang="en-US" sz="2000" dirty="0"/>
              <a:t>Washington, D.C.</a:t>
            </a:r>
          </a:p>
        </p:txBody>
      </p:sp>
    </p:spTree>
    <p:extLst>
      <p:ext uri="{BB962C8B-B14F-4D97-AF65-F5344CB8AC3E}">
        <p14:creationId xmlns:p14="http://schemas.microsoft.com/office/powerpoint/2010/main" val="419633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46ED7-F06E-3A44-A908-5A6AF0DCC733}"/>
              </a:ext>
            </a:extLst>
          </p:cNvPr>
          <p:cNvSpPr>
            <a:spLocks noGrp="1"/>
          </p:cNvSpPr>
          <p:nvPr>
            <p:ph type="title"/>
          </p:nvPr>
        </p:nvSpPr>
        <p:spPr/>
        <p:txBody>
          <a:bodyPr/>
          <a:lstStyle/>
          <a:p>
            <a:r>
              <a:rPr lang="en-US" dirty="0"/>
              <a:t>11/29/18 </a:t>
            </a:r>
            <a:r>
              <a:rPr lang="en-US" dirty="0" err="1"/>
              <a:t>Oculoplastics</a:t>
            </a:r>
            <a:r>
              <a:rPr lang="en-US" dirty="0"/>
              <a:t> pre-operative evaluation</a:t>
            </a:r>
          </a:p>
        </p:txBody>
      </p:sp>
      <p:pic>
        <p:nvPicPr>
          <p:cNvPr id="4" name="Content Placeholder 3">
            <a:extLst>
              <a:ext uri="{FF2B5EF4-FFF2-40B4-BE49-F238E27FC236}">
                <a16:creationId xmlns:a16="http://schemas.microsoft.com/office/drawing/2014/main" id="{07C16066-B5B9-3E4C-8276-5AE269D4DD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5002" y="1524000"/>
            <a:ext cx="3413996" cy="4602163"/>
          </a:xfrm>
          <a:prstGeom prst="rect">
            <a:avLst/>
          </a:prstGeom>
        </p:spPr>
      </p:pic>
    </p:spTree>
    <p:extLst>
      <p:ext uri="{BB962C8B-B14F-4D97-AF65-F5344CB8AC3E}">
        <p14:creationId xmlns:p14="http://schemas.microsoft.com/office/powerpoint/2010/main" val="1807367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CEF123-8D69-364B-B98B-055B8C567F58}"/>
              </a:ext>
            </a:extLst>
          </p:cNvPr>
          <p:cNvSpPr>
            <a:spLocks noGrp="1"/>
          </p:cNvSpPr>
          <p:nvPr>
            <p:ph idx="1"/>
          </p:nvPr>
        </p:nvSpPr>
        <p:spPr/>
        <p:txBody>
          <a:bodyPr/>
          <a:lstStyle/>
          <a:p>
            <a:r>
              <a:rPr lang="en-US" dirty="0" err="1"/>
              <a:t>Va</a:t>
            </a:r>
            <a:r>
              <a:rPr lang="en-US" dirty="0"/>
              <a:t>: 20/20 OD, 20/20 OS</a:t>
            </a:r>
          </a:p>
          <a:p>
            <a:r>
              <a:rPr lang="en-US" dirty="0"/>
              <a:t>Pupils: 4</a:t>
            </a:r>
            <a:r>
              <a:rPr lang="en-US" dirty="0">
                <a:sym typeface="Wingdings" pitchFamily="2" charset="2"/>
              </a:rPr>
              <a:t>3 mm OU, no APD</a:t>
            </a:r>
          </a:p>
          <a:p>
            <a:r>
              <a:rPr lang="en-US" dirty="0">
                <a:sym typeface="Wingdings" pitchFamily="2" charset="2"/>
              </a:rPr>
              <a:t>IOP: 18/15</a:t>
            </a:r>
          </a:p>
          <a:p>
            <a:r>
              <a:rPr lang="en-US" dirty="0">
                <a:sym typeface="Wingdings" pitchFamily="2" charset="2"/>
              </a:rPr>
              <a:t>EOM: -1 supraduction, otherwise full OD; OS full with L beating nystagmus in left gaze (present previously)</a:t>
            </a:r>
          </a:p>
          <a:p>
            <a:r>
              <a:rPr lang="en-US" dirty="0">
                <a:sym typeface="Wingdings" pitchFamily="2" charset="2"/>
              </a:rPr>
              <a:t>CVF: Full/Full</a:t>
            </a:r>
          </a:p>
          <a:p>
            <a:pPr marL="0" indent="0">
              <a:buNone/>
            </a:pPr>
            <a:endParaRPr lang="en-US" dirty="0">
              <a:sym typeface="Wingdings" pitchFamily="2" charset="2"/>
            </a:endParaRPr>
          </a:p>
          <a:p>
            <a:endParaRPr lang="en-US" dirty="0"/>
          </a:p>
        </p:txBody>
      </p:sp>
      <p:sp>
        <p:nvSpPr>
          <p:cNvPr id="3" name="Title 2">
            <a:extLst>
              <a:ext uri="{FF2B5EF4-FFF2-40B4-BE49-F238E27FC236}">
                <a16:creationId xmlns:a16="http://schemas.microsoft.com/office/drawing/2014/main" id="{4B01CFA8-1899-8649-B046-6A4F62F18421}"/>
              </a:ext>
            </a:extLst>
          </p:cNvPr>
          <p:cNvSpPr>
            <a:spLocks noGrp="1"/>
          </p:cNvSpPr>
          <p:nvPr>
            <p:ph type="title"/>
          </p:nvPr>
        </p:nvSpPr>
        <p:spPr/>
        <p:txBody>
          <a:bodyPr/>
          <a:lstStyle/>
          <a:p>
            <a:r>
              <a:rPr lang="en-US" dirty="0"/>
              <a:t>11/29/18 </a:t>
            </a:r>
            <a:r>
              <a:rPr lang="en-US" dirty="0" err="1"/>
              <a:t>Oculoplastics</a:t>
            </a:r>
            <a:r>
              <a:rPr lang="en-US" dirty="0"/>
              <a:t> pre-operative evaluation</a:t>
            </a:r>
          </a:p>
        </p:txBody>
      </p:sp>
    </p:spTree>
    <p:extLst>
      <p:ext uri="{BB962C8B-B14F-4D97-AF65-F5344CB8AC3E}">
        <p14:creationId xmlns:p14="http://schemas.microsoft.com/office/powerpoint/2010/main" val="360967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E14959-28A4-584E-BF22-B5CCE2761237}"/>
              </a:ext>
            </a:extLst>
          </p:cNvPr>
          <p:cNvSpPr>
            <a:spLocks noGrp="1"/>
          </p:cNvSpPr>
          <p:nvPr>
            <p:ph idx="1"/>
          </p:nvPr>
        </p:nvSpPr>
        <p:spPr/>
        <p:txBody>
          <a:bodyPr/>
          <a:lstStyle/>
          <a:p>
            <a:r>
              <a:rPr lang="en-US" dirty="0"/>
              <a:t>LLL: OD erythematous with 3+ edema; OS WNL</a:t>
            </a:r>
          </a:p>
          <a:p>
            <a:r>
              <a:rPr lang="en-US" dirty="0"/>
              <a:t>C/S: W/Q OU</a:t>
            </a:r>
          </a:p>
          <a:p>
            <a:r>
              <a:rPr lang="en-US" dirty="0"/>
              <a:t>K: Clear OU</a:t>
            </a:r>
          </a:p>
          <a:p>
            <a:r>
              <a:rPr lang="en-US" dirty="0"/>
              <a:t>AC: D/Q OU</a:t>
            </a:r>
          </a:p>
          <a:p>
            <a:r>
              <a:rPr lang="en-US" dirty="0"/>
              <a:t>Iris: R/F OU</a:t>
            </a:r>
          </a:p>
          <a:p>
            <a:r>
              <a:rPr lang="en-US" dirty="0"/>
              <a:t>Lens: Clear OU</a:t>
            </a:r>
          </a:p>
          <a:p>
            <a:r>
              <a:rPr lang="en-US" dirty="0"/>
              <a:t>Vitreous: Clear OU</a:t>
            </a:r>
          </a:p>
          <a:p>
            <a:r>
              <a:rPr lang="en-US" dirty="0"/>
              <a:t>Optic nerve: 0.2 c/d OU, sharp, pink, flat OU</a:t>
            </a:r>
          </a:p>
        </p:txBody>
      </p:sp>
      <p:sp>
        <p:nvSpPr>
          <p:cNvPr id="3" name="Title 2">
            <a:extLst>
              <a:ext uri="{FF2B5EF4-FFF2-40B4-BE49-F238E27FC236}">
                <a16:creationId xmlns:a16="http://schemas.microsoft.com/office/drawing/2014/main" id="{AE944AE0-1687-5146-904A-0D8CD253B4D9}"/>
              </a:ext>
            </a:extLst>
          </p:cNvPr>
          <p:cNvSpPr>
            <a:spLocks noGrp="1"/>
          </p:cNvSpPr>
          <p:nvPr>
            <p:ph type="title"/>
          </p:nvPr>
        </p:nvSpPr>
        <p:spPr/>
        <p:txBody>
          <a:bodyPr/>
          <a:lstStyle/>
          <a:p>
            <a:r>
              <a:rPr lang="en-US" dirty="0"/>
              <a:t>11/29/18 </a:t>
            </a:r>
            <a:r>
              <a:rPr lang="en-US" dirty="0" err="1"/>
              <a:t>Oculoplastics</a:t>
            </a:r>
            <a:r>
              <a:rPr lang="en-US" dirty="0"/>
              <a:t> pre-operative evaluation</a:t>
            </a:r>
          </a:p>
        </p:txBody>
      </p:sp>
    </p:spTree>
    <p:extLst>
      <p:ext uri="{BB962C8B-B14F-4D97-AF65-F5344CB8AC3E}">
        <p14:creationId xmlns:p14="http://schemas.microsoft.com/office/powerpoint/2010/main" val="27546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B04B2-E6CD-3E4B-9931-455BB03F0092}"/>
              </a:ext>
            </a:extLst>
          </p:cNvPr>
          <p:cNvSpPr>
            <a:spLocks noGrp="1"/>
          </p:cNvSpPr>
          <p:nvPr>
            <p:ph type="title"/>
          </p:nvPr>
        </p:nvSpPr>
        <p:spPr/>
        <p:txBody>
          <a:bodyPr/>
          <a:lstStyle/>
          <a:p>
            <a:r>
              <a:rPr lang="en-US" dirty="0"/>
              <a:t>Historical MR imaging (2016)</a:t>
            </a:r>
          </a:p>
        </p:txBody>
      </p:sp>
      <p:pic>
        <p:nvPicPr>
          <p:cNvPr id="4" name="Picture 3">
            <a:extLst>
              <a:ext uri="{FF2B5EF4-FFF2-40B4-BE49-F238E27FC236}">
                <a16:creationId xmlns:a16="http://schemas.microsoft.com/office/drawing/2014/main" id="{3213828F-ADF4-6B4C-BC32-A416762E2732}"/>
              </a:ext>
            </a:extLst>
          </p:cNvPr>
          <p:cNvPicPr>
            <a:picLocks noChangeAspect="1"/>
          </p:cNvPicPr>
          <p:nvPr/>
        </p:nvPicPr>
        <p:blipFill>
          <a:blip r:embed="rId2"/>
          <a:stretch>
            <a:fillRect/>
          </a:stretch>
        </p:blipFill>
        <p:spPr>
          <a:xfrm>
            <a:off x="990600" y="1447800"/>
            <a:ext cx="6829511" cy="4587370"/>
          </a:xfrm>
          <a:prstGeom prst="rect">
            <a:avLst/>
          </a:prstGeom>
        </p:spPr>
      </p:pic>
    </p:spTree>
    <p:extLst>
      <p:ext uri="{BB962C8B-B14F-4D97-AF65-F5344CB8AC3E}">
        <p14:creationId xmlns:p14="http://schemas.microsoft.com/office/powerpoint/2010/main" val="1331641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E971FF-5659-884D-A163-7F3292FF8AEF}"/>
              </a:ext>
            </a:extLst>
          </p:cNvPr>
          <p:cNvSpPr>
            <a:spLocks noGrp="1"/>
          </p:cNvSpPr>
          <p:nvPr>
            <p:ph type="title"/>
          </p:nvPr>
        </p:nvSpPr>
        <p:spPr/>
        <p:txBody>
          <a:bodyPr/>
          <a:lstStyle/>
          <a:p>
            <a:r>
              <a:rPr lang="en-US" dirty="0"/>
              <a:t>MR imaging (2017)</a:t>
            </a:r>
          </a:p>
        </p:txBody>
      </p:sp>
      <p:pic>
        <p:nvPicPr>
          <p:cNvPr id="4" name="Picture 3">
            <a:extLst>
              <a:ext uri="{FF2B5EF4-FFF2-40B4-BE49-F238E27FC236}">
                <a16:creationId xmlns:a16="http://schemas.microsoft.com/office/drawing/2014/main" id="{1513BCFC-8268-7349-8865-05998F26BD37}"/>
              </a:ext>
            </a:extLst>
          </p:cNvPr>
          <p:cNvPicPr>
            <a:picLocks noChangeAspect="1"/>
          </p:cNvPicPr>
          <p:nvPr/>
        </p:nvPicPr>
        <p:blipFill>
          <a:blip r:embed="rId2"/>
          <a:stretch>
            <a:fillRect/>
          </a:stretch>
        </p:blipFill>
        <p:spPr>
          <a:xfrm>
            <a:off x="850900" y="1524000"/>
            <a:ext cx="7442200" cy="4419600"/>
          </a:xfrm>
          <a:prstGeom prst="rect">
            <a:avLst/>
          </a:prstGeom>
        </p:spPr>
      </p:pic>
    </p:spTree>
    <p:extLst>
      <p:ext uri="{BB962C8B-B14F-4D97-AF65-F5344CB8AC3E}">
        <p14:creationId xmlns:p14="http://schemas.microsoft.com/office/powerpoint/2010/main" val="1311172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AAF1E9-4BFF-A24F-9EDC-9BAF8DEFCFD7}"/>
              </a:ext>
            </a:extLst>
          </p:cNvPr>
          <p:cNvSpPr>
            <a:spLocks noGrp="1"/>
          </p:cNvSpPr>
          <p:nvPr>
            <p:ph idx="1"/>
          </p:nvPr>
        </p:nvSpPr>
        <p:spPr/>
        <p:txBody>
          <a:bodyPr/>
          <a:lstStyle/>
          <a:p>
            <a:r>
              <a:rPr lang="en-US" dirty="0"/>
              <a:t>Skin, neurodegenerative, and bone disease</a:t>
            </a:r>
          </a:p>
          <a:p>
            <a:r>
              <a:rPr lang="en-US" dirty="0"/>
              <a:t>History of radiation to right orbit</a:t>
            </a:r>
          </a:p>
          <a:p>
            <a:r>
              <a:rPr lang="en-US" dirty="0"/>
              <a:t>Treated with multiple rounds of chemotherapy, desmopressin, rituximab, BRAF inhibitor</a:t>
            </a:r>
          </a:p>
          <a:p>
            <a:r>
              <a:rPr lang="en-US" dirty="0"/>
              <a:t>Mass developed acutely while on BRAF inhibitor</a:t>
            </a:r>
          </a:p>
          <a:p>
            <a:pPr marL="0" indent="0">
              <a:buNone/>
            </a:pPr>
            <a:endParaRPr lang="en-US" dirty="0"/>
          </a:p>
        </p:txBody>
      </p:sp>
      <p:sp>
        <p:nvSpPr>
          <p:cNvPr id="3" name="Title 2">
            <a:extLst>
              <a:ext uri="{FF2B5EF4-FFF2-40B4-BE49-F238E27FC236}">
                <a16:creationId xmlns:a16="http://schemas.microsoft.com/office/drawing/2014/main" id="{87999BAF-8F92-EE42-AEBF-D1BC0871839A}"/>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9681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AA3941-16AC-874A-BB88-24BB51758D1F}"/>
              </a:ext>
            </a:extLst>
          </p:cNvPr>
          <p:cNvSpPr>
            <a:spLocks noGrp="1"/>
          </p:cNvSpPr>
          <p:nvPr>
            <p:ph type="title"/>
          </p:nvPr>
        </p:nvSpPr>
        <p:spPr/>
        <p:txBody>
          <a:bodyPr/>
          <a:lstStyle/>
          <a:p>
            <a:r>
              <a:rPr lang="en-US" dirty="0"/>
              <a:t>Management</a:t>
            </a:r>
          </a:p>
        </p:txBody>
      </p:sp>
      <p:sp>
        <p:nvSpPr>
          <p:cNvPr id="4" name="Rectangle 3">
            <a:extLst>
              <a:ext uri="{FF2B5EF4-FFF2-40B4-BE49-F238E27FC236}">
                <a16:creationId xmlns:a16="http://schemas.microsoft.com/office/drawing/2014/main" id="{1D730451-BD7F-E74E-BC76-2E79CC0A0B50}"/>
              </a:ext>
            </a:extLst>
          </p:cNvPr>
          <p:cNvSpPr/>
          <p:nvPr/>
        </p:nvSpPr>
        <p:spPr>
          <a:xfrm>
            <a:off x="2286000" y="1651591"/>
            <a:ext cx="4572000" cy="3554819"/>
          </a:xfrm>
          <a:prstGeom prst="rect">
            <a:avLst/>
          </a:prstGeom>
        </p:spPr>
        <p:txBody>
          <a:bodyPr>
            <a:spAutoFit/>
          </a:bodyPr>
          <a:lstStyle/>
          <a:p>
            <a:r>
              <a:rPr lang="en-US" dirty="0"/>
              <a:t>Biopsy 12/1</a:t>
            </a:r>
          </a:p>
          <a:p>
            <a:r>
              <a:rPr lang="en-US" dirty="0"/>
              <a:t>The mass was best visualized at the superior aspect of the lateral rectus, so this location was selected for biopsy. The muscle was noted to be reddish orange and bulbous in this area.  Several pieces of the muscle measuring a total of 6mm x 8 mm x 4 mm total were removed from the mass using Westcott scissors. The mass was friable and yellow-</a:t>
            </a:r>
            <a:r>
              <a:rPr lang="en-US" dirty="0" err="1"/>
              <a:t>ish</a:t>
            </a:r>
            <a:r>
              <a:rPr lang="en-US" dirty="0"/>
              <a:t> on the inside, with a fairly distinct capsule. </a:t>
            </a:r>
          </a:p>
        </p:txBody>
      </p:sp>
    </p:spTree>
    <p:extLst>
      <p:ext uri="{BB962C8B-B14F-4D97-AF65-F5344CB8AC3E}">
        <p14:creationId xmlns:p14="http://schemas.microsoft.com/office/powerpoint/2010/main" val="47579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20A6AF-86A8-0C47-A0E5-AF6951957F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Pathology—H&amp;E 4x</a:t>
            </a:r>
          </a:p>
        </p:txBody>
      </p:sp>
    </p:spTree>
    <p:extLst>
      <p:ext uri="{BB962C8B-B14F-4D97-AF65-F5344CB8AC3E}">
        <p14:creationId xmlns:p14="http://schemas.microsoft.com/office/powerpoint/2010/main" val="2757010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0B15AA-D78D-1F42-8FAD-0C519331DF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Pathology—H&amp;E 20x</a:t>
            </a:r>
          </a:p>
        </p:txBody>
      </p:sp>
    </p:spTree>
    <p:extLst>
      <p:ext uri="{BB962C8B-B14F-4D97-AF65-F5344CB8AC3E}">
        <p14:creationId xmlns:p14="http://schemas.microsoft.com/office/powerpoint/2010/main" val="929223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FA2C70-C194-5E4E-913D-37F7B17972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Pathology—H&amp;E 40x</a:t>
            </a:r>
          </a:p>
        </p:txBody>
      </p:sp>
    </p:spTree>
    <p:extLst>
      <p:ext uri="{BB962C8B-B14F-4D97-AF65-F5344CB8AC3E}">
        <p14:creationId xmlns:p14="http://schemas.microsoft.com/office/powerpoint/2010/main" val="2347320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11023"/>
          </a:xfrm>
        </p:spPr>
        <p:txBody>
          <a:bodyPr/>
          <a:lstStyle/>
          <a:p>
            <a:r>
              <a:rPr lang="en-US" dirty="0"/>
              <a:t>Financial disclosures</a:t>
            </a:r>
          </a:p>
        </p:txBody>
      </p:sp>
      <p:sp>
        <p:nvSpPr>
          <p:cNvPr id="5" name="Content Placeholder 4"/>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208666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B3C2AF-7CA7-CE44-B416-BA0D03D656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Pathology—S100</a:t>
            </a:r>
          </a:p>
        </p:txBody>
      </p:sp>
    </p:spTree>
    <p:extLst>
      <p:ext uri="{BB962C8B-B14F-4D97-AF65-F5344CB8AC3E}">
        <p14:creationId xmlns:p14="http://schemas.microsoft.com/office/powerpoint/2010/main" val="1403412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1D5D8F-E3D5-0748-AF5E-C47A493F5D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Pathology—CD1a</a:t>
            </a:r>
          </a:p>
        </p:txBody>
      </p:sp>
    </p:spTree>
    <p:extLst>
      <p:ext uri="{BB962C8B-B14F-4D97-AF65-F5344CB8AC3E}">
        <p14:creationId xmlns:p14="http://schemas.microsoft.com/office/powerpoint/2010/main" val="179915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817F5C-A8A7-244D-9AAB-55831AC92E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Pathology—CD3</a:t>
            </a:r>
          </a:p>
        </p:txBody>
      </p:sp>
    </p:spTree>
    <p:extLst>
      <p:ext uri="{BB962C8B-B14F-4D97-AF65-F5344CB8AC3E}">
        <p14:creationId xmlns:p14="http://schemas.microsoft.com/office/powerpoint/2010/main" val="1053906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3837E1-E486-BD40-BA5D-75E0424D1C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69065FD3-5B9D-0A4E-96AA-B925CFCEF082}"/>
              </a:ext>
            </a:extLst>
          </p:cNvPr>
          <p:cNvSpPr>
            <a:spLocks noGrp="1"/>
          </p:cNvSpPr>
          <p:nvPr>
            <p:ph type="title"/>
          </p:nvPr>
        </p:nvSpPr>
        <p:spPr/>
        <p:txBody>
          <a:bodyPr/>
          <a:lstStyle/>
          <a:p>
            <a:r>
              <a:rPr lang="en-US" dirty="0"/>
              <a:t>Pathology—CD20</a:t>
            </a:r>
          </a:p>
        </p:txBody>
      </p:sp>
    </p:spTree>
    <p:extLst>
      <p:ext uri="{BB962C8B-B14F-4D97-AF65-F5344CB8AC3E}">
        <p14:creationId xmlns:p14="http://schemas.microsoft.com/office/powerpoint/2010/main" val="309589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4BAF1-855A-F94E-B8DC-DEAB10A5260D}"/>
              </a:ext>
            </a:extLst>
          </p:cNvPr>
          <p:cNvSpPr>
            <a:spLocks noGrp="1"/>
          </p:cNvSpPr>
          <p:nvPr>
            <p:ph type="title"/>
          </p:nvPr>
        </p:nvSpPr>
        <p:spPr/>
        <p:txBody>
          <a:bodyPr/>
          <a:lstStyle/>
          <a:p>
            <a:r>
              <a:rPr lang="en-US" dirty="0"/>
              <a:t>Pathology CD68</a:t>
            </a:r>
          </a:p>
        </p:txBody>
      </p:sp>
      <p:pic>
        <p:nvPicPr>
          <p:cNvPr id="9" name="Content Placeholder 8">
            <a:extLst>
              <a:ext uri="{FF2B5EF4-FFF2-40B4-BE49-F238E27FC236}">
                <a16:creationId xmlns:a16="http://schemas.microsoft.com/office/drawing/2014/main" id="{C6F021C8-BC2F-5F45-9E9E-8B48FC5C32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Tree>
    <p:extLst>
      <p:ext uri="{BB962C8B-B14F-4D97-AF65-F5344CB8AC3E}">
        <p14:creationId xmlns:p14="http://schemas.microsoft.com/office/powerpoint/2010/main" val="765619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80DEBD-EEE1-F342-8433-83A8CD1690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a:t>
            </a:r>
            <a:r>
              <a:rPr lang="en-US" dirty="0" err="1"/>
              <a:t>Myogenin</a:t>
            </a:r>
            <a:endParaRPr lang="en-US" dirty="0"/>
          </a:p>
        </p:txBody>
      </p:sp>
    </p:spTree>
    <p:extLst>
      <p:ext uri="{BB962C8B-B14F-4D97-AF65-F5344CB8AC3E}">
        <p14:creationId xmlns:p14="http://schemas.microsoft.com/office/powerpoint/2010/main" val="4221145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DE7D84-F06E-7943-80DC-83F60B5EF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a:t>
            </a:r>
            <a:r>
              <a:rPr lang="en-US" dirty="0" err="1"/>
              <a:t>Desmin</a:t>
            </a:r>
            <a:endParaRPr lang="en-US" dirty="0"/>
          </a:p>
        </p:txBody>
      </p:sp>
    </p:spTree>
    <p:extLst>
      <p:ext uri="{BB962C8B-B14F-4D97-AF65-F5344CB8AC3E}">
        <p14:creationId xmlns:p14="http://schemas.microsoft.com/office/powerpoint/2010/main" val="247934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A2BCB1-AA0D-044F-AFCC-806D7F03A7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Pathology--SMA</a:t>
            </a:r>
          </a:p>
        </p:txBody>
      </p:sp>
    </p:spTree>
    <p:extLst>
      <p:ext uri="{BB962C8B-B14F-4D97-AF65-F5344CB8AC3E}">
        <p14:creationId xmlns:p14="http://schemas.microsoft.com/office/powerpoint/2010/main" val="1144195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7FF384-0937-E24D-9660-331BCB6581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Pathology--BRAF</a:t>
            </a:r>
          </a:p>
        </p:txBody>
      </p:sp>
    </p:spTree>
    <p:extLst>
      <p:ext uri="{BB962C8B-B14F-4D97-AF65-F5344CB8AC3E}">
        <p14:creationId xmlns:p14="http://schemas.microsoft.com/office/powerpoint/2010/main" val="1844621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7DFBE1-B5D3-0042-B1A9-A623872D620A}"/>
              </a:ext>
            </a:extLst>
          </p:cNvPr>
          <p:cNvSpPr>
            <a:spLocks noGrp="1"/>
          </p:cNvSpPr>
          <p:nvPr>
            <p:ph idx="1"/>
          </p:nvPr>
        </p:nvSpPr>
        <p:spPr/>
        <p:txBody>
          <a:bodyPr/>
          <a:lstStyle/>
          <a:p>
            <a:r>
              <a:rPr lang="en-US" dirty="0"/>
              <a:t>Proliferation of spindle to pleomorphic cells infiltrating skeletal muscle</a:t>
            </a:r>
          </a:p>
          <a:p>
            <a:r>
              <a:rPr lang="en-US" dirty="0"/>
              <a:t>Many large anaplastic cells with marked atypia. </a:t>
            </a:r>
          </a:p>
          <a:p>
            <a:r>
              <a:rPr lang="en-US" dirty="0"/>
              <a:t>Negative CD 20, S100, CD1a, SMA, </a:t>
            </a:r>
            <a:r>
              <a:rPr lang="en-US" dirty="0" err="1"/>
              <a:t>myogenin</a:t>
            </a:r>
            <a:r>
              <a:rPr lang="en-US" dirty="0"/>
              <a:t> and BRAF.  </a:t>
            </a:r>
          </a:p>
          <a:p>
            <a:r>
              <a:rPr lang="en-US" dirty="0"/>
              <a:t>Positivity for CD 3, CD68 in background</a:t>
            </a:r>
          </a:p>
          <a:p>
            <a:r>
              <a:rPr lang="en-US" dirty="0"/>
              <a:t>Some large cells appear to be positive for </a:t>
            </a:r>
            <a:r>
              <a:rPr lang="en-US" dirty="0" err="1"/>
              <a:t>desmin</a:t>
            </a:r>
            <a:r>
              <a:rPr lang="en-US" dirty="0"/>
              <a:t>. </a:t>
            </a:r>
          </a:p>
          <a:p>
            <a:pPr marL="0" indent="0">
              <a:buNone/>
            </a:pPr>
            <a:endParaRPr lang="en-US" dirty="0"/>
          </a:p>
        </p:txBody>
      </p:sp>
      <p:sp>
        <p:nvSpPr>
          <p:cNvPr id="3" name="Title 2">
            <a:extLst>
              <a:ext uri="{FF2B5EF4-FFF2-40B4-BE49-F238E27FC236}">
                <a16:creationId xmlns:a16="http://schemas.microsoft.com/office/drawing/2014/main" id="{7E4FC261-4A30-454C-93E4-6AAD40ADCC9E}"/>
              </a:ext>
            </a:extLst>
          </p:cNvPr>
          <p:cNvSpPr>
            <a:spLocks noGrp="1"/>
          </p:cNvSpPr>
          <p:nvPr>
            <p:ph type="title"/>
          </p:nvPr>
        </p:nvSpPr>
        <p:spPr/>
        <p:txBody>
          <a:bodyPr/>
          <a:lstStyle/>
          <a:p>
            <a:r>
              <a:rPr lang="en-US" dirty="0"/>
              <a:t>Summary of Pathology</a:t>
            </a:r>
          </a:p>
        </p:txBody>
      </p:sp>
    </p:spTree>
    <p:extLst>
      <p:ext uri="{BB962C8B-B14F-4D97-AF65-F5344CB8AC3E}">
        <p14:creationId xmlns:p14="http://schemas.microsoft.com/office/powerpoint/2010/main" val="22502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11023"/>
          </a:xfrm>
        </p:spPr>
        <p:txBody>
          <a:bodyPr/>
          <a:lstStyle/>
          <a:p>
            <a:r>
              <a:rPr lang="en-US" dirty="0"/>
              <a:t>Objectives</a:t>
            </a:r>
          </a:p>
        </p:txBody>
      </p:sp>
      <p:sp>
        <p:nvSpPr>
          <p:cNvPr id="5" name="Content Placeholder 4"/>
          <p:cNvSpPr>
            <a:spLocks noGrp="1"/>
          </p:cNvSpPr>
          <p:nvPr>
            <p:ph idx="1"/>
          </p:nvPr>
        </p:nvSpPr>
        <p:spPr/>
        <p:txBody>
          <a:bodyPr/>
          <a:lstStyle/>
          <a:p>
            <a:r>
              <a:rPr lang="en-US" dirty="0"/>
              <a:t>Tell the story of a young patient with LCH</a:t>
            </a:r>
          </a:p>
          <a:p>
            <a:r>
              <a:rPr lang="en-US" dirty="0"/>
              <a:t>Generate a differential for his orbital swelling</a:t>
            </a:r>
          </a:p>
          <a:p>
            <a:r>
              <a:rPr lang="en-US" dirty="0"/>
              <a:t>Gather ideas for future directions and management</a:t>
            </a:r>
          </a:p>
        </p:txBody>
      </p:sp>
    </p:spTree>
    <p:extLst>
      <p:ext uri="{BB962C8B-B14F-4D97-AF65-F5344CB8AC3E}">
        <p14:creationId xmlns:p14="http://schemas.microsoft.com/office/powerpoint/2010/main" val="19478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FA2C70-C194-5E4E-913D-37F7B17972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876" y="1524000"/>
            <a:ext cx="6112247" cy="4602163"/>
          </a:xfrm>
        </p:spPr>
      </p:pic>
      <p:sp>
        <p:nvSpPr>
          <p:cNvPr id="3" name="Title 2">
            <a:extLst>
              <a:ext uri="{FF2B5EF4-FFF2-40B4-BE49-F238E27FC236}">
                <a16:creationId xmlns:a16="http://schemas.microsoft.com/office/drawing/2014/main" id="{174783FB-FF73-9A47-AD53-5320D35AF97D}"/>
              </a:ext>
            </a:extLst>
          </p:cNvPr>
          <p:cNvSpPr>
            <a:spLocks noGrp="1"/>
          </p:cNvSpPr>
          <p:nvPr>
            <p:ph type="title"/>
          </p:nvPr>
        </p:nvSpPr>
        <p:spPr/>
        <p:txBody>
          <a:bodyPr/>
          <a:lstStyle/>
          <a:p>
            <a:r>
              <a:rPr lang="en-US" dirty="0"/>
              <a:t>Pathology—H&amp;E 40x</a:t>
            </a:r>
          </a:p>
        </p:txBody>
      </p:sp>
    </p:spTree>
    <p:extLst>
      <p:ext uri="{BB962C8B-B14F-4D97-AF65-F5344CB8AC3E}">
        <p14:creationId xmlns:p14="http://schemas.microsoft.com/office/powerpoint/2010/main" val="384963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9F876A-75B0-3A4F-B640-D18750350101}"/>
              </a:ext>
            </a:extLst>
          </p:cNvPr>
          <p:cNvSpPr>
            <a:spLocks noGrp="1"/>
          </p:cNvSpPr>
          <p:nvPr>
            <p:ph idx="1"/>
          </p:nvPr>
        </p:nvSpPr>
        <p:spPr/>
        <p:txBody>
          <a:bodyPr/>
          <a:lstStyle/>
          <a:p>
            <a:r>
              <a:rPr lang="en-US" dirty="0"/>
              <a:t>Langerhans cell histiocytosis with malignant transformation to Langerhans cell sarcoma</a:t>
            </a:r>
          </a:p>
          <a:p>
            <a:r>
              <a:rPr lang="en-US" dirty="0"/>
              <a:t>Post radiation sarcoma (rhabdomyosarcoma?)</a:t>
            </a:r>
          </a:p>
          <a:p>
            <a:r>
              <a:rPr lang="en-US" dirty="0"/>
              <a:t>Soft tissue sarcoma</a:t>
            </a:r>
          </a:p>
          <a:p>
            <a:r>
              <a:rPr lang="en-US" dirty="0"/>
              <a:t>BRAF inhibitor-associated sarcoma</a:t>
            </a:r>
          </a:p>
        </p:txBody>
      </p:sp>
      <p:sp>
        <p:nvSpPr>
          <p:cNvPr id="3" name="Title 2">
            <a:extLst>
              <a:ext uri="{FF2B5EF4-FFF2-40B4-BE49-F238E27FC236}">
                <a16:creationId xmlns:a16="http://schemas.microsoft.com/office/drawing/2014/main" id="{2AF0A8A3-D311-DB46-8AFE-2061FA90112D}"/>
              </a:ext>
            </a:extLst>
          </p:cNvPr>
          <p:cNvSpPr>
            <a:spLocks noGrp="1"/>
          </p:cNvSpPr>
          <p:nvPr>
            <p:ph type="title"/>
          </p:nvPr>
        </p:nvSpPr>
        <p:spPr/>
        <p:txBody>
          <a:bodyPr/>
          <a:lstStyle/>
          <a:p>
            <a:r>
              <a:rPr lang="en-US" dirty="0"/>
              <a:t>Differential diagnosis</a:t>
            </a:r>
          </a:p>
        </p:txBody>
      </p:sp>
    </p:spTree>
    <p:extLst>
      <p:ext uri="{BB962C8B-B14F-4D97-AF65-F5344CB8AC3E}">
        <p14:creationId xmlns:p14="http://schemas.microsoft.com/office/powerpoint/2010/main" val="14183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CBFA9F-599B-0146-9D2D-C9DFCD182D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4766" y="1524000"/>
            <a:ext cx="4614467" cy="4419600"/>
          </a:xfrm>
        </p:spPr>
      </p:pic>
      <p:sp>
        <p:nvSpPr>
          <p:cNvPr id="3" name="Title 2">
            <a:extLst>
              <a:ext uri="{FF2B5EF4-FFF2-40B4-BE49-F238E27FC236}">
                <a16:creationId xmlns:a16="http://schemas.microsoft.com/office/drawing/2014/main" id="{D5432242-F08C-0745-992D-193333F13EDE}"/>
              </a:ext>
            </a:extLst>
          </p:cNvPr>
          <p:cNvSpPr>
            <a:spLocks noGrp="1"/>
          </p:cNvSpPr>
          <p:nvPr>
            <p:ph type="title"/>
          </p:nvPr>
        </p:nvSpPr>
        <p:spPr/>
        <p:txBody>
          <a:bodyPr/>
          <a:lstStyle/>
          <a:p>
            <a:r>
              <a:rPr lang="en-US" dirty="0"/>
              <a:t>May 2018—continued q 3 months imaging</a:t>
            </a:r>
          </a:p>
        </p:txBody>
      </p:sp>
    </p:spTree>
    <p:extLst>
      <p:ext uri="{BB962C8B-B14F-4D97-AF65-F5344CB8AC3E}">
        <p14:creationId xmlns:p14="http://schemas.microsoft.com/office/powerpoint/2010/main" val="1485406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958F4-909B-6943-B367-D47011CBF888}"/>
              </a:ext>
            </a:extLst>
          </p:cNvPr>
          <p:cNvSpPr>
            <a:spLocks noGrp="1"/>
          </p:cNvSpPr>
          <p:nvPr>
            <p:ph type="title"/>
          </p:nvPr>
        </p:nvSpPr>
        <p:spPr/>
        <p:txBody>
          <a:bodyPr/>
          <a:lstStyle/>
          <a:p>
            <a:r>
              <a:rPr lang="en-US" dirty="0"/>
              <a:t>What does the future hold?</a:t>
            </a:r>
            <a:br>
              <a:rPr lang="en-US" dirty="0"/>
            </a:br>
            <a:r>
              <a:rPr lang="en-US" dirty="0"/>
              <a:t>Further work-up/treatment recommendations?</a:t>
            </a:r>
          </a:p>
        </p:txBody>
      </p:sp>
      <p:pic>
        <p:nvPicPr>
          <p:cNvPr id="4" name="Content Placeholder 4">
            <a:extLst>
              <a:ext uri="{FF2B5EF4-FFF2-40B4-BE49-F238E27FC236}">
                <a16:creationId xmlns:a16="http://schemas.microsoft.com/office/drawing/2014/main" id="{5BA8DBFC-6C07-A040-A304-D7E44D74B5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20784"/>
            <a:ext cx="3614108" cy="4751415"/>
          </a:xfrm>
        </p:spPr>
      </p:pic>
    </p:spTree>
    <p:extLst>
      <p:ext uri="{BB962C8B-B14F-4D97-AF65-F5344CB8AC3E}">
        <p14:creationId xmlns:p14="http://schemas.microsoft.com/office/powerpoint/2010/main" val="182411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11023"/>
          </a:xfrm>
        </p:spPr>
        <p:txBody>
          <a:bodyPr/>
          <a:lstStyle/>
          <a:p>
            <a:r>
              <a:rPr lang="en-US" dirty="0"/>
              <a:t>Thank you</a:t>
            </a:r>
          </a:p>
        </p:txBody>
      </p:sp>
      <p:sp>
        <p:nvSpPr>
          <p:cNvPr id="5" name="Content Placeholder 4"/>
          <p:cNvSpPr>
            <a:spLocks noGrp="1"/>
          </p:cNvSpPr>
          <p:nvPr>
            <p:ph idx="1"/>
          </p:nvPr>
        </p:nvSpPr>
        <p:spPr>
          <a:xfrm>
            <a:off x="0" y="1524001"/>
            <a:ext cx="5334000" cy="4572000"/>
          </a:xfrm>
        </p:spPr>
        <p:txBody>
          <a:bodyPr/>
          <a:lstStyle/>
          <a:p>
            <a:r>
              <a:rPr lang="en-US" dirty="0"/>
              <a:t>Dr. Mark Lucarelli </a:t>
            </a:r>
          </a:p>
          <a:p>
            <a:r>
              <a:rPr lang="en-US" dirty="0"/>
              <a:t>Dr. Diane </a:t>
            </a:r>
            <a:r>
              <a:rPr lang="en-US" dirty="0" err="1"/>
              <a:t>Pucceti</a:t>
            </a:r>
            <a:endParaRPr lang="en-US" dirty="0"/>
          </a:p>
          <a:p>
            <a:r>
              <a:rPr lang="en-US" dirty="0"/>
              <a:t>Dr. Suzanne Van </a:t>
            </a:r>
            <a:r>
              <a:rPr lang="en-US" dirty="0" err="1"/>
              <a:t>Landingham</a:t>
            </a:r>
            <a:endParaRPr lang="en-US" dirty="0"/>
          </a:p>
          <a:p>
            <a:r>
              <a:rPr lang="en-US" dirty="0"/>
              <a:t>Dr. Shilpa Reddy</a:t>
            </a:r>
          </a:p>
          <a:p>
            <a:r>
              <a:rPr lang="en-US" dirty="0"/>
              <a:t>Dr. Chandana </a:t>
            </a:r>
            <a:r>
              <a:rPr lang="en-US" dirty="0" err="1"/>
              <a:t>Papudesu</a:t>
            </a:r>
            <a:endParaRPr lang="en-US" dirty="0"/>
          </a:p>
          <a:p>
            <a:r>
              <a:rPr lang="en-US" dirty="0"/>
              <a:t>Dr. Meghana Agni</a:t>
            </a:r>
          </a:p>
        </p:txBody>
      </p:sp>
      <p:pic>
        <p:nvPicPr>
          <p:cNvPr id="3" name="Picture 2">
            <a:extLst>
              <a:ext uri="{FF2B5EF4-FFF2-40B4-BE49-F238E27FC236}">
                <a16:creationId xmlns:a16="http://schemas.microsoft.com/office/drawing/2014/main" id="{78020A99-904D-EA46-A3FD-05EDE7E0D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780" y="1748400"/>
            <a:ext cx="3189020" cy="4252026"/>
          </a:xfrm>
          <a:prstGeom prst="rect">
            <a:avLst/>
          </a:prstGeom>
        </p:spPr>
      </p:pic>
    </p:spTree>
    <p:extLst>
      <p:ext uri="{BB962C8B-B14F-4D97-AF65-F5344CB8AC3E}">
        <p14:creationId xmlns:p14="http://schemas.microsoft.com/office/powerpoint/2010/main" val="383009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11023"/>
          </a:xfrm>
        </p:spPr>
        <p:txBody>
          <a:bodyPr/>
          <a:lstStyle/>
          <a:p>
            <a:r>
              <a:rPr lang="en-US" dirty="0"/>
              <a:t>Thank you</a:t>
            </a:r>
          </a:p>
        </p:txBody>
      </p:sp>
      <p:sp>
        <p:nvSpPr>
          <p:cNvPr id="5" name="Content Placeholder 4"/>
          <p:cNvSpPr>
            <a:spLocks noGrp="1"/>
          </p:cNvSpPr>
          <p:nvPr>
            <p:ph idx="1"/>
          </p:nvPr>
        </p:nvSpPr>
        <p:spPr>
          <a:xfrm>
            <a:off x="0" y="1524001"/>
            <a:ext cx="5334000" cy="4572000"/>
          </a:xfrm>
        </p:spPr>
        <p:txBody>
          <a:bodyPr/>
          <a:lstStyle/>
          <a:p>
            <a:r>
              <a:rPr lang="en-US" dirty="0"/>
              <a:t>Dr. Mark Lucarelli </a:t>
            </a:r>
          </a:p>
          <a:p>
            <a:r>
              <a:rPr lang="en-US" dirty="0"/>
              <a:t>Dr. Diane </a:t>
            </a:r>
            <a:r>
              <a:rPr lang="en-US" dirty="0" err="1"/>
              <a:t>Pucceti</a:t>
            </a:r>
            <a:endParaRPr lang="en-US" dirty="0"/>
          </a:p>
          <a:p>
            <a:r>
              <a:rPr lang="en-US" dirty="0"/>
              <a:t>Dr. Suzanne Van </a:t>
            </a:r>
            <a:r>
              <a:rPr lang="en-US" dirty="0" err="1"/>
              <a:t>Landingham</a:t>
            </a:r>
            <a:endParaRPr lang="en-US" dirty="0"/>
          </a:p>
          <a:p>
            <a:r>
              <a:rPr lang="en-US" dirty="0"/>
              <a:t>Dr. Shilpa Reddy</a:t>
            </a:r>
          </a:p>
          <a:p>
            <a:r>
              <a:rPr lang="en-US" dirty="0"/>
              <a:t>Dr. Chandana </a:t>
            </a:r>
            <a:r>
              <a:rPr lang="en-US" dirty="0" err="1"/>
              <a:t>Papudesu</a:t>
            </a:r>
            <a:endParaRPr lang="en-US" dirty="0"/>
          </a:p>
          <a:p>
            <a:r>
              <a:rPr lang="en-US" dirty="0"/>
              <a:t>Dr. Meghana Agni</a:t>
            </a:r>
          </a:p>
        </p:txBody>
      </p:sp>
      <p:pic>
        <p:nvPicPr>
          <p:cNvPr id="9" name="Picture 8">
            <a:extLst>
              <a:ext uri="{FF2B5EF4-FFF2-40B4-BE49-F238E27FC236}">
                <a16:creationId xmlns:a16="http://schemas.microsoft.com/office/drawing/2014/main" id="{EAD2DEC6-8988-134C-8DA0-B444D20FB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41" y="1686561"/>
            <a:ext cx="3185159" cy="4246879"/>
          </a:xfrm>
          <a:prstGeom prst="rect">
            <a:avLst/>
          </a:prstGeom>
        </p:spPr>
      </p:pic>
    </p:spTree>
    <p:extLst>
      <p:ext uri="{BB962C8B-B14F-4D97-AF65-F5344CB8AC3E}">
        <p14:creationId xmlns:p14="http://schemas.microsoft.com/office/powerpoint/2010/main" val="410336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11023"/>
          </a:xfrm>
        </p:spPr>
        <p:txBody>
          <a:bodyPr/>
          <a:lstStyle/>
          <a:p>
            <a:r>
              <a:rPr lang="en-US" dirty="0"/>
              <a:t>References</a:t>
            </a:r>
          </a:p>
        </p:txBody>
      </p:sp>
      <p:sp>
        <p:nvSpPr>
          <p:cNvPr id="5" name="Content Placeholder 4"/>
          <p:cNvSpPr>
            <a:spLocks noGrp="1"/>
          </p:cNvSpPr>
          <p:nvPr>
            <p:ph idx="1"/>
          </p:nvPr>
        </p:nvSpPr>
        <p:spPr/>
        <p:txBody>
          <a:bodyPr/>
          <a:lstStyle/>
          <a:p>
            <a:pPr marL="0" indent="0">
              <a:buNone/>
            </a:pPr>
            <a:r>
              <a:rPr lang="en-US" sz="900" dirty="0" err="1"/>
              <a:t>Esmaili</a:t>
            </a:r>
            <a:r>
              <a:rPr lang="en-US" sz="900" dirty="0"/>
              <a:t> N, Harris GJ. Langerhans Cell Histiocytosis of the Orbit: Spectrum of Disease and Risk of Central Nervous System Sequelae in Unifocal Cases. </a:t>
            </a:r>
            <a:r>
              <a:rPr lang="en-US" sz="900" dirty="0" err="1"/>
              <a:t>Ophthal</a:t>
            </a:r>
            <a:r>
              <a:rPr lang="en-US" sz="900" dirty="0"/>
              <a:t> </a:t>
            </a:r>
            <a:r>
              <a:rPr lang="en-US" sz="900" dirty="0" err="1"/>
              <a:t>Plast</a:t>
            </a:r>
            <a:r>
              <a:rPr lang="en-US" sz="900" dirty="0"/>
              <a:t> </a:t>
            </a:r>
            <a:r>
              <a:rPr lang="en-US" sz="900" dirty="0" err="1"/>
              <a:t>Reconstr</a:t>
            </a:r>
            <a:r>
              <a:rPr lang="en-US" sz="900" dirty="0"/>
              <a:t> </a:t>
            </a:r>
            <a:r>
              <a:rPr lang="en-US" sz="900" dirty="0" err="1"/>
              <a:t>Surg</a:t>
            </a:r>
            <a:r>
              <a:rPr lang="en-US" sz="900" dirty="0"/>
              <a:t> 2016;32:28–34. </a:t>
            </a:r>
          </a:p>
          <a:p>
            <a:pPr marL="0" indent="0">
              <a:buNone/>
            </a:pPr>
            <a:endParaRPr lang="en-US" sz="900" dirty="0"/>
          </a:p>
          <a:p>
            <a:pPr marL="0" indent="0">
              <a:buNone/>
            </a:pPr>
            <a:r>
              <a:rPr lang="en-US" sz="900" dirty="0"/>
              <a:t>Margo CE, Goldman DR. Langerhans cell histiocytosis. </a:t>
            </a:r>
            <a:r>
              <a:rPr lang="en-US" sz="900" dirty="0" err="1"/>
              <a:t>Surv</a:t>
            </a:r>
            <a:r>
              <a:rPr lang="en-US" sz="900" dirty="0"/>
              <a:t> </a:t>
            </a:r>
            <a:r>
              <a:rPr lang="en-US" sz="900" dirty="0" err="1"/>
              <a:t>Ophthalmol</a:t>
            </a:r>
            <a:r>
              <a:rPr lang="en-US" sz="900" dirty="0"/>
              <a:t> 2008;53:332–58. </a:t>
            </a:r>
          </a:p>
          <a:p>
            <a:pPr marL="0" indent="0">
              <a:buNone/>
            </a:pPr>
            <a:r>
              <a:rPr lang="en-US" sz="900" dirty="0" err="1"/>
              <a:t>Brockstein</a:t>
            </a:r>
            <a:r>
              <a:rPr lang="en-US" sz="900" dirty="0"/>
              <a:t> B, </a:t>
            </a:r>
            <a:r>
              <a:rPr lang="en-US" sz="900" dirty="0" err="1"/>
              <a:t>Mundt</a:t>
            </a:r>
            <a:r>
              <a:rPr lang="en-US" sz="900" dirty="0"/>
              <a:t> A, </a:t>
            </a:r>
            <a:r>
              <a:rPr lang="en-US" sz="900" dirty="0" err="1"/>
              <a:t>Haraf</a:t>
            </a:r>
            <a:r>
              <a:rPr lang="en-US" sz="900" dirty="0"/>
              <a:t> D, Ferguson M, Montag A; Radiation-Induced Leiomyosarcoma: Does Antimetabolite Chemotherapy Contribute? A Report of Three Cases; Sarcoma. Volume 7, Issue 3-4, Pages 167-172</a:t>
            </a:r>
            <a:br>
              <a:rPr lang="en-US" sz="900" dirty="0"/>
            </a:br>
            <a:endParaRPr lang="en-US" sz="900" dirty="0"/>
          </a:p>
          <a:p>
            <a:pPr marL="0" indent="0">
              <a:buNone/>
            </a:pPr>
            <a:r>
              <a:rPr lang="en-US" sz="900" dirty="0" err="1"/>
              <a:t>Brockstein</a:t>
            </a:r>
            <a:r>
              <a:rPr lang="en-US" sz="900" dirty="0"/>
              <a:t> B, et al.  </a:t>
            </a:r>
            <a:r>
              <a:rPr lang="en-US" sz="900" baseline="30000" dirty="0"/>
              <a:t> </a:t>
            </a:r>
            <a:r>
              <a:rPr lang="en-US" sz="900" dirty="0"/>
              <a:t>Radiation-Induced Leiomyosarcoma: Does Antimetabolite Chemotherapy Contribute? A Report of Three Cases; Sarcoma; Volume 7, Issue 3-4, Pages 167-172</a:t>
            </a:r>
          </a:p>
          <a:p>
            <a:pPr marL="0" indent="0">
              <a:buNone/>
            </a:pPr>
            <a:r>
              <a:rPr lang="en-US" sz="900" dirty="0"/>
              <a:t> </a:t>
            </a:r>
          </a:p>
          <a:p>
            <a:pPr marL="0" indent="0">
              <a:buNone/>
            </a:pPr>
            <a:r>
              <a:rPr lang="en-US" sz="900" dirty="0" err="1"/>
              <a:t>Grimer</a:t>
            </a:r>
            <a:r>
              <a:rPr lang="en-US" sz="900" dirty="0"/>
              <a:t> R, et al; </a:t>
            </a:r>
            <a:r>
              <a:rPr lang="en-US" sz="900" dirty="0">
                <a:hlinkClick r:id="rId2"/>
              </a:rPr>
              <a:t>Guidelines for the Management of Soft Tissue Sarcomas</a:t>
            </a:r>
            <a:r>
              <a:rPr lang="en-US" sz="900" dirty="0"/>
              <a:t>; Sarcoma </a:t>
            </a:r>
            <a:br>
              <a:rPr lang="en-US" sz="900" dirty="0"/>
            </a:br>
            <a:r>
              <a:rPr lang="en-US" sz="900" dirty="0"/>
              <a:t>Guidelines (15 pages), Volume 2010 (2010)</a:t>
            </a:r>
          </a:p>
          <a:p>
            <a:pPr marL="0" indent="0">
              <a:buNone/>
            </a:pPr>
            <a:r>
              <a:rPr lang="en-US" sz="900" dirty="0"/>
              <a:t> </a:t>
            </a:r>
          </a:p>
          <a:p>
            <a:pPr marL="0" indent="0">
              <a:buNone/>
            </a:pPr>
            <a:r>
              <a:rPr lang="en-US" sz="900" dirty="0" err="1"/>
              <a:t>Fernebro</a:t>
            </a:r>
            <a:r>
              <a:rPr lang="en-US" sz="900" dirty="0"/>
              <a:t> J, et al; </a:t>
            </a:r>
            <a:r>
              <a:rPr lang="en-US" sz="900" dirty="0">
                <a:hlinkClick r:id="rId3"/>
              </a:rPr>
              <a:t>Genetic Profiling Differentiates Second Primary Tumors from Metastases in Adult Metachronous Soft Tissue Sarcoma</a:t>
            </a:r>
            <a:r>
              <a:rPr lang="en-US" sz="900" dirty="0"/>
              <a:t>; Sarcoma; Research Article (7 pages), Volume 2008 (2008)</a:t>
            </a:r>
          </a:p>
          <a:p>
            <a:pPr marL="0" indent="0">
              <a:buNone/>
            </a:pPr>
            <a:r>
              <a:rPr lang="en-US" sz="900" dirty="0"/>
              <a:t> </a:t>
            </a:r>
          </a:p>
          <a:p>
            <a:pPr marL="0" indent="0">
              <a:buNone/>
            </a:pPr>
            <a:r>
              <a:rPr lang="en-US" sz="900" dirty="0"/>
              <a:t>Roberts F, Macduff EM; An update on mesenchymal </a:t>
            </a:r>
            <a:r>
              <a:rPr lang="en-US" sz="900" dirty="0" err="1"/>
              <a:t>tumours</a:t>
            </a:r>
            <a:r>
              <a:rPr lang="en-US" sz="900" dirty="0"/>
              <a:t> of the orbit with an emphasis on the value of molecular/cytogenetic testing; Saudi journal of ophthalmology; 2018, Vol.32(1), p.3-12</a:t>
            </a:r>
          </a:p>
          <a:p>
            <a:pPr marL="0" indent="0">
              <a:buNone/>
            </a:pPr>
            <a:r>
              <a:rPr lang="en-US" sz="900" dirty="0"/>
              <a:t> </a:t>
            </a:r>
          </a:p>
          <a:p>
            <a:pPr marL="0" indent="0">
              <a:buNone/>
            </a:pPr>
            <a:r>
              <a:rPr lang="en-US" sz="900" dirty="0"/>
              <a:t>Szymanski LJ, et al; Quadruple Neoplasms following Radiation Therapy for Congenital Bilateral Retinoblastoma.  Ocular Oncology and Pathology. 2017 Dec; 4 (1); 33-37.</a:t>
            </a:r>
          </a:p>
          <a:p>
            <a:pPr marL="0" indent="0">
              <a:buNone/>
            </a:pPr>
            <a:r>
              <a:rPr lang="en-US" sz="900" dirty="0"/>
              <a:t> </a:t>
            </a:r>
          </a:p>
          <a:p>
            <a:pPr marL="0" indent="0">
              <a:buNone/>
            </a:pPr>
            <a:r>
              <a:rPr lang="en-US" sz="900" dirty="0"/>
              <a:t>Adesina OO, et al; </a:t>
            </a:r>
            <a:r>
              <a:rPr lang="en-US" sz="900" dirty="0">
                <a:hlinkClick r:id="rId4"/>
              </a:rPr>
              <a:t>Undifferentiated Nonrhabdomyosarcoma Soft Tissue Sarcoma of the Orbit.</a:t>
            </a:r>
            <a:r>
              <a:rPr lang="en-US" sz="900" dirty="0"/>
              <a:t> Ophthalmic </a:t>
            </a:r>
            <a:r>
              <a:rPr lang="en-US" sz="900" dirty="0" err="1"/>
              <a:t>Plast</a:t>
            </a:r>
            <a:r>
              <a:rPr lang="en-US" sz="900" dirty="0"/>
              <a:t> </a:t>
            </a:r>
            <a:r>
              <a:rPr lang="en-US" sz="900" dirty="0" err="1"/>
              <a:t>Reconstr</a:t>
            </a:r>
            <a:r>
              <a:rPr lang="en-US" sz="900" dirty="0"/>
              <a:t> Surg. 2017 May/Jun;33(3):e57-e60.</a:t>
            </a:r>
          </a:p>
          <a:p>
            <a:pPr marL="0" indent="0">
              <a:buNone/>
            </a:pPr>
            <a:r>
              <a:rPr lang="en-US" sz="900" dirty="0"/>
              <a:t> </a:t>
            </a:r>
          </a:p>
          <a:p>
            <a:pPr marL="0" indent="0">
              <a:buNone/>
            </a:pPr>
            <a:r>
              <a:rPr lang="en-US" sz="900" dirty="0"/>
              <a:t>Malka-</a:t>
            </a:r>
            <a:r>
              <a:rPr lang="en-US" sz="900" dirty="0" err="1"/>
              <a:t>Mahieu</a:t>
            </a:r>
            <a:r>
              <a:rPr lang="en-US" sz="900" dirty="0"/>
              <a:t> H, et al; </a:t>
            </a:r>
            <a:r>
              <a:rPr lang="en-US" sz="900" dirty="0">
                <a:hlinkClick r:id="rId5"/>
              </a:rPr>
              <a:t>Synergistic effects of eIF4A and MEK inhibitors on proliferation of NRAS-mutant melanoma cell </a:t>
            </a:r>
            <a:r>
              <a:rPr lang="en-US" sz="900" dirty="0" err="1">
                <a:hlinkClick r:id="rId5"/>
              </a:rPr>
              <a:t>lines.</a:t>
            </a:r>
            <a:r>
              <a:rPr lang="en-US" sz="900" dirty="0" err="1"/>
              <a:t>Cell</a:t>
            </a:r>
            <a:r>
              <a:rPr lang="en-US" sz="900" dirty="0"/>
              <a:t> Cycle. 2016 Sep 16;15(18):2405-9.</a:t>
            </a:r>
          </a:p>
          <a:p>
            <a:pPr marL="0" indent="0">
              <a:buNone/>
            </a:pPr>
            <a:r>
              <a:rPr lang="en-US" sz="900" dirty="0"/>
              <a:t> </a:t>
            </a:r>
          </a:p>
          <a:p>
            <a:pPr marL="0" indent="0">
              <a:buNone/>
            </a:pPr>
            <a:r>
              <a:rPr lang="en-US" sz="900" dirty="0"/>
              <a:t>Ciccarelli C, et al. </a:t>
            </a:r>
            <a:r>
              <a:rPr lang="en-US" sz="900" dirty="0">
                <a:hlinkClick r:id="rId6"/>
              </a:rPr>
              <a:t>p21WAF1 expression induced by MEK/ERK pathway activation or inhibition correlates with growth arrest, myogenic differentiation and onco-phenotype reversal </a:t>
            </a:r>
            <a:r>
              <a:rPr lang="en-US" sz="1000" dirty="0">
                <a:hlinkClick r:id="rId6"/>
              </a:rPr>
              <a:t>in rhabdomyosarcoma cells.</a:t>
            </a:r>
            <a:r>
              <a:rPr lang="en-US" sz="1000" dirty="0"/>
              <a:t> </a:t>
            </a:r>
            <a:r>
              <a:rPr lang="en-US" sz="1000" dirty="0" err="1"/>
              <a:t>Mol</a:t>
            </a:r>
            <a:r>
              <a:rPr lang="en-US" sz="1000" dirty="0"/>
              <a:t> Cancer. 2005 Dec 13;4:41.</a:t>
            </a:r>
          </a:p>
          <a:p>
            <a:pPr marL="0" indent="0">
              <a:buNone/>
            </a:pPr>
            <a:endParaRPr lang="en-US" sz="1200" dirty="0"/>
          </a:p>
        </p:txBody>
      </p:sp>
    </p:spTree>
    <p:extLst>
      <p:ext uri="{BB962C8B-B14F-4D97-AF65-F5344CB8AC3E}">
        <p14:creationId xmlns:p14="http://schemas.microsoft.com/office/powerpoint/2010/main" val="98666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F5A30-049C-604A-A082-0CC7F4969C8B}"/>
              </a:ext>
            </a:extLst>
          </p:cNvPr>
          <p:cNvSpPr>
            <a:spLocks noGrp="1"/>
          </p:cNvSpPr>
          <p:nvPr>
            <p:ph idx="1"/>
          </p:nvPr>
        </p:nvSpPr>
        <p:spPr/>
        <p:txBody>
          <a:bodyPr/>
          <a:lstStyle/>
          <a:p>
            <a:r>
              <a:rPr lang="en-US" dirty="0"/>
              <a:t>18 y/o male with headache, blurry vision, and swelling of right upper and lower eyelids</a:t>
            </a:r>
          </a:p>
        </p:txBody>
      </p:sp>
      <p:sp>
        <p:nvSpPr>
          <p:cNvPr id="3" name="Title 2">
            <a:extLst>
              <a:ext uri="{FF2B5EF4-FFF2-40B4-BE49-F238E27FC236}">
                <a16:creationId xmlns:a16="http://schemas.microsoft.com/office/drawing/2014/main" id="{BF846A3E-3603-BA46-B19F-7A26F1169EFB}"/>
              </a:ext>
            </a:extLst>
          </p:cNvPr>
          <p:cNvSpPr>
            <a:spLocks noGrp="1"/>
          </p:cNvSpPr>
          <p:nvPr>
            <p:ph type="title"/>
          </p:nvPr>
        </p:nvSpPr>
        <p:spPr/>
        <p:txBody>
          <a:bodyPr/>
          <a:lstStyle/>
          <a:p>
            <a:r>
              <a:rPr lang="en-US" dirty="0"/>
              <a:t>Presentation</a:t>
            </a:r>
          </a:p>
        </p:txBody>
      </p:sp>
    </p:spTree>
    <p:extLst>
      <p:ext uri="{BB962C8B-B14F-4D97-AF65-F5344CB8AC3E}">
        <p14:creationId xmlns:p14="http://schemas.microsoft.com/office/powerpoint/2010/main" val="319727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3E028A-BD8A-4343-B4A3-9C619BF8C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098773"/>
            <a:ext cx="4284153" cy="4876800"/>
          </a:xfrm>
          <a:prstGeom prst="rect">
            <a:avLst/>
          </a:prstGeom>
        </p:spPr>
      </p:pic>
      <p:pic>
        <p:nvPicPr>
          <p:cNvPr id="3" name="Content Placeholder 4">
            <a:extLst>
              <a:ext uri="{FF2B5EF4-FFF2-40B4-BE49-F238E27FC236}">
                <a16:creationId xmlns:a16="http://schemas.microsoft.com/office/drawing/2014/main" id="{9CAD7B4D-B4D8-FF45-A712-0745CF880A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082786"/>
            <a:ext cx="3733800" cy="4908773"/>
          </a:xfrm>
        </p:spPr>
      </p:pic>
    </p:spTree>
    <p:extLst>
      <p:ext uri="{BB962C8B-B14F-4D97-AF65-F5344CB8AC3E}">
        <p14:creationId xmlns:p14="http://schemas.microsoft.com/office/powerpoint/2010/main" val="114943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80A43A-4E5F-9541-8813-051F515F959E}"/>
              </a:ext>
            </a:extLst>
          </p:cNvPr>
          <p:cNvSpPr>
            <a:spLocks noGrp="1"/>
          </p:cNvSpPr>
          <p:nvPr>
            <p:ph idx="1"/>
          </p:nvPr>
        </p:nvSpPr>
        <p:spPr>
          <a:xfrm>
            <a:off x="457200" y="1524000"/>
            <a:ext cx="8229600" cy="5105400"/>
          </a:xfrm>
        </p:spPr>
        <p:txBody>
          <a:bodyPr/>
          <a:lstStyle/>
          <a:p>
            <a:r>
              <a:rPr lang="en-US" dirty="0"/>
              <a:t>Diagnosed August 1999 as a baby (skin involvement) </a:t>
            </a:r>
          </a:p>
          <a:p>
            <a:r>
              <a:rPr lang="en-US" dirty="0"/>
              <a:t>Radiation in 2000 after bony involvement of external ear canal and zygoma</a:t>
            </a:r>
          </a:p>
          <a:p>
            <a:r>
              <a:rPr lang="en-US" dirty="0"/>
              <a:t>Neurodegenerative change resulting in diabetes insipidus; started on desmopressin and systemic chemotherapy (vinblastine and prednisone)</a:t>
            </a:r>
          </a:p>
          <a:p>
            <a:r>
              <a:rPr lang="en-US" dirty="0"/>
              <a:t>More neurodegenerative changes, particularly in the cerebellum; started a regimen of 6-mercaptopurine and pentoxifylline</a:t>
            </a:r>
          </a:p>
          <a:p>
            <a:r>
              <a:rPr lang="en-US" dirty="0"/>
              <a:t>Further CNS LCH diagnosed; began regimen of vincristine and cytarabine arabinoside</a:t>
            </a:r>
          </a:p>
          <a:p>
            <a:pPr marL="457200" lvl="1" indent="0">
              <a:buNone/>
            </a:pPr>
            <a:endParaRPr lang="en-US" dirty="0"/>
          </a:p>
        </p:txBody>
      </p:sp>
      <p:sp>
        <p:nvSpPr>
          <p:cNvPr id="3" name="Title 2">
            <a:extLst>
              <a:ext uri="{FF2B5EF4-FFF2-40B4-BE49-F238E27FC236}">
                <a16:creationId xmlns:a16="http://schemas.microsoft.com/office/drawing/2014/main" id="{0E940519-121E-1E42-A4FD-65327C5BB262}"/>
              </a:ext>
            </a:extLst>
          </p:cNvPr>
          <p:cNvSpPr>
            <a:spLocks noGrp="1"/>
          </p:cNvSpPr>
          <p:nvPr>
            <p:ph type="title"/>
          </p:nvPr>
        </p:nvSpPr>
        <p:spPr/>
        <p:txBody>
          <a:bodyPr/>
          <a:lstStyle/>
          <a:p>
            <a:r>
              <a:rPr lang="en-US" dirty="0"/>
              <a:t>Past Medical History: Langerhans Cell Histiocytosis</a:t>
            </a:r>
          </a:p>
        </p:txBody>
      </p:sp>
    </p:spTree>
    <p:extLst>
      <p:ext uri="{BB962C8B-B14F-4D97-AF65-F5344CB8AC3E}">
        <p14:creationId xmlns:p14="http://schemas.microsoft.com/office/powerpoint/2010/main" val="7313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C6CB2-3E5B-C848-A4C1-841B95712EE3}"/>
              </a:ext>
            </a:extLst>
          </p:cNvPr>
          <p:cNvSpPr>
            <a:spLocks noGrp="1"/>
          </p:cNvSpPr>
          <p:nvPr>
            <p:ph idx="1"/>
          </p:nvPr>
        </p:nvSpPr>
        <p:spPr/>
        <p:txBody>
          <a:bodyPr/>
          <a:lstStyle/>
          <a:p>
            <a:r>
              <a:rPr lang="en-US" dirty="0"/>
              <a:t>Rituximab infusions started in early 2016; discontinued in mid-2016 due to lack of response</a:t>
            </a:r>
          </a:p>
          <a:p>
            <a:r>
              <a:rPr lang="en-US" dirty="0"/>
              <a:t>In 2016, skin tissue from 1999 skin biopsy tested positive for BRAFV600 mutation</a:t>
            </a:r>
          </a:p>
          <a:p>
            <a:r>
              <a:rPr lang="en-US" dirty="0"/>
              <a:t>Due to clinical worsening, started on BRAF inhibitor Dabrafenib 11/1/17</a:t>
            </a:r>
          </a:p>
          <a:p>
            <a:endParaRPr lang="en-US" dirty="0"/>
          </a:p>
        </p:txBody>
      </p:sp>
      <p:sp>
        <p:nvSpPr>
          <p:cNvPr id="3" name="Title 2">
            <a:extLst>
              <a:ext uri="{FF2B5EF4-FFF2-40B4-BE49-F238E27FC236}">
                <a16:creationId xmlns:a16="http://schemas.microsoft.com/office/drawing/2014/main" id="{995A0522-D4A9-7549-8774-965161121340}"/>
              </a:ext>
            </a:extLst>
          </p:cNvPr>
          <p:cNvSpPr>
            <a:spLocks noGrp="1"/>
          </p:cNvSpPr>
          <p:nvPr>
            <p:ph type="title"/>
          </p:nvPr>
        </p:nvSpPr>
        <p:spPr/>
        <p:txBody>
          <a:bodyPr/>
          <a:lstStyle/>
          <a:p>
            <a:r>
              <a:rPr lang="en-US" dirty="0"/>
              <a:t>Past Medical History: Langerhans Cell Histiocytosis</a:t>
            </a:r>
          </a:p>
        </p:txBody>
      </p:sp>
    </p:spTree>
    <p:extLst>
      <p:ext uri="{BB962C8B-B14F-4D97-AF65-F5344CB8AC3E}">
        <p14:creationId xmlns:p14="http://schemas.microsoft.com/office/powerpoint/2010/main" val="26821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91358D-21DE-E642-8C77-FC504E350826}"/>
              </a:ext>
            </a:extLst>
          </p:cNvPr>
          <p:cNvSpPr>
            <a:spLocks noGrp="1"/>
          </p:cNvSpPr>
          <p:nvPr>
            <p:ph idx="1"/>
          </p:nvPr>
        </p:nvSpPr>
        <p:spPr/>
        <p:txBody>
          <a:bodyPr/>
          <a:lstStyle/>
          <a:p>
            <a:r>
              <a:rPr lang="en-US" dirty="0"/>
              <a:t>Rare disorder of histiocyte proliferation</a:t>
            </a:r>
          </a:p>
          <a:p>
            <a:r>
              <a:rPr lang="en-US" dirty="0"/>
              <a:t>1 or more osteolytic bone lesions</a:t>
            </a:r>
          </a:p>
          <a:p>
            <a:r>
              <a:rPr lang="en-US" dirty="0"/>
              <a:t>May also involve infiltration of organs (brain, liver, lung, </a:t>
            </a:r>
            <a:r>
              <a:rPr lang="en-US" dirty="0" err="1"/>
              <a:t>etc</a:t>
            </a:r>
            <a:r>
              <a:rPr lang="en-US" dirty="0"/>
              <a:t>)</a:t>
            </a:r>
          </a:p>
          <a:p>
            <a:r>
              <a:rPr lang="en-US" dirty="0"/>
              <a:t>Usually children 1-3 years old</a:t>
            </a:r>
          </a:p>
          <a:p>
            <a:r>
              <a:rPr lang="en-US" dirty="0"/>
              <a:t>Incidence ~1/3-5 million children</a:t>
            </a:r>
          </a:p>
          <a:p>
            <a:r>
              <a:rPr lang="en-US" dirty="0"/>
              <a:t>No definite heritability</a:t>
            </a:r>
          </a:p>
        </p:txBody>
      </p:sp>
      <p:sp>
        <p:nvSpPr>
          <p:cNvPr id="3" name="Title 2">
            <a:extLst>
              <a:ext uri="{FF2B5EF4-FFF2-40B4-BE49-F238E27FC236}">
                <a16:creationId xmlns:a16="http://schemas.microsoft.com/office/drawing/2014/main" id="{D0179858-0492-074B-AFFF-DD560246F711}"/>
              </a:ext>
            </a:extLst>
          </p:cNvPr>
          <p:cNvSpPr>
            <a:spLocks noGrp="1"/>
          </p:cNvSpPr>
          <p:nvPr>
            <p:ph type="title"/>
          </p:nvPr>
        </p:nvSpPr>
        <p:spPr/>
        <p:txBody>
          <a:bodyPr/>
          <a:lstStyle/>
          <a:p>
            <a:r>
              <a:rPr lang="en-US" dirty="0"/>
              <a:t>Langerhans cell histiocytosis (LCH)</a:t>
            </a:r>
          </a:p>
        </p:txBody>
      </p:sp>
      <p:sp>
        <p:nvSpPr>
          <p:cNvPr id="4" name="TextBox 3">
            <a:extLst>
              <a:ext uri="{FF2B5EF4-FFF2-40B4-BE49-F238E27FC236}">
                <a16:creationId xmlns:a16="http://schemas.microsoft.com/office/drawing/2014/main" id="{19F7CE89-F30D-0B46-AAEC-95130BF13317}"/>
              </a:ext>
            </a:extLst>
          </p:cNvPr>
          <p:cNvSpPr txBox="1"/>
          <p:nvPr/>
        </p:nvSpPr>
        <p:spPr>
          <a:xfrm>
            <a:off x="6953421" y="5756831"/>
            <a:ext cx="1542410" cy="338554"/>
          </a:xfrm>
          <a:prstGeom prst="rect">
            <a:avLst/>
          </a:prstGeom>
          <a:noFill/>
        </p:spPr>
        <p:txBody>
          <a:bodyPr wrap="none" rtlCol="0">
            <a:spAutoFit/>
          </a:bodyPr>
          <a:lstStyle/>
          <a:p>
            <a:r>
              <a:rPr lang="en-US" sz="1600" dirty="0"/>
              <a:t>McClain, 2018</a:t>
            </a:r>
          </a:p>
        </p:txBody>
      </p:sp>
    </p:spTree>
    <p:extLst>
      <p:ext uri="{BB962C8B-B14F-4D97-AF65-F5344CB8AC3E}">
        <p14:creationId xmlns:p14="http://schemas.microsoft.com/office/powerpoint/2010/main" val="252379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AAF1E9-4BFF-A24F-9EDC-9BAF8DEFCFD7}"/>
              </a:ext>
            </a:extLst>
          </p:cNvPr>
          <p:cNvSpPr>
            <a:spLocks noGrp="1"/>
          </p:cNvSpPr>
          <p:nvPr>
            <p:ph idx="1"/>
          </p:nvPr>
        </p:nvSpPr>
        <p:spPr/>
        <p:txBody>
          <a:bodyPr/>
          <a:lstStyle/>
          <a:p>
            <a:endParaRPr lang="en-US" dirty="0"/>
          </a:p>
          <a:p>
            <a:r>
              <a:rPr lang="en-US" dirty="0"/>
              <a:t>Noted right eye pain and right headache 11/14/18</a:t>
            </a:r>
          </a:p>
          <a:p>
            <a:r>
              <a:rPr lang="en-US" dirty="0"/>
              <a:t>ER on 11/20/17 for vision changes</a:t>
            </a:r>
          </a:p>
          <a:p>
            <a:r>
              <a:rPr lang="en-US" dirty="0"/>
              <a:t>MRI showed right orbital lesion in area of lateral rectus muscle</a:t>
            </a:r>
          </a:p>
          <a:p>
            <a:r>
              <a:rPr lang="en-US" dirty="0"/>
              <a:t>Stopped dabrafenib</a:t>
            </a:r>
          </a:p>
          <a:p>
            <a:r>
              <a:rPr lang="en-US" dirty="0"/>
              <a:t>Eye pain and headache resolved</a:t>
            </a:r>
          </a:p>
          <a:p>
            <a:pPr marL="0" indent="0">
              <a:buNone/>
            </a:pPr>
            <a:endParaRPr lang="en-US" dirty="0"/>
          </a:p>
        </p:txBody>
      </p:sp>
      <p:sp>
        <p:nvSpPr>
          <p:cNvPr id="3" name="Title 2">
            <a:extLst>
              <a:ext uri="{FF2B5EF4-FFF2-40B4-BE49-F238E27FC236}">
                <a16:creationId xmlns:a16="http://schemas.microsoft.com/office/drawing/2014/main" id="{87999BAF-8F92-EE42-AEBF-D1BC0871839A}"/>
              </a:ext>
            </a:extLst>
          </p:cNvPr>
          <p:cNvSpPr>
            <a:spLocks noGrp="1"/>
          </p:cNvSpPr>
          <p:nvPr>
            <p:ph type="title"/>
          </p:nvPr>
        </p:nvSpPr>
        <p:spPr/>
        <p:txBody>
          <a:bodyPr/>
          <a:lstStyle/>
          <a:p>
            <a:r>
              <a:rPr lang="en-US" dirty="0"/>
              <a:t>Past Medical History: Langerhans cell histiocytosis</a:t>
            </a:r>
          </a:p>
        </p:txBody>
      </p:sp>
    </p:spTree>
    <p:extLst>
      <p:ext uri="{BB962C8B-B14F-4D97-AF65-F5344CB8AC3E}">
        <p14:creationId xmlns:p14="http://schemas.microsoft.com/office/powerpoint/2010/main" val="95775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Red Header">
  <a:themeElements>
    <a:clrScheme name="">
      <a:dk1>
        <a:srgbClr val="000000"/>
      </a:dk1>
      <a:lt1>
        <a:srgbClr val="FFFFFF"/>
      </a:lt1>
      <a:dk2>
        <a:srgbClr val="FFFFFF"/>
      </a:dk2>
      <a:lt2>
        <a:srgbClr val="FF0000"/>
      </a:lt2>
      <a:accent1>
        <a:srgbClr val="FFCC00"/>
      </a:accent1>
      <a:accent2>
        <a:srgbClr val="FF0066"/>
      </a:accent2>
      <a:accent3>
        <a:srgbClr val="FFFFFF"/>
      </a:accent3>
      <a:accent4>
        <a:srgbClr val="000000"/>
      </a:accent4>
      <a:accent5>
        <a:srgbClr val="FFE2AA"/>
      </a:accent5>
      <a:accent6>
        <a:srgbClr val="E7005C"/>
      </a:accent6>
      <a:hlink>
        <a:srgbClr val="000000"/>
      </a:hlink>
      <a:folHlink>
        <a:srgbClr val="FF7C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FFFFFF"/>
        </a:dk2>
        <a:lt2>
          <a:srgbClr val="FF0000"/>
        </a:lt2>
        <a:accent1>
          <a:srgbClr val="FFCC00"/>
        </a:accent1>
        <a:accent2>
          <a:srgbClr val="CC3300"/>
        </a:accent2>
        <a:accent3>
          <a:srgbClr val="FFFFFF"/>
        </a:accent3>
        <a:accent4>
          <a:srgbClr val="DADADA"/>
        </a:accent4>
        <a:accent5>
          <a:srgbClr val="FFE2AA"/>
        </a:accent5>
        <a:accent6>
          <a:srgbClr val="B92D00"/>
        </a:accent6>
        <a:hlink>
          <a:srgbClr val="FF6600"/>
        </a:hlink>
        <a:folHlink>
          <a:srgbClr val="FF7C8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FFFFFF"/>
        </a:dk2>
        <a:lt2>
          <a:srgbClr val="FF0000"/>
        </a:lt2>
        <a:accent1>
          <a:srgbClr val="FFCC00"/>
        </a:accent1>
        <a:accent2>
          <a:srgbClr val="CC3300"/>
        </a:accent2>
        <a:accent3>
          <a:srgbClr val="FFFFFF"/>
        </a:accent3>
        <a:accent4>
          <a:srgbClr val="000000"/>
        </a:accent4>
        <a:accent5>
          <a:srgbClr val="FFE2AA"/>
        </a:accent5>
        <a:accent6>
          <a:srgbClr val="B92D00"/>
        </a:accent6>
        <a:hlink>
          <a:srgbClr val="FF6600"/>
        </a:hlink>
        <a:folHlink>
          <a:srgbClr val="FF7C8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FFFFFF"/>
        </a:dk2>
        <a:lt2>
          <a:srgbClr val="FF0000"/>
        </a:lt2>
        <a:accent1>
          <a:srgbClr val="FFCC00"/>
        </a:accent1>
        <a:accent2>
          <a:srgbClr val="FF0000"/>
        </a:accent2>
        <a:accent3>
          <a:srgbClr val="FFFFFF"/>
        </a:accent3>
        <a:accent4>
          <a:srgbClr val="000000"/>
        </a:accent4>
        <a:accent5>
          <a:srgbClr val="FFE2AA"/>
        </a:accent5>
        <a:accent6>
          <a:srgbClr val="E70000"/>
        </a:accent6>
        <a:hlink>
          <a:srgbClr val="FF6600"/>
        </a:hlink>
        <a:folHlink>
          <a:srgbClr val="FF7C8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FFFFFF"/>
        </a:dk2>
        <a:lt2>
          <a:srgbClr val="FF0000"/>
        </a:lt2>
        <a:accent1>
          <a:srgbClr val="FFCC00"/>
        </a:accent1>
        <a:accent2>
          <a:srgbClr val="FF0066"/>
        </a:accent2>
        <a:accent3>
          <a:srgbClr val="FFFFFF"/>
        </a:accent3>
        <a:accent4>
          <a:srgbClr val="000000"/>
        </a:accent4>
        <a:accent5>
          <a:srgbClr val="FFE2AA"/>
        </a:accent5>
        <a:accent6>
          <a:srgbClr val="E7005C"/>
        </a:accent6>
        <a:hlink>
          <a:srgbClr val="FF6600"/>
        </a:hlink>
        <a:folHlink>
          <a:srgbClr val="FF7C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ne at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arge image lines onl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W 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7419</TotalTime>
  <Words>967</Words>
  <Application>Microsoft Macintosh PowerPoint</Application>
  <PresentationFormat>On-screen Show (4:3)</PresentationFormat>
  <Paragraphs>143</Paragraphs>
  <Slides>36</Slides>
  <Notes>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36</vt:i4>
      </vt:variant>
    </vt:vector>
  </HeadingPairs>
  <TitlesOfParts>
    <vt:vector size="44" baseType="lpstr">
      <vt:lpstr>Arial</vt:lpstr>
      <vt:lpstr>Calibri</vt:lpstr>
      <vt:lpstr>Wingdings</vt:lpstr>
      <vt:lpstr>Red Header</vt:lpstr>
      <vt:lpstr>No logo</vt:lpstr>
      <vt:lpstr>Line at top</vt:lpstr>
      <vt:lpstr>Large image lines only</vt:lpstr>
      <vt:lpstr>UW Health</vt:lpstr>
      <vt:lpstr>An Unusual Case of Periorbital Swelling</vt:lpstr>
      <vt:lpstr>Financial disclosures</vt:lpstr>
      <vt:lpstr>Objectives</vt:lpstr>
      <vt:lpstr>Presentation</vt:lpstr>
      <vt:lpstr>PowerPoint Presentation</vt:lpstr>
      <vt:lpstr>Past Medical History: Langerhans Cell Histiocytosis</vt:lpstr>
      <vt:lpstr>Past Medical History: Langerhans Cell Histiocytosis</vt:lpstr>
      <vt:lpstr>Langerhans cell histiocytosis (LCH)</vt:lpstr>
      <vt:lpstr>Past Medical History: Langerhans cell histiocytosis</vt:lpstr>
      <vt:lpstr>11/29/18 Oculoplastics pre-operative evaluation</vt:lpstr>
      <vt:lpstr>11/29/18 Oculoplastics pre-operative evaluation</vt:lpstr>
      <vt:lpstr>11/29/18 Oculoplastics pre-operative evaluation</vt:lpstr>
      <vt:lpstr>Historical MR imaging (2016)</vt:lpstr>
      <vt:lpstr>MR imaging (2017)</vt:lpstr>
      <vt:lpstr>Summary</vt:lpstr>
      <vt:lpstr>Management</vt:lpstr>
      <vt:lpstr>Pathology—H&amp;E 4x</vt:lpstr>
      <vt:lpstr>Pathology—H&amp;E 20x</vt:lpstr>
      <vt:lpstr>Pathology—H&amp;E 40x</vt:lpstr>
      <vt:lpstr>Pathology—S100</vt:lpstr>
      <vt:lpstr>Pathology—CD1a</vt:lpstr>
      <vt:lpstr>Pathology—CD3</vt:lpstr>
      <vt:lpstr>Pathology—CD20</vt:lpstr>
      <vt:lpstr>Pathology CD68</vt:lpstr>
      <vt:lpstr>Pathology--Myogenin</vt:lpstr>
      <vt:lpstr>Pathology--Desmin</vt:lpstr>
      <vt:lpstr>Pathology--SMA</vt:lpstr>
      <vt:lpstr>Pathology--BRAF</vt:lpstr>
      <vt:lpstr>Summary of Pathology</vt:lpstr>
      <vt:lpstr>Pathology—H&amp;E 40x</vt:lpstr>
      <vt:lpstr>Differential diagnosis</vt:lpstr>
      <vt:lpstr>May 2018—continued q 3 months imaging</vt:lpstr>
      <vt:lpstr>What does the future hold? Further work-up/treatment recommendations?</vt:lpstr>
      <vt:lpstr>Thank you</vt:lpstr>
      <vt:lpstr>Thank you</vt:lpstr>
      <vt:lpstr>References</vt:lpstr>
    </vt:vector>
  </TitlesOfParts>
  <Company>UW-Madison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UW School of Medicine and Public Health Fall Faculty Meeting September 28, 2006</dc:title>
  <dc:creator>School of Medicine and Public Health</dc:creator>
  <cp:lastModifiedBy>HEATHER POTTER</cp:lastModifiedBy>
  <cp:revision>189</cp:revision>
  <cp:lastPrinted>2011-10-24T18:27:31Z</cp:lastPrinted>
  <dcterms:created xsi:type="dcterms:W3CDTF">2006-09-21T18:40:06Z</dcterms:created>
  <dcterms:modified xsi:type="dcterms:W3CDTF">2018-09-14T14:32:00Z</dcterms:modified>
</cp:coreProperties>
</file>