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28"/>
  </p:notesMasterIdLst>
  <p:sldIdLst>
    <p:sldId id="256" r:id="rId2"/>
    <p:sldId id="263" r:id="rId3"/>
    <p:sldId id="270" r:id="rId4"/>
    <p:sldId id="269" r:id="rId5"/>
    <p:sldId id="262" r:id="rId6"/>
    <p:sldId id="271" r:id="rId7"/>
    <p:sldId id="283" r:id="rId8"/>
    <p:sldId id="264" r:id="rId9"/>
    <p:sldId id="265" r:id="rId10"/>
    <p:sldId id="266" r:id="rId11"/>
    <p:sldId id="267" r:id="rId12"/>
    <p:sldId id="284" r:id="rId13"/>
    <p:sldId id="268" r:id="rId14"/>
    <p:sldId id="272" r:id="rId15"/>
    <p:sldId id="273" r:id="rId16"/>
    <p:sldId id="276" r:id="rId17"/>
    <p:sldId id="277" r:id="rId18"/>
    <p:sldId id="274" r:id="rId19"/>
    <p:sldId id="286" r:id="rId20"/>
    <p:sldId id="282" r:id="rId21"/>
    <p:sldId id="280" r:id="rId22"/>
    <p:sldId id="281" r:id="rId23"/>
    <p:sldId id="275" r:id="rId24"/>
    <p:sldId id="278" r:id="rId25"/>
    <p:sldId id="285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1" autoAdjust="0"/>
    <p:restoredTop sz="86364" autoAdjust="0"/>
  </p:normalViewPr>
  <p:slideViewPr>
    <p:cSldViewPr showGuides="1">
      <p:cViewPr>
        <p:scale>
          <a:sx n="70" d="100"/>
          <a:sy n="70" d="100"/>
        </p:scale>
        <p:origin x="-1008" y="240"/>
      </p:cViewPr>
      <p:guideLst>
        <p:guide orient="horz" pos="432"/>
        <p:guide orient="horz" pos="864"/>
        <p:guide orient="horz" pos="3888"/>
        <p:guide orient="horz" pos="3456"/>
        <p:guide orient="horz" pos="2592"/>
        <p:guide orient="horz" pos="1728"/>
        <p:guide pos="414"/>
        <p:guide pos="5346"/>
        <p:guide pos="4938"/>
        <p:guide pos="822"/>
        <p:guide pos="1650"/>
        <p:guide pos="4110"/>
        <p:guide pos="3294"/>
        <p:guide pos="2466"/>
      </p:guideLst>
    </p:cSldViewPr>
  </p:slideViewPr>
  <p:outlineViewPr>
    <p:cViewPr>
      <p:scale>
        <a:sx n="33" d="100"/>
        <a:sy n="33" d="100"/>
      </p:scale>
      <p:origin x="0" y="163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D33E8-E8E1-414B-AA06-C94B7F6BE665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DDB4C-8FD8-44C8-AB72-74909009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9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42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19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66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3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 and Will Mayo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1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9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9/08/2016 - iris nodules – more prominent in the </a:t>
            </a:r>
            <a:r>
              <a:rPr lang="en-US" smtClean="0"/>
              <a:t>left than</a:t>
            </a:r>
            <a:r>
              <a:rPr lang="en-US" baseline="0" smtClean="0"/>
              <a:t> </a:t>
            </a:r>
            <a:r>
              <a:rPr lang="en-US" baseline="0" dirty="0" smtClean="0"/>
              <a:t>in the right eye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9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1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77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CD3 and CD20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86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DDB4C-8FD8-44C8-AB72-7490900982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6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743200"/>
            <a:ext cx="7827264" cy="1371600"/>
          </a:xfrm>
        </p:spPr>
        <p:txBody>
          <a:bodyPr lIns="0" rIns="0" anchor="b" anchorCtr="0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685800"/>
          </a:xfrm>
        </p:spPr>
        <p:txBody>
          <a:bodyPr lIns="0" tIns="228600" rIns="0">
            <a:no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451B-C95A-4AA7-B87B-F2189F62BD00}" type="datetime1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57225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444752"/>
            <a:ext cx="7827264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5788152"/>
            <a:ext cx="7827264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90CE-F0C5-4DDE-ABF9-64C73A1302CC}" type="datetime1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EE81-0888-427B-BE0F-97E1A00F450B}" type="datetime1">
              <a:rPr lang="en-US" smtClean="0"/>
              <a:t>9/9/2018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937794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0C5B-1D49-4BF9-8306-0459DDE58AA9}" type="datetime1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6D65-9167-4F41-8277-469CC51402B1}" type="datetime1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8C2B-7C90-4826-A5B9-9F4B368ED623}" type="datetime1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673352"/>
            <a:ext cx="652881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CEF9-5190-4767-B092-D76238E77262}" type="datetime1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743200"/>
            <a:ext cx="7827264" cy="13716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68580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4C10-094C-4AA4-A941-0116FA840258}" type="datetime1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7BB5-F55B-4861-B290-D40D57BE60B9}" type="datetime1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4F6B-C9FD-4673-A637-4A4CC0011491}" type="datetime1">
              <a:rPr lang="en-US" smtClean="0"/>
              <a:t>9/9/2018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4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F8D7E-583D-49B6-9A2C-043E926A2215}" type="datetime1">
              <a:rPr lang="en-US" smtClean="0"/>
              <a:t>9/9/2018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201-25D2-496C-9994-A55318BEA8ED}" type="datetime1">
              <a:rPr lang="en-US" smtClean="0"/>
              <a:t>9/9/2018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2807208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0"/>
            <a:ext cx="4910328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371600"/>
            <a:ext cx="2807208" cy="4800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DCBF-365E-4EA6-AA89-BB58A9706040}" type="datetime1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7827264" cy="48006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43E9BD96-A84B-4DE4-A61E-FECEFD3EF6ED}" type="datetime1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4248" y="6172200"/>
            <a:ext cx="6510528" cy="457200"/>
          </a:xfrm>
          <a:prstGeom prst="rect">
            <a:avLst/>
          </a:prstGeom>
        </p:spPr>
        <p:txBody>
          <a:bodyPr vert="horz" lIns="0" tIns="45720" rIns="0" bIns="0" rtlCol="0" anchor="t" anchorCtr="0"/>
          <a:lstStyle>
            <a:lvl1pPr algn="r">
              <a:lnSpc>
                <a:spcPct val="90000"/>
              </a:lnSpc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6931152"/>
            <a:ext cx="658368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C1CEEF6-673E-454E-86C7-8216BA506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6657945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 smtClean="0">
                <a:solidFill>
                  <a:schemeClr val="bg2">
                    <a:lumMod val="75000"/>
                  </a:schemeClr>
                </a:solidFill>
              </a:rPr>
              <a:t>©2018 MFMER  |  slide-</a:t>
            </a:r>
            <a:fld id="{D445C29B-035B-48ED-941F-A66A11A8A322}" type="slidenum">
              <a:rPr lang="en-US" sz="7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7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Ophthalmic Pathology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Meeting 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Washington, DC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1371600"/>
          </a:xfrm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 R Salomão, MD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of Laboratory Medicine and Pathology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 Clinic – Rochester - MN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8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Consultant Group\Salomao\MEETINGS - MATERIAL AND PRESENTATIONS\EuOPS - GLASGOW 2018\PTLD-EBV IRIS\LEFT IRIS - HE X 1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20051" cy="260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7727" y="2880680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x100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Z:\Consultant Group\Salomao\MEETINGS - MATERIAL AND PRESENTATIONS\EuOPS - GLASGOW 2018\PTLD-EBV IRIS\6-470-758 HEDLUND - XR16-24435 - LEFT IRIS - HE X 2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 b="16879"/>
          <a:stretch/>
        </p:blipFill>
        <p:spPr bwMode="auto">
          <a:xfrm>
            <a:off x="256136" y="762000"/>
            <a:ext cx="862695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848600" cy="5886450"/>
          </a:xfrm>
        </p:spPr>
      </p:pic>
    </p:spTree>
    <p:extLst>
      <p:ext uri="{BB962C8B-B14F-4D97-AF65-F5344CB8AC3E}">
        <p14:creationId xmlns:p14="http://schemas.microsoft.com/office/powerpoint/2010/main" val="38187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8" b="14945"/>
          <a:stretch/>
        </p:blipFill>
        <p:spPr>
          <a:xfrm rot="10800000">
            <a:off x="1066800" y="838200"/>
            <a:ext cx="6795137" cy="264614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6795138" cy="2209800"/>
          </a:xfrm>
        </p:spPr>
      </p:pic>
      <p:sp>
        <p:nvSpPr>
          <p:cNvPr id="7" name="TextBox 6"/>
          <p:cNvSpPr txBox="1"/>
          <p:nvPr/>
        </p:nvSpPr>
        <p:spPr>
          <a:xfrm>
            <a:off x="8001000" y="2057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CD3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CD20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5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8058"/>
            <a:ext cx="5562600" cy="180897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" b="8296"/>
          <a:stretch/>
        </p:blipFill>
        <p:spPr>
          <a:xfrm>
            <a:off x="2438400" y="2352675"/>
            <a:ext cx="6354763" cy="1800225"/>
          </a:xfrm>
        </p:spPr>
      </p:pic>
      <p:pic>
        <p:nvPicPr>
          <p:cNvPr id="1026" name="Picture 2" descr="Z:\Consultant Group\Salomao\MEETINGS - MATERIAL AND PRESENTATIONS\EuOPS - GLASGOW 2018\PTLD-EBV IRIS\6-470-758 HEDLUND - XR16-24435 - LEFT IRIS - EBV-ISH X 1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" b="4117"/>
          <a:stretch/>
        </p:blipFill>
        <p:spPr bwMode="auto">
          <a:xfrm>
            <a:off x="914400" y="4572000"/>
            <a:ext cx="69342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24600" y="94666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Kappa ISH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01573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Lambda ISH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539222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 ISH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00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Case History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CD20+ B cells and CD3+ T cells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Numerous intermixed plasma cells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Kappa immunoglobulin light chain restriction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EBV+ by in situ hybridization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Proliferating cells – small lymphocytes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450"/>
            <a:ext cx="8509000" cy="638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325" y="3657599"/>
            <a:ext cx="8509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 transplant lymphoproliferative disorder (PTLD) with marginal zone lymphoma like features</a:t>
            </a:r>
          </a:p>
        </p:txBody>
      </p:sp>
    </p:spTree>
    <p:extLst>
      <p:ext uri="{BB962C8B-B14F-4D97-AF65-F5344CB8AC3E}">
        <p14:creationId xmlns:p14="http://schemas.microsoft.com/office/powerpoint/2010/main" val="15809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27264" cy="1371600"/>
          </a:xfrm>
        </p:spPr>
        <p:txBody>
          <a:bodyPr/>
          <a:lstStyle/>
          <a:p>
            <a:r>
              <a:rPr lang="en-US" sz="3400" b="1" dirty="0" smtClean="0"/>
              <a:t>Post Transplant Lymphoproliferative Disorder (PTLD)</a:t>
            </a:r>
            <a:endParaRPr lang="en-US" sz="3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00200"/>
            <a:ext cx="8305800" cy="45720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Complication of prolonged usage of immunosuppression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Majority EBV-related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general types of PTLD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Non-destructive (early) lesions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Polymorphic PTLD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Monomorphic PTLD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Continuum of disease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6056411"/>
            <a:ext cx="541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Dierickx</a:t>
            </a:r>
            <a:r>
              <a:rPr lang="en-US" sz="1400" i="1" dirty="0" smtClean="0"/>
              <a:t> D and </a:t>
            </a:r>
            <a:r>
              <a:rPr lang="en-US" sz="1400" i="1" dirty="0" err="1" smtClean="0"/>
              <a:t>Habermann</a:t>
            </a:r>
            <a:r>
              <a:rPr lang="en-US" sz="1400" i="1" dirty="0" smtClean="0"/>
              <a:t> TM. N </a:t>
            </a:r>
            <a:r>
              <a:rPr lang="en-US" sz="1400" i="1" dirty="0" err="1" smtClean="0"/>
              <a:t>Engl</a:t>
            </a:r>
            <a:r>
              <a:rPr lang="en-US" sz="1400" i="1" dirty="0" smtClean="0"/>
              <a:t> J Med 2018;  378:549-562</a:t>
            </a:r>
          </a:p>
          <a:p>
            <a:r>
              <a:rPr lang="en-US" sz="1400" i="1" dirty="0" smtClean="0"/>
              <a:t>Swerdlow SH et al. WHO Classification 2017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65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solidFill>
                  <a:srgbClr val="0046AD"/>
                </a:solidFill>
              </a:rPr>
              <a:t>Post Transplant Lymphoproliferative Disorder (PTLD)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 incidence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&lt;1% to 20%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incidence –first year after transplant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Cumulative risk over 5 years – allograft type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uncommonly involved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20 cases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reported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 seronegativity at time of transplant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 and type of immunosuppression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age</a:t>
            </a:r>
          </a:p>
          <a:p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0600" y="5826323"/>
            <a:ext cx="42368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Iu</a:t>
            </a:r>
            <a:r>
              <a:rPr lang="en-US" sz="1400" i="1" dirty="0" smtClean="0"/>
              <a:t> LP et al. </a:t>
            </a:r>
            <a:r>
              <a:rPr lang="en-US" sz="1400" i="1" dirty="0" err="1" smtClean="0"/>
              <a:t>Pediatr</a:t>
            </a:r>
            <a:r>
              <a:rPr lang="en-US" sz="1400" i="1" dirty="0" smtClean="0"/>
              <a:t> Blood Cancer 2015; 62:169-172</a:t>
            </a:r>
          </a:p>
          <a:p>
            <a:r>
              <a:rPr lang="en-US" sz="1400" i="1" dirty="0" err="1" smtClean="0"/>
              <a:t>Opelz</a:t>
            </a:r>
            <a:r>
              <a:rPr lang="en-US" sz="1400" i="1" dirty="0" smtClean="0"/>
              <a:t> G et al. Am J Transplant 2004; 4:222-230</a:t>
            </a:r>
          </a:p>
          <a:p>
            <a:r>
              <a:rPr lang="en-US" sz="1400" i="1" dirty="0" smtClean="0"/>
              <a:t>Smith JM et al. Transplantation 2006;81:175-80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575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solidFill>
                  <a:srgbClr val="0046AD"/>
                </a:solidFill>
              </a:rPr>
              <a:t>Post Transplant Lymphoproliferative Disorder (PTLD</a:t>
            </a:r>
            <a:r>
              <a:rPr lang="en-US" sz="3400" b="1" dirty="0" smtClean="0">
                <a:solidFill>
                  <a:srgbClr val="0046AD"/>
                </a:solidFill>
              </a:rPr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EBV-positive and EBV-negative PTLD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EBV-positive cases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 well established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 in T-cell immune surveillance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EBV-negative cases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thirds of T-cell PTLD; adults; late onset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 less clear (non viral, hit-and run EBV infection, other virus)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genomic alterations- non-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tx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lymphoma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200" y="6105525"/>
            <a:ext cx="4401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Fink SE et al. Am  J Transplant 2014; 14:2577-2587</a:t>
            </a:r>
          </a:p>
          <a:p>
            <a:r>
              <a:rPr lang="en-US" sz="1400" i="1" dirty="0" smtClean="0"/>
              <a:t>Luskin MR et al. Am J Transplant 2015;15:2665-2673</a:t>
            </a:r>
          </a:p>
        </p:txBody>
      </p:sp>
    </p:spTree>
    <p:extLst>
      <p:ext uri="{BB962C8B-B14F-4D97-AF65-F5344CB8AC3E}">
        <p14:creationId xmlns:p14="http://schemas.microsoft.com/office/powerpoint/2010/main" val="3914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685800"/>
          </a:xfrm>
        </p:spPr>
        <p:txBody>
          <a:bodyPr/>
          <a:lstStyle/>
          <a:p>
            <a:r>
              <a:rPr lang="en-US" sz="3400" b="1" dirty="0" smtClean="0">
                <a:solidFill>
                  <a:srgbClr val="0046AD"/>
                </a:solidFill>
              </a:rPr>
              <a:t>PTLD - WHO Classification – up to 2017</a:t>
            </a:r>
            <a:endParaRPr lang="en-US" sz="3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368" y="1447800"/>
            <a:ext cx="7827264" cy="49530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Non-destructive PTLDs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Plasmacytic hyperplasia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Infectious mononucleosis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 follicular hyperplasia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Polymorphic PTLD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Monomorphic PTLDs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B-cell neoplasms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T-cell neoplasms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Hodgkin lymphoma PTLD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4419599"/>
            <a:ext cx="3488455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B-cell neoplasms 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designated as PTLD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1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914400"/>
          </a:xfrm>
        </p:spPr>
        <p:txBody>
          <a:bodyPr/>
          <a:lstStyle/>
          <a:p>
            <a:r>
              <a:rPr lang="en-US" sz="3600" b="1" dirty="0" smtClean="0"/>
              <a:t>PTLD and Small B-cell neoplasms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876032" cy="50292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Indolent B-cell lymphomas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Designated as for immunocompetent patients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considered a type of PTLD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ratio solid organ transplant pts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increased - CLL/SLL, follicular, mantle cell and splenic marginal zone lymphomas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Moderately increased – Marginal zone, lymphoplasmacytic and MALT lymphomas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EBV-positive extranodal marginal zone lymphoma in posttransplant setting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6172200"/>
            <a:ext cx="5531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Gibson SE, Swerdlow SH et al. Am J </a:t>
            </a:r>
            <a:r>
              <a:rPr lang="en-US" sz="1400" i="1" dirty="0" err="1" smtClean="0"/>
              <a:t>Surg</a:t>
            </a:r>
            <a:r>
              <a:rPr lang="en-US" sz="1400" i="1" dirty="0" smtClean="0"/>
              <a:t> Pathol 2011; 35:807-815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852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Case History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51054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8-year old boy, developmentally delayed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Persistent bilateral eye redness and rubbing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transplant at age 3 years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graft dysfunction – initial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post-op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Cerebral vascular accidents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EBV-mismatch transplant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Low-grade EBV viremia – after first year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 hepatitis – resolved with reduction of immunosuppression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0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685800"/>
          </a:xfrm>
        </p:spPr>
        <p:txBody>
          <a:bodyPr/>
          <a:lstStyle/>
          <a:p>
            <a:r>
              <a:rPr lang="en-US" sz="3400" b="1" dirty="0" smtClean="0">
                <a:solidFill>
                  <a:srgbClr val="0046AD"/>
                </a:solidFill>
              </a:rPr>
              <a:t>PTLD –  New WHO Classification -2017</a:t>
            </a:r>
            <a:endParaRPr lang="en-US" sz="3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368" y="1447800"/>
            <a:ext cx="7827264" cy="49530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Non-destructive PTLDs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Plasmacytic hyperplasia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Infectious mononucleosis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 follicular hyperplasia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Polymorphic PTLD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Monomorphic PTLDs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B-cell neoplasms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T-cell neoplasms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Hodgkin lymphoma PTLD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4419599"/>
            <a:ext cx="392011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B-cell neoplasms 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designated as PTLD -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xcept for MALT lymphoma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4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Ocular PTLD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8368" y="1447801"/>
            <a:ext cx="7827264" cy="4114799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Predominance of pediatric patients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patients ages 2-14 years (mean age 7)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adults – 58-68 years (5M;2F)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(9), heart (6),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 (3), l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 (1) and bone marrow (1)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from transplant to ocular disease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to 120 months; average 41 months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9983" y="5410200"/>
            <a:ext cx="43220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Chan SM et al. Ophthalmology 2000;107:1479-1482</a:t>
            </a:r>
          </a:p>
          <a:p>
            <a:r>
              <a:rPr lang="en-US" sz="1400" i="1" dirty="0" smtClean="0"/>
              <a:t>Cook T et al. Arch Ophthalmol. 2001; 119:768-770</a:t>
            </a:r>
          </a:p>
          <a:p>
            <a:r>
              <a:rPr lang="en-US" sz="1400" i="1" dirty="0" smtClean="0"/>
              <a:t>Cho AS et al. Arch Ophthalmol 2001; 119:183-189</a:t>
            </a:r>
          </a:p>
          <a:p>
            <a:r>
              <a:rPr lang="en-US" sz="1400" i="1" dirty="0" smtClean="0"/>
              <a:t>Fujita S et  al. Transplantation 2006; 81:3:493-495</a:t>
            </a:r>
          </a:p>
          <a:p>
            <a:r>
              <a:rPr lang="en-US" sz="1400" i="1" dirty="0" smtClean="0"/>
              <a:t>Cheung D et al. Eye 2006; 20:972-974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025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Ocular PTLD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371600"/>
            <a:ext cx="7952232" cy="43434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Bilateral ocular involvement - 50% cases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 involvement - 14 cases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cases concomitant involvement of retina (3), choroid, vitreous, optic disk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 disk (4), vitreous (4),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conjunctiva (1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Majority of patients (12) – eye only site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Immunosuppression  – cyclosporine (15)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7285" y="5638800"/>
            <a:ext cx="4651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Brodsky MC et al. </a:t>
            </a:r>
            <a:r>
              <a:rPr lang="en-US" sz="1400" i="1" dirty="0" err="1" smtClean="0"/>
              <a:t>Surv</a:t>
            </a:r>
            <a:r>
              <a:rPr lang="en-US" sz="1400" i="1" dirty="0" smtClean="0"/>
              <a:t> Ophthalmol 1991; 26:217-222</a:t>
            </a:r>
          </a:p>
          <a:p>
            <a:r>
              <a:rPr lang="en-US" sz="1400" i="1" dirty="0" err="1" smtClean="0"/>
              <a:t>Demols</a:t>
            </a:r>
            <a:r>
              <a:rPr lang="en-US" sz="1400" i="1" dirty="0" smtClean="0"/>
              <a:t> PF et al. Br J Ophthalmol 2001; 85:93-95</a:t>
            </a:r>
          </a:p>
          <a:p>
            <a:r>
              <a:rPr lang="en-US" sz="1400" i="1" dirty="0" smtClean="0"/>
              <a:t>Walton RC et al. Am J Ophthalmol 2007; 143:1050-1051</a:t>
            </a:r>
          </a:p>
          <a:p>
            <a:r>
              <a:rPr lang="en-US" sz="1400" i="1" dirty="0" smtClean="0"/>
              <a:t>Chen YW et al. </a:t>
            </a:r>
            <a:r>
              <a:rPr lang="en-US" sz="1400" i="1" dirty="0" err="1" smtClean="0"/>
              <a:t>Tawain</a:t>
            </a:r>
            <a:r>
              <a:rPr lang="en-US" sz="1400" i="1" dirty="0" smtClean="0"/>
              <a:t> J Ophthalmol 2015; 5:140-142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913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Ocular PTLD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43434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modalities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eduction of immunosuppression (15)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(4), antiviral (6), chemo (2)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rituximab (1)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most patients in remission (12)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patients deceased (systemic PTLD)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Recurrence (1), no change (1)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follow-up (2)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5943600"/>
            <a:ext cx="4236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LP et al. </a:t>
            </a:r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Pediatr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Blood Cancer 2015; 62:169-172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36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Ocular PTLD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patient’s treatment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Mycophenolate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mofetil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stopped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rituximab – 4x (325mg/m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Intraocular rituximab injections - 5x (1 mg in 0.1 ml)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of iris lesions, keratic precipitates and AC cellular reaction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Intraocular rituximab and methotrexate – 1x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Resolved with no signs of ocular toxicity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6172200"/>
            <a:ext cx="425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Bata BM et al. Journal of AAPOS 2018; 22:159-161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077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600200"/>
            <a:ext cx="7827264" cy="48006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year-old boy, heart transplant at age 3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PTLD, 5 years post transplant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Monomorphic PTLD with extranodal marginal zone lymphoma (MALT) – like morphology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response to reduction in immunosuppression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rituximab therapy (intravenous and intraocular)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3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19100"/>
            <a:ext cx="8743950" cy="5829300"/>
          </a:xfrm>
        </p:spPr>
      </p:pic>
      <p:sp>
        <p:nvSpPr>
          <p:cNvPr id="3" name="TextBox 2"/>
          <p:cNvSpPr txBox="1"/>
          <p:nvPr/>
        </p:nvSpPr>
        <p:spPr>
          <a:xfrm>
            <a:off x="6477000" y="5638800"/>
            <a:ext cx="2497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95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Case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51054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years after transplant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Persistent bilateral eye redness and rubbing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 by primary care physician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Erythromycin ointment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 relief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 returned after 2 weeks (x3)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Referred to ophthalmology</a:t>
            </a:r>
          </a:p>
        </p:txBody>
      </p:sp>
    </p:spTree>
    <p:extLst>
      <p:ext uri="{BB962C8B-B14F-4D97-AF65-F5344CB8AC3E}">
        <p14:creationId xmlns:p14="http://schemas.microsoft.com/office/powerpoint/2010/main" val="28137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Case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Ophthalmic exam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acuity – 20/40 (bilateral)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IOP – 14 mmHg (bilateral)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Pupils  - 4 mm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segment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Bilateral conjunctival injection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Bilateral anterior chamber cellular reaction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keratic precipitates – OD</a:t>
            </a:r>
          </a:p>
          <a:p>
            <a:pPr lvl="2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mutton-fat keratic precipitates – OS</a:t>
            </a:r>
          </a:p>
        </p:txBody>
      </p:sp>
    </p:spTree>
    <p:extLst>
      <p:ext uri="{BB962C8B-B14F-4D97-AF65-F5344CB8AC3E}">
        <p14:creationId xmlns:p14="http://schemas.microsoft.com/office/powerpoint/2010/main" val="28137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886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09853" y="574940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4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Case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granulomatous iritis – L&gt;R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posterior involvement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Suspected infectious etiology</a:t>
            </a:r>
          </a:p>
          <a:p>
            <a:pPr lvl="1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work-up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Prednisone forte 1% - 6x day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Re-evaluation after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week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3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6AD"/>
                </a:solidFill>
              </a:rPr>
              <a:t>Case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Redness and itching improved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Extensive systemic work-up – negative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RF, ANA, HSV, TB, Lyme ELISA,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West Nile virus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CBC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EBV positive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Suspected post transplant lymphoproliferative disorder</a:t>
            </a:r>
          </a:p>
          <a:p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1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57200"/>
            <a:ext cx="434340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5249" r="8750" b="18500"/>
          <a:stretch/>
        </p:blipFill>
        <p:spPr bwMode="auto">
          <a:xfrm>
            <a:off x="990600" y="3810000"/>
            <a:ext cx="7391400" cy="265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1511" y="291679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05850" y="29718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7695" y="609068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1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t="42593" r="34426" b="8427"/>
          <a:stretch/>
        </p:blipFill>
        <p:spPr bwMode="auto">
          <a:xfrm rot="10800000">
            <a:off x="1371600" y="333377"/>
            <a:ext cx="5715000" cy="30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692375"/>
            <a:ext cx="5943600" cy="2489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73002">
            <a:off x="5257800" y="4298647"/>
            <a:ext cx="14478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29000" y="48768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57600" y="1676400"/>
            <a:ext cx="76200" cy="320040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4600" y="1447800"/>
            <a:ext cx="990600" cy="342900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3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omao - EuOPS 2018 Meeting Presentation">
  <a:themeElements>
    <a:clrScheme name="Custom 4">
      <a:dk1>
        <a:sysClr val="windowText" lastClr="000000"/>
      </a:dk1>
      <a:lt1>
        <a:sysClr val="window" lastClr="FFFFFF"/>
      </a:lt1>
      <a:dk2>
        <a:srgbClr val="0046AD"/>
      </a:dk2>
      <a:lt2>
        <a:srgbClr val="BDD7FF"/>
      </a:lt2>
      <a:accent1>
        <a:srgbClr val="0046AD"/>
      </a:accent1>
      <a:accent2>
        <a:srgbClr val="FF5A76"/>
      </a:accent2>
      <a:accent3>
        <a:srgbClr val="15A8E5"/>
      </a:accent3>
      <a:accent4>
        <a:srgbClr val="3F9800"/>
      </a:accent4>
      <a:accent5>
        <a:srgbClr val="9F58FE"/>
      </a:accent5>
      <a:accent6>
        <a:srgbClr val="B44D00"/>
      </a:accent6>
      <a:hlink>
        <a:srgbClr val="006699"/>
      </a:hlink>
      <a:folHlink>
        <a:srgbClr val="969696"/>
      </a:folHlink>
    </a:clrScheme>
    <a:fontScheme name="mc-light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light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Salomao - EuOPS 2018 Meeting Presentation</Template>
  <TotalTime>970</TotalTime>
  <Words>1039</Words>
  <Application>Microsoft Office PowerPoint</Application>
  <PresentationFormat>On-screen Show (4:3)</PresentationFormat>
  <Paragraphs>195</Paragraphs>
  <Slides>26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Salomao - EuOPS 2018 Meeting Presentation</vt:lpstr>
      <vt:lpstr>Eastern Ophthalmic Pathology 2018 Meeting – Washington, DC</vt:lpstr>
      <vt:lpstr>Case History</vt:lpstr>
      <vt:lpstr>Case History</vt:lpstr>
      <vt:lpstr>Case History</vt:lpstr>
      <vt:lpstr>PowerPoint Presentation</vt:lpstr>
      <vt:lpstr>Case History</vt:lpstr>
      <vt:lpstr>Case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History</vt:lpstr>
      <vt:lpstr>Post Transplant Lymphoproliferative Disorder (PTLD)</vt:lpstr>
      <vt:lpstr>Post Transplant Lymphoproliferative Disorder (PTLD)</vt:lpstr>
      <vt:lpstr>Post Transplant Lymphoproliferative Disorder (PTLD)</vt:lpstr>
      <vt:lpstr>PTLD - WHO Classification – up to 2017</vt:lpstr>
      <vt:lpstr>PTLD and Small B-cell neoplasms</vt:lpstr>
      <vt:lpstr>PTLD –  New WHO Classification -2017</vt:lpstr>
      <vt:lpstr>Ocular PTLD</vt:lpstr>
      <vt:lpstr>Ocular PTLD</vt:lpstr>
      <vt:lpstr>Ocular PTLD</vt:lpstr>
      <vt:lpstr>Ocular PTLD</vt:lpstr>
      <vt:lpstr>Summary</vt:lpstr>
      <vt:lpstr>PowerPoint Presentation</vt:lpstr>
    </vt:vector>
  </TitlesOfParts>
  <Company>Mayo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Ophthalmic Pathology 2018 Meeting – Glasgow, Scotland</dc:title>
  <dc:creator>Diva R Salomao</dc:creator>
  <dc:description>v2.16</dc:description>
  <cp:lastModifiedBy>Diva R Salomao</cp:lastModifiedBy>
  <cp:revision>113</cp:revision>
  <dcterms:created xsi:type="dcterms:W3CDTF">2018-05-09T14:50:22Z</dcterms:created>
  <dcterms:modified xsi:type="dcterms:W3CDTF">2018-09-09T14:54:46Z</dcterms:modified>
</cp:coreProperties>
</file>