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6" r:id="rId6"/>
    <p:sldId id="257" r:id="rId7"/>
    <p:sldId id="266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305" r:id="rId17"/>
    <p:sldId id="307" r:id="rId18"/>
    <p:sldId id="297" r:id="rId19"/>
    <p:sldId id="302" r:id="rId20"/>
    <p:sldId id="299" r:id="rId21"/>
    <p:sldId id="303" r:id="rId22"/>
    <p:sldId id="301" r:id="rId23"/>
    <p:sldId id="300" r:id="rId24"/>
    <p:sldId id="304" r:id="rId25"/>
    <p:sldId id="308" r:id="rId26"/>
    <p:sldId id="309" r:id="rId27"/>
    <p:sldId id="333" r:id="rId28"/>
    <p:sldId id="334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35" r:id="rId40"/>
    <p:sldId id="322" r:id="rId41"/>
    <p:sldId id="323" r:id="rId42"/>
    <p:sldId id="324" r:id="rId43"/>
    <p:sldId id="321" r:id="rId44"/>
    <p:sldId id="325" r:id="rId45"/>
    <p:sldId id="326" r:id="rId46"/>
    <p:sldId id="327" r:id="rId47"/>
    <p:sldId id="328" r:id="rId48"/>
    <p:sldId id="332" r:id="rId49"/>
    <p:sldId id="331" r:id="rId50"/>
    <p:sldId id="330" r:id="rId51"/>
    <p:sldId id="32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1" autoAdjust="0"/>
    <p:restoredTop sz="94660"/>
  </p:normalViewPr>
  <p:slideViewPr>
    <p:cSldViewPr>
      <p:cViewPr varScale="1">
        <p:scale>
          <a:sx n="117" d="100"/>
          <a:sy n="117" d="100"/>
        </p:scale>
        <p:origin x="106" y="1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76200"/>
            <a:ext cx="2028825" cy="5762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363" y="76200"/>
            <a:ext cx="5934075" cy="5762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363" y="1076325"/>
            <a:ext cx="39814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076325"/>
            <a:ext cx="39814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B8CAE5"/>
            </a:gs>
            <a:gs pos="100000">
              <a:srgbClr val="8DACD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gradFill rotWithShape="0">
            <a:gsLst>
              <a:gs pos="0">
                <a:srgbClr val="0E008E"/>
              </a:gs>
              <a:gs pos="100000">
                <a:srgbClr val="0B0065"/>
              </a:gs>
            </a:gsLst>
            <a:path path="rect">
              <a:fillToRect r="100000" b="100000"/>
            </a:path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0" y="846138"/>
            <a:ext cx="9144000" cy="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363" y="1076325"/>
            <a:ext cx="8115300" cy="476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0063" y="76200"/>
            <a:ext cx="8102600" cy="811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0" y="5983288"/>
            <a:ext cx="9144000" cy="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pic>
        <p:nvPicPr>
          <p:cNvPr id="1031" name="Picture 7" descr="EyeCtr bar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989638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+mj-lt"/>
          <a:ea typeface="ＭＳ Ｐゴシック" charset="-128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Times" charset="0"/>
          <a:ea typeface="ＭＳ Ｐゴシック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Times" charset="0"/>
          <a:ea typeface="ＭＳ Ｐゴシック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Times" charset="0"/>
          <a:ea typeface="ＭＳ Ｐゴシック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Times" charset="0"/>
          <a:ea typeface="ＭＳ Ｐゴシック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Times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Times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Times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F8FFF6"/>
          </a:solidFill>
          <a:latin typeface="Times" charset="0"/>
        </a:defRPr>
      </a:lvl9pPr>
    </p:titleStyle>
    <p:bodyStyle>
      <a:lvl1pPr marL="400050" indent="-40005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Clr>
          <a:schemeClr val="accent1"/>
        </a:buClr>
        <a:buSzPct val="60000"/>
        <a:buFont typeface="Monotype Sorts" charset="2"/>
        <a:buChar char="l"/>
        <a:defRPr sz="3600">
          <a:solidFill>
            <a:schemeClr val="bg1"/>
          </a:solidFill>
          <a:latin typeface="+mn-lt"/>
          <a:ea typeface="ＭＳ Ｐゴシック" charset="-128"/>
          <a:cs typeface="+mn-cs"/>
        </a:defRPr>
      </a:lvl1pPr>
      <a:lvl2pPr marL="857250" indent="-34290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Clr>
          <a:srgbClr val="99FF99"/>
        </a:buClr>
        <a:buSzPct val="60000"/>
        <a:buFont typeface="Monotype Sorts" charset="2"/>
        <a:buChar char="n"/>
        <a:defRPr sz="3000">
          <a:solidFill>
            <a:schemeClr val="bg1"/>
          </a:solidFill>
          <a:latin typeface="+mn-lt"/>
          <a:ea typeface="ＭＳ Ｐゴシック" charset="-128"/>
        </a:defRPr>
      </a:lvl2pPr>
      <a:lvl3pPr marL="1257300" indent="-28575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Clr>
          <a:srgbClr val="FFFF00"/>
        </a:buClr>
        <a:buSzPct val="79000"/>
        <a:buFont typeface="Monotype Sorts" charset="2"/>
        <a:buChar char="u"/>
        <a:defRPr sz="26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SzPct val="100000"/>
        <a:buChar char="–"/>
        <a:defRPr sz="22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SzPct val="100000"/>
        <a:buChar char="•"/>
        <a:defRPr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SzPct val="100000"/>
        <a:buChar char="•"/>
        <a:defRPr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SzPct val="100000"/>
        <a:buChar char="•"/>
        <a:defRPr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SzPct val="100000"/>
        <a:buChar char="•"/>
        <a:defRPr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lnSpc>
          <a:spcPct val="89000"/>
        </a:lnSpc>
        <a:spcBef>
          <a:spcPct val="0"/>
        </a:spcBef>
        <a:spcAft>
          <a:spcPct val="25000"/>
        </a:spcAft>
        <a:buSzPct val="100000"/>
        <a:buChar char="•"/>
        <a:defRPr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0CE8-C6D4-48A2-9739-4AD2056AF1FE}" type="datetimeFigureOut">
              <a:rPr lang="en-US" smtClean="0"/>
              <a:pPr/>
              <a:t>9/2/2018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9E95D-DB09-4CC0-9124-46EB5BC6C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8001000" cy="1523999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Orbital Fibrous Dysplasia in an Older Than Average Patient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95400" y="3124200"/>
            <a:ext cx="6400800" cy="2590800"/>
          </a:xfrm>
        </p:spPr>
        <p:txBody>
          <a:bodyPr/>
          <a:lstStyle/>
          <a:p>
            <a:endParaRPr lang="en-US" sz="2800" b="1" dirty="0"/>
          </a:p>
          <a:p>
            <a:r>
              <a:rPr lang="en-US" sz="2800" b="1" dirty="0"/>
              <a:t>Joseph W. Sassani, MD, MHA</a:t>
            </a:r>
          </a:p>
          <a:p>
            <a:endParaRPr lang="en-US" sz="2800" b="1" dirty="0"/>
          </a:p>
          <a:p>
            <a:r>
              <a:rPr lang="en-US" sz="2000" b="1" dirty="0"/>
              <a:t>The Departments of Ophthalmology and Pathology </a:t>
            </a:r>
            <a:endParaRPr lang="en-US" sz="2000" dirty="0"/>
          </a:p>
          <a:p>
            <a:r>
              <a:rPr lang="en-US" sz="2000" b="1" dirty="0"/>
              <a:t>The Milton S. Hershey Medical Center</a:t>
            </a:r>
            <a:endParaRPr lang="en-US" sz="2000" dirty="0"/>
          </a:p>
          <a:p>
            <a:r>
              <a:rPr lang="en-US" sz="2000" b="1" dirty="0"/>
              <a:t>Hershey, PA 17033</a:t>
            </a:r>
            <a:endParaRPr lang="en-US" sz="2000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586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36D2-031E-4AB4-A4A5-D72ECFB40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3C452-EA23-4019-AD21-020E30A78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4/16/18: Left lateral orbitotomy with bone window and biopsy performed without complication</a:t>
            </a:r>
          </a:p>
          <a:p>
            <a:r>
              <a:rPr lang="en-US" dirty="0"/>
              <a:t>Mass in the region of the left orbit/frontal process of the zygoma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38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CECD0-F300-4AA8-8427-9EFE14F6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Histopathology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1917352-8493-48E0-A177-8E2CC853D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62" y="887412"/>
            <a:ext cx="3370791" cy="5056187"/>
          </a:xfrm>
        </p:spPr>
      </p:pic>
    </p:spTree>
    <p:extLst>
      <p:ext uri="{BB962C8B-B14F-4D97-AF65-F5344CB8AC3E}">
        <p14:creationId xmlns:p14="http://schemas.microsoft.com/office/powerpoint/2010/main" val="2099134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8C8236-097F-490C-B0E7-183502A06C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49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D04A25-987B-4E50-8097-06EC16AA2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2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9160B-2A44-4DF9-BD0E-BF3DDF573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92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D06B0-57F6-46BE-B71F-8228DE842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60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07A4E-EC9A-433A-8FDC-A96F2124B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05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76CAF-CB53-4588-B536-F9C528FBA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24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4FA87-F7C0-4484-A3AB-200B580E6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12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73105-B475-44DB-8AE0-B466EC4F2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Co-authors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0926F-C08C-493C-8FF5-21368AE5C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Pathology Co-Authors:</a:t>
            </a:r>
          </a:p>
          <a:p>
            <a:pPr lvl="1"/>
            <a:r>
              <a:rPr lang="en-US" sz="2400" dirty="0"/>
              <a:t>Elizabeth E. Frauenhoffer, MD </a:t>
            </a:r>
          </a:p>
          <a:p>
            <a:pPr lvl="1"/>
            <a:r>
              <a:rPr lang="en-US" sz="2400" dirty="0"/>
              <a:t>Charles S. Specht, M.D.</a:t>
            </a:r>
          </a:p>
          <a:p>
            <a:pPr lvl="1"/>
            <a:endParaRPr lang="en-US" sz="2400" dirty="0"/>
          </a:p>
          <a:p>
            <a:r>
              <a:rPr lang="en-US" sz="3000" dirty="0"/>
              <a:t>Clinical Co-authors:</a:t>
            </a:r>
          </a:p>
          <a:p>
            <a:pPr lvl="1"/>
            <a:r>
              <a:rPr lang="en-US" sz="2400" dirty="0"/>
              <a:t>Christopher Weller, M.D.</a:t>
            </a:r>
          </a:p>
          <a:p>
            <a:pPr lvl="1"/>
            <a:r>
              <a:rPr lang="en-US" sz="2400" dirty="0"/>
              <a:t>Ingrid U. Scott, MD, MPH</a:t>
            </a:r>
          </a:p>
        </p:txBody>
      </p:sp>
    </p:spTree>
    <p:extLst>
      <p:ext uri="{BB962C8B-B14F-4D97-AF65-F5344CB8AC3E}">
        <p14:creationId xmlns:p14="http://schemas.microsoft.com/office/powerpoint/2010/main" val="296123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A87C0-042C-4DA6-BA2A-71A3574F6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19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A8F43-C238-4280-9E77-D6EAB0EA8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DDB1E-D5B2-4450-B44B-01F95CD2B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58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2CBC5-289B-48DF-997E-810E84D0E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1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E5D0-614A-4CBE-9038-9DDE16027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54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36D2-031E-4AB4-A4A5-D72ECFB40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3C452-EA23-4019-AD21-020E30A78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Clinical entity consistent with fibrous dysplasia (FD) was first described by von Recklinghausen in 1891</a:t>
            </a:r>
          </a:p>
          <a:p>
            <a:r>
              <a:rPr lang="en-US" sz="2800" dirty="0"/>
              <a:t>Term “polyostotic fibrous dysplasia” was first used by Liechtenstein in 1938</a:t>
            </a:r>
          </a:p>
          <a:p>
            <a:r>
              <a:rPr lang="en-US" sz="2800" dirty="0"/>
              <a:t>In that paper he credits Dr. Henry L. Jaffe for calling his attention to cases of the disorder</a:t>
            </a:r>
          </a:p>
          <a:p>
            <a:r>
              <a:rPr lang="en-US" sz="2800" dirty="0"/>
              <a:t>1942, Lichtenstein and Jaffe called attention to the multiple patterns of bony involvement in FD</a:t>
            </a:r>
          </a:p>
        </p:txBody>
      </p:sp>
    </p:spTree>
    <p:extLst>
      <p:ext uri="{BB962C8B-B14F-4D97-AF65-F5344CB8AC3E}">
        <p14:creationId xmlns:p14="http://schemas.microsoft.com/office/powerpoint/2010/main" val="1781769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BEE4D-3437-4938-B6D9-49801194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C1854-F729-4AF6-90E4-0DE7AB3DF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Characterized by skeletal lesions with replacement of normal bone by abnormal fibrous tissue within which irregular trabeculae of woven bone are haphazardly arranged</a:t>
            </a:r>
          </a:p>
          <a:p>
            <a:r>
              <a:rPr lang="en-US" dirty="0"/>
              <a:t>Bland spindle cells predominate as the background for the bony elements of the lesion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37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555FA-674C-49A2-B50D-A04D6367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Histopathologic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0F934-E5EE-44D1-BD38-21145ED19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Most common pattern is “Chinese writing” </a:t>
            </a:r>
          </a:p>
          <a:p>
            <a:pPr lvl="1"/>
            <a:r>
              <a:rPr lang="en-US" sz="2400" dirty="0"/>
              <a:t>thin bony trabeculae characteristic feature</a:t>
            </a:r>
          </a:p>
          <a:p>
            <a:pPr lvl="1"/>
            <a:r>
              <a:rPr lang="en-US" sz="2400" dirty="0"/>
              <a:t>resorption of the interior of bony trabeculae (dissecting resorption) is see frequently</a:t>
            </a:r>
          </a:p>
          <a:p>
            <a:r>
              <a:rPr lang="en-US" sz="2400" dirty="0"/>
              <a:t>Pagetoid pattern:</a:t>
            </a:r>
          </a:p>
          <a:p>
            <a:pPr lvl="1"/>
            <a:r>
              <a:rPr lang="en-US" sz="2400" dirty="0"/>
              <a:t> dense sclerotic trabecular bone predominates</a:t>
            </a:r>
          </a:p>
          <a:p>
            <a:r>
              <a:rPr lang="en-US" sz="2400" dirty="0"/>
              <a:t>Hypercellular pattern:</a:t>
            </a:r>
          </a:p>
          <a:p>
            <a:pPr lvl="1"/>
            <a:r>
              <a:rPr lang="en-US" sz="2400" dirty="0"/>
              <a:t>significant amounts of bone as in the pagetoid variant</a:t>
            </a:r>
          </a:p>
          <a:p>
            <a:pPr lvl="1"/>
            <a:r>
              <a:rPr lang="en-US" sz="2400" dirty="0"/>
              <a:t>bony trabeculae are discontinuous</a:t>
            </a:r>
          </a:p>
          <a:p>
            <a:pPr lvl="1"/>
            <a:r>
              <a:rPr lang="en-US" sz="2400" dirty="0"/>
              <a:t>distributed in a very orderly pattern that often contains a parallel arrangement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71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C238A-698E-467F-B9F0-6F20ED735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CE60C-8EAE-47C9-82B7-7F34FB13B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Molecular pathology diagnostic techniques of limited value in this lesion, but may be helpful in unusual cases  </a:t>
            </a:r>
          </a:p>
          <a:p>
            <a:r>
              <a:rPr lang="en-US" sz="3200" dirty="0"/>
              <a:t>Main differential diagnosis primarily includes low grade central osteosarcoma, and ossifying fibroma (jaw)</a:t>
            </a:r>
          </a:p>
          <a:p>
            <a:r>
              <a:rPr lang="en-US" sz="3200" dirty="0"/>
              <a:t>Cemento-ossifying fibroma and juvenile psammomatoid ossifying fibroma also are considerations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7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13D3-DAB5-422B-8C0B-C873CF16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Anatomic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306CA-2313-4050-B444-99AD5D3AE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Based on its skeletal distribution</a:t>
            </a:r>
          </a:p>
          <a:p>
            <a:r>
              <a:rPr lang="en-US" sz="3200" dirty="0"/>
              <a:t>Monostotic: involves a single bone</a:t>
            </a:r>
          </a:p>
          <a:p>
            <a:pPr lvl="1"/>
            <a:r>
              <a:rPr lang="en-US" sz="3200" dirty="0"/>
              <a:t>70% to 80% of patients</a:t>
            </a:r>
          </a:p>
          <a:p>
            <a:r>
              <a:rPr lang="en-US" sz="3200" dirty="0"/>
              <a:t>Polyostotic: involves multiple bones </a:t>
            </a:r>
          </a:p>
          <a:p>
            <a:r>
              <a:rPr lang="en-US" sz="3200" dirty="0"/>
              <a:t>Note: With craniofacial involvement, the disease is considered monostotic even if several bones are involved as there is said to be only one disease focus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5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DADC5-F399-4BD0-97B2-E0782EE61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76 y.o. man</a:t>
            </a:r>
          </a:p>
          <a:p>
            <a:r>
              <a:rPr lang="en-US" dirty="0"/>
              <a:t>3/28/18: Examined by Dr. Christopher Weller </a:t>
            </a:r>
          </a:p>
          <a:p>
            <a:r>
              <a:rPr lang="en-US" dirty="0"/>
              <a:t>Referred for possible biopsy of left supraorbital mass</a:t>
            </a:r>
          </a:p>
          <a:p>
            <a:r>
              <a:rPr lang="en-US" dirty="0"/>
              <a:t>Concern lesion represented a metastasis previous lung cancer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905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DBBA-8D2D-48DD-88C7-7FCF8B12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Associated Syndromes:</a:t>
            </a:r>
            <a:br>
              <a:rPr lang="en-US" sz="3200" dirty="0"/>
            </a:br>
            <a:r>
              <a:rPr lang="en-US" sz="3200" dirty="0"/>
              <a:t>McCune-Albright Syndrome MAS)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FD60-7FBE-4020-A9CE-D7EA88ACC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/>
              <a:t>Comprises &lt;5% of patients with FD</a:t>
            </a:r>
          </a:p>
          <a:p>
            <a:pPr lvl="1"/>
            <a:r>
              <a:rPr lang="en-US" sz="2800" dirty="0"/>
              <a:t>Classically associated with polyostotic FD</a:t>
            </a:r>
          </a:p>
          <a:p>
            <a:pPr lvl="1"/>
            <a:r>
              <a:rPr lang="en-US" sz="2800" dirty="0"/>
              <a:t>Accompanied by abnormal skin pigmentation, and precocious puberty</a:t>
            </a:r>
          </a:p>
          <a:p>
            <a:pPr lvl="1"/>
            <a:r>
              <a:rPr lang="en-US" sz="2800" dirty="0"/>
              <a:t>Other associated endocrine abnormalities: </a:t>
            </a:r>
          </a:p>
          <a:p>
            <a:pPr lvl="2"/>
            <a:r>
              <a:rPr lang="en-US" sz="2400" dirty="0"/>
              <a:t>Hyperthyroidism</a:t>
            </a:r>
          </a:p>
          <a:p>
            <a:pPr lvl="2"/>
            <a:r>
              <a:rPr lang="en-US" sz="2400" dirty="0"/>
              <a:t>growth hormone excess</a:t>
            </a:r>
          </a:p>
          <a:p>
            <a:pPr lvl="2"/>
            <a:r>
              <a:rPr lang="en-US" sz="2400" dirty="0"/>
              <a:t>FGF23-mediated phosphate wasting</a:t>
            </a:r>
          </a:p>
          <a:p>
            <a:pPr lvl="2"/>
            <a:r>
              <a:rPr lang="en-US" sz="2400" dirty="0"/>
              <a:t>Hypercortisolism</a:t>
            </a:r>
          </a:p>
          <a:p>
            <a:pPr lvl="1"/>
            <a:r>
              <a:rPr lang="en-US" sz="2800" dirty="0"/>
              <a:t>Jaffe-Lichtenstein type: lacks precocious puberty</a:t>
            </a:r>
          </a:p>
        </p:txBody>
      </p:sp>
    </p:spTree>
    <p:extLst>
      <p:ext uri="{BB962C8B-B14F-4D97-AF65-F5344CB8AC3E}">
        <p14:creationId xmlns:p14="http://schemas.microsoft.com/office/powerpoint/2010/main" val="3614210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09F9-00A0-4112-B766-6FD1E9BF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887413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sz="2400" dirty="0"/>
              <a:t>Associated Syndromes: Mazabraud Syndrome and Encephalocraniocutaneous Lipomatosis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51AE-8E35-4409-BFFB-3C27BAAD1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/>
              <a:t>MS: Consists of monostotic or polyostotic FD in association with single or multiple intramuscular myxomas</a:t>
            </a:r>
          </a:p>
          <a:p>
            <a:pPr lvl="1"/>
            <a:r>
              <a:rPr lang="en-US" dirty="0"/>
              <a:t>Encephalocraniocutaneous lipomatosis: Involves tissues of ectodermal and mesodermal origin such as skin, eye, adipose tissue, and brain, has been reported</a:t>
            </a:r>
          </a:p>
        </p:txBody>
      </p:sp>
    </p:spTree>
    <p:extLst>
      <p:ext uri="{BB962C8B-B14F-4D97-AF65-F5344CB8AC3E}">
        <p14:creationId xmlns:p14="http://schemas.microsoft.com/office/powerpoint/2010/main" val="1655874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5F6F-CA5B-4A0D-BD32-7F47ED5A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FD Epidemiology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C78A-B92F-4B82-837B-3CD7E736D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FD = 7% of all nonmalignant bone tumors</a:t>
            </a:r>
          </a:p>
          <a:p>
            <a:r>
              <a:rPr lang="en-US" sz="2600" dirty="0"/>
              <a:t>May progress even after puberty</a:t>
            </a:r>
          </a:p>
          <a:p>
            <a:r>
              <a:rPr lang="en-US" sz="2600" dirty="0"/>
              <a:t>Nevertheless, usually been considered a disease of childhood</a:t>
            </a:r>
          </a:p>
          <a:p>
            <a:r>
              <a:rPr lang="en-US" sz="2600" dirty="0"/>
              <a:t>Importance of the disease in adulthood has gained increasing recognition</a:t>
            </a:r>
          </a:p>
          <a:p>
            <a:r>
              <a:rPr lang="en-US" sz="2600" dirty="0"/>
              <a:t>Review of 31 reports including 788 cases of FD:</a:t>
            </a:r>
          </a:p>
          <a:p>
            <a:pPr lvl="1"/>
            <a:r>
              <a:rPr lang="en-US" sz="2200" dirty="0"/>
              <a:t>mean age at presentation = 24 years</a:t>
            </a:r>
          </a:p>
          <a:p>
            <a:pPr lvl="1"/>
            <a:r>
              <a:rPr lang="en-US" sz="2200" dirty="0"/>
              <a:t>no male patients were observed over the fifth decade</a:t>
            </a:r>
          </a:p>
          <a:p>
            <a:pPr lvl="1"/>
            <a:r>
              <a:rPr lang="en-US" sz="2200" b="1" dirty="0"/>
              <a:t>Patient we present, therefore, was much older that the majority of FD patients at the time of presentation  </a:t>
            </a:r>
          </a:p>
        </p:txBody>
      </p:sp>
    </p:spTree>
    <p:extLst>
      <p:ext uri="{BB962C8B-B14F-4D97-AF65-F5344CB8AC3E}">
        <p14:creationId xmlns:p14="http://schemas.microsoft.com/office/powerpoint/2010/main" val="3525854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A1D5-EAFA-437A-B1FD-76BFC19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Presentation of Craniofacial FD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F8DBA-B498-4F2A-A3EF-0622EC191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Most common: facial asymmetry in 86%, followed by an orbital or facial mass in 60%</a:t>
            </a:r>
          </a:p>
          <a:p>
            <a:r>
              <a:rPr lang="en-US" sz="2400" dirty="0"/>
              <a:t>Most common ocular presenting complaint is blurred vision in 24%, followed by eyelid position abnormalities in 10%</a:t>
            </a:r>
          </a:p>
          <a:p>
            <a:r>
              <a:rPr lang="en-US" sz="2400" dirty="0"/>
              <a:t>Most common ophthalmic complications of FD:</a:t>
            </a:r>
          </a:p>
          <a:p>
            <a:pPr lvl="1"/>
            <a:r>
              <a:rPr lang="en-US" sz="1800" dirty="0"/>
              <a:t>visual loss</a:t>
            </a:r>
          </a:p>
          <a:p>
            <a:pPr lvl="1"/>
            <a:r>
              <a:rPr lang="en-US" sz="1800" dirty="0"/>
              <a:t>exophthalmos</a:t>
            </a:r>
          </a:p>
          <a:p>
            <a:pPr lvl="1"/>
            <a:r>
              <a:rPr lang="en-US" sz="1800" dirty="0"/>
              <a:t>dysesthesias in the distribution of the trigeminal nerve</a:t>
            </a:r>
          </a:p>
          <a:p>
            <a:pPr lvl="1"/>
            <a:r>
              <a:rPr lang="en-US" sz="1800" dirty="0"/>
              <a:t>epiphora</a:t>
            </a:r>
          </a:p>
          <a:p>
            <a:pPr lvl="1"/>
            <a:r>
              <a:rPr lang="en-US" sz="1800" dirty="0"/>
              <a:t>headaches</a:t>
            </a:r>
          </a:p>
          <a:p>
            <a:pPr lvl="1"/>
            <a:r>
              <a:rPr lang="en-US" sz="1800" dirty="0"/>
              <a:t>diplopia</a:t>
            </a:r>
          </a:p>
          <a:p>
            <a:pPr lvl="1"/>
            <a:r>
              <a:rPr lang="en-US" sz="1800" dirty="0"/>
              <a:t>visual field defects</a:t>
            </a:r>
          </a:p>
          <a:p>
            <a:pPr lvl="1"/>
            <a:r>
              <a:rPr lang="en-US" sz="1800" dirty="0"/>
              <a:t>even blindness if the optic canal is involved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18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5D3B-BD2E-4D5D-9158-F51BC992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Imaging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FBE27-785B-4AF5-A4E3-0CC4B2B4C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Radiologically: </a:t>
            </a:r>
          </a:p>
          <a:p>
            <a:pPr lvl="1"/>
            <a:r>
              <a:rPr lang="en-US" sz="2400" dirty="0"/>
              <a:t>translucent if fibrous tissue predominates</a:t>
            </a:r>
          </a:p>
          <a:p>
            <a:pPr lvl="1"/>
            <a:r>
              <a:rPr lang="en-US" sz="2400" dirty="0"/>
              <a:t>“ground glass” appearance if there is more calcification</a:t>
            </a:r>
          </a:p>
          <a:p>
            <a:r>
              <a:rPr lang="en-US" sz="2400" dirty="0"/>
              <a:t>CT scanning of craniofacial FD demonstrates sclerotic involvement in 50%, and pagetoid findings in 15.6%</a:t>
            </a:r>
          </a:p>
          <a:p>
            <a:r>
              <a:rPr lang="en-US" sz="2400" dirty="0"/>
              <a:t>MRI helps characterize internal lesion structure</a:t>
            </a:r>
          </a:p>
          <a:p>
            <a:pPr lvl="1"/>
            <a:r>
              <a:rPr lang="en-US" sz="1800" dirty="0"/>
              <a:t>helps determine extent of intraosseous and any extraosseous involvement</a:t>
            </a:r>
          </a:p>
          <a:p>
            <a:pPr lvl="1"/>
            <a:r>
              <a:rPr lang="en-US" sz="1800" dirty="0"/>
              <a:t>may also be helpful in distinguishing FD from other fibro-osseous lesions, meningioma, Langerhans’ cell histiocytosis, and Paget’s disease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75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09FF-896C-4CAE-A902-6713551C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879093-8E1E-49ED-BDF5-7341F530D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0" y="987510"/>
            <a:ext cx="4114800" cy="4334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0798A9-EE06-4B9C-9B88-18A401C07938}"/>
              </a:ext>
            </a:extLst>
          </p:cNvPr>
          <p:cNvSpPr txBox="1"/>
          <p:nvPr/>
        </p:nvSpPr>
        <p:spPr>
          <a:xfrm>
            <a:off x="838200" y="530661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400" dirty="0">
                <a:solidFill>
                  <a:schemeClr val="bg1"/>
                </a:solidFill>
              </a:rPr>
              <a:t>Hosalkar RM, Mohanty N: Pagetoid polyostotic fibrous dysplasia. BMJ Case Rep 2015, 2015</a:t>
            </a:r>
          </a:p>
          <a:p>
            <a:r>
              <a:rPr lang="en-US" dirty="0"/>
              <a:t> 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32BAE7-4C08-4879-92CE-CC8B59E47E3B}"/>
              </a:ext>
            </a:extLst>
          </p:cNvPr>
          <p:cNvSpPr txBox="1">
            <a:spLocks/>
          </p:cNvSpPr>
          <p:nvPr/>
        </p:nvSpPr>
        <p:spPr bwMode="auto">
          <a:xfrm>
            <a:off x="152402" y="1295400"/>
            <a:ext cx="4267199" cy="4479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400050" indent="-40005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SzPct val="60000"/>
              <a:buFont typeface="Monotype Sorts" charset="2"/>
              <a:buChar char="l"/>
              <a:defRPr sz="3600">
                <a:solidFill>
                  <a:schemeClr val="bg1"/>
                </a:solidFill>
                <a:latin typeface="+mn-lt"/>
                <a:ea typeface="ＭＳ Ｐゴシック" charset="-128"/>
                <a:cs typeface="+mn-cs"/>
              </a:defRPr>
            </a:lvl1pPr>
            <a:lvl2pPr marL="857250" indent="-34290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Clr>
                <a:srgbClr val="99FF99"/>
              </a:buClr>
              <a:buSzPct val="60000"/>
              <a:buFont typeface="Monotype Sorts" charset="2"/>
              <a:buChar char="n"/>
              <a:defRPr sz="3000">
                <a:solidFill>
                  <a:schemeClr val="bg1"/>
                </a:solidFill>
                <a:latin typeface="+mn-lt"/>
                <a:ea typeface="ＭＳ Ｐゴシック" charset="-128"/>
              </a:defRPr>
            </a:lvl2pPr>
            <a:lvl3pPr marL="1257300" indent="-28575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Clr>
                <a:srgbClr val="FFFF00"/>
              </a:buClr>
              <a:buSzPct val="79000"/>
              <a:buFont typeface="Monotype Sorts" charset="2"/>
              <a:buChar char="u"/>
              <a:defRPr sz="2600">
                <a:solidFill>
                  <a:schemeClr val="bg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SzPct val="100000"/>
              <a:buChar char="–"/>
              <a:defRPr sz="2200">
                <a:solidFill>
                  <a:schemeClr val="bg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SzPct val="10000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SzPct val="10000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SzPct val="10000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SzPct val="10000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25000"/>
              </a:spcAft>
              <a:buSzPct val="10000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kern="0" dirty="0"/>
              <a:t>Caused by activating mutations of the GNAS gene that encodes the cAMP-regulating transcript stimulatory protein G𝞪s</a:t>
            </a:r>
          </a:p>
          <a:p>
            <a:r>
              <a:rPr lang="en-US" sz="2000" kern="0" dirty="0"/>
              <a:t>Results in up-regulation of Wnt/β-catenin signaling</a:t>
            </a:r>
          </a:p>
          <a:p>
            <a:r>
              <a:rPr lang="en-US" sz="2000" kern="0" dirty="0"/>
              <a:t>Activation of adenyl cyclase and dysregulation in cAMP production</a:t>
            </a:r>
          </a:p>
          <a:p>
            <a:r>
              <a:rPr lang="en-US" sz="2000" kern="0" dirty="0"/>
              <a:t>Expression of an active G𝞪s mutation in skeletal stem cells is both sufficient and necessary for FD initiation and maintenance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96322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ACC5A-69B7-4891-AB3B-0B64A8F1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Genetics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8136-53B5-4D88-BE63-80541463E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Enhanced G𝞪s signaling and cAMP generation accelerate the osteogenic commitment of the stromal cells</a:t>
            </a:r>
          </a:p>
          <a:p>
            <a:pPr lvl="1"/>
            <a:r>
              <a:rPr lang="en-US" b="1" dirty="0"/>
              <a:t>however</a:t>
            </a:r>
            <a:r>
              <a:rPr lang="en-US" dirty="0"/>
              <a:t>, they inhibit their further differentiation into osteoblasts thereby resulting in the formation of fibrous dysplastic lesions that</a:t>
            </a:r>
          </a:p>
          <a:p>
            <a:pPr lvl="1"/>
            <a:r>
              <a:rPr lang="en-US" dirty="0"/>
              <a:t>nevertheless, express early osteoblastic markers such as alkaline phosphatase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076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095D8-D554-41C9-89D7-DCE462EC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Genetics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C8C0C-7B05-434B-AD86-934EF7F9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Mutation located on the q arm of chromosome 20 at position 13.3.26</a:t>
            </a:r>
          </a:p>
          <a:p>
            <a:r>
              <a:rPr lang="en-US" sz="2400" dirty="0"/>
              <a:t>Mutations are found in early embryonic somatic cells resulting in a somatic mosaic state</a:t>
            </a:r>
          </a:p>
          <a:p>
            <a:r>
              <a:rPr lang="en-US" sz="2400" dirty="0"/>
              <a:t>Lack of inheritance of FD attributed to probable embryonic lethality of germ-line transmitted activating GNAS mutations, which are said to only survive through mosaicism</a:t>
            </a:r>
          </a:p>
          <a:p>
            <a:r>
              <a:rPr lang="en-US" sz="2400" dirty="0"/>
              <a:t>Clinical manifestations are related to how small or large the cell mass is during embryogenesis when the mutation occurs, and where in the cell mass the somatic mutation occurs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59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8B5D-2D8B-4B1A-9E4D-04003E27F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Genetics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CB0FE-D352-4BA2-863B-2B689654B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G𝞪s and its coupled receptors, G protein-coupled receptors (GPCRs), important in endocrine gland function</a:t>
            </a:r>
          </a:p>
          <a:p>
            <a:r>
              <a:rPr lang="en-US" sz="2800" dirty="0"/>
              <a:t>Sporadic, mosaic activating G𝞪s mutations can result in autonomous endocrine gland hormone overproduction, which is associated with MAS</a:t>
            </a:r>
          </a:p>
          <a:p>
            <a:r>
              <a:rPr lang="en-US" sz="2800" dirty="0"/>
              <a:t>One theory as to why FD tends to stabilize (normalization) with increasing age is that there is an age-dependent demise of GNAS-mutated cells in these lesions through apoptosis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80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18D80-8141-4C04-8F4D-975A36A1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Malignant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074F7-4EAA-4CB0-ADA4-88908CD3D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Uncommon in FD</a:t>
            </a:r>
          </a:p>
          <a:p>
            <a:r>
              <a:rPr lang="en-US" sz="2800" dirty="0"/>
              <a:t>Generally is considered a cytologically benign disorder</a:t>
            </a:r>
          </a:p>
          <a:p>
            <a:r>
              <a:rPr lang="en-US" sz="2800" dirty="0"/>
              <a:t>Occurs in approximately 1% of cases</a:t>
            </a:r>
          </a:p>
          <a:p>
            <a:r>
              <a:rPr lang="en-US" sz="2800" dirty="0"/>
              <a:t>Associated with previous radiation therapy in 46% of cases in one large series</a:t>
            </a:r>
          </a:p>
          <a:p>
            <a:r>
              <a:rPr lang="en-US" sz="2800" dirty="0"/>
              <a:t>Nevertheless, in a systematic review of 31 reports including 788 cases of FD in which 18% of cases recurred or reactivated no cases of sarcomatous change were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6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BDEE-5C10-4E78-BF5A-4D5DD46B2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Ocular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86472-C04D-4F70-BB66-2E813793A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Hx LP vision OD secondary to old CRVO treated with PRP</a:t>
            </a:r>
          </a:p>
          <a:p>
            <a:r>
              <a:rPr lang="en-US" dirty="0"/>
              <a:t>HX mild BDR</a:t>
            </a:r>
          </a:p>
          <a:p>
            <a:r>
              <a:rPr lang="en-US" dirty="0"/>
              <a:t>Hx epiretinal membrane OU</a:t>
            </a:r>
          </a:p>
          <a:p>
            <a:r>
              <a:rPr lang="en-US" dirty="0"/>
              <a:t>Previous cataract surgery each eye </a:t>
            </a:r>
          </a:p>
          <a:p>
            <a:r>
              <a:rPr lang="en-US" dirty="0"/>
              <a:t>Ongoing retinal care provided by Dr. Ingrid Scott of our Retinal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937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470D-F811-423C-AD6C-33EC0309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Transformation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8252F-7F48-4BEE-940C-4A2327FBE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Malignancy is more frequent in polyostotic disease, particularly when associated with MAS or MS</a:t>
            </a:r>
          </a:p>
          <a:p>
            <a:r>
              <a:rPr lang="en-US" sz="3200" dirty="0"/>
              <a:t>May occur even in monostotic fibrous dysplasia</a:t>
            </a:r>
          </a:p>
          <a:p>
            <a:r>
              <a:rPr lang="en-US" sz="3200" dirty="0"/>
              <a:t>Associated malignancies are osteosarcoma, fibrosarcoma, chondrosarcoma, and malignant fibrohistiocytoma</a:t>
            </a:r>
          </a:p>
        </p:txBody>
      </p:sp>
    </p:spTree>
    <p:extLst>
      <p:ext uri="{BB962C8B-B14F-4D97-AF65-F5344CB8AC3E}">
        <p14:creationId xmlns:p14="http://schemas.microsoft.com/office/powerpoint/2010/main" val="2125778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765D1-6E27-4095-9B5D-39FC44C7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Worrisome Subset of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74BA5-F36C-44EF-B2E7-B4A22C95D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Conversely, FD can be confused with an osseous neoplasm</a:t>
            </a:r>
          </a:p>
          <a:p>
            <a:r>
              <a:rPr lang="en-US" sz="3200" dirty="0"/>
              <a:t>5% of cases of FD may even exhibit  aggressive growth pattern simulating malignancy, but have benign histopathologic findings</a:t>
            </a:r>
          </a:p>
          <a:p>
            <a:r>
              <a:rPr lang="en-US" sz="3200" dirty="0"/>
              <a:t>Craniofacial lesions, in MAS should be monitored closely, particularly in childhood, to provide early detection of optic nerve compression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39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6F91-CF17-42B9-9396-8E0F862B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Association with Other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A4222-4047-48CD-969B-55324AA3B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Rarely, associated with other tumors including: atypical lymphoplasmacyte-rich meningioma, and one with multiple globoid meningiomas.</a:t>
            </a:r>
          </a:p>
          <a:p>
            <a:r>
              <a:rPr lang="en-US" sz="2800" dirty="0"/>
              <a:t>Additionally, other lesions may mimic FD.</a:t>
            </a:r>
          </a:p>
          <a:p>
            <a:r>
              <a:rPr lang="en-US" sz="2800" dirty="0"/>
              <a:t>Considerable discussion regarding the surgical management of FD particularly when there is optic canal involvement</a:t>
            </a:r>
          </a:p>
          <a:p>
            <a:pPr lvl="1"/>
            <a:r>
              <a:rPr lang="en-US" sz="2200" dirty="0"/>
              <a:t>In one study, even the authors differed among themselves as to the indications for surgical intervention in these patients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18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DE3D-A8E3-40CD-8147-36B75A86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811213"/>
          </a:xfrm>
        </p:spPr>
        <p:txBody>
          <a:bodyPr/>
          <a:lstStyle/>
          <a:p>
            <a:pPr algn="ctr"/>
            <a:r>
              <a:rPr lang="en-US" dirty="0"/>
              <a:t>Treatment, Regrowth and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D68B8-D8F5-40C4-BC5D-B5AC32E23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May be greater risk of post-surgical regrowth when FD is associated with the MAS</a:t>
            </a:r>
          </a:p>
          <a:p>
            <a:r>
              <a:rPr lang="en-US" sz="2800" dirty="0"/>
              <a:t>Intravenous bisphosphonate is a current non-surgical treatment for FD aimed at reducing pain and strengthening bone</a:t>
            </a:r>
          </a:p>
          <a:p>
            <a:r>
              <a:rPr lang="en-US" sz="2800" dirty="0"/>
              <a:t>Therapy targeted at the abnormal pathways resulting from the genetic defect may hold promise in the future</a:t>
            </a:r>
          </a:p>
          <a:p>
            <a:r>
              <a:rPr lang="en-US" sz="2800" dirty="0"/>
              <a:t>Rapid progression of exophthalmos has been seen in FD complicated by aneurysmal bone cyst, hemorrhage, or mucocele within the dysplastic tissue</a:t>
            </a:r>
          </a:p>
        </p:txBody>
      </p:sp>
    </p:spTree>
    <p:extLst>
      <p:ext uri="{BB962C8B-B14F-4D97-AF65-F5344CB8AC3E}">
        <p14:creationId xmlns:p14="http://schemas.microsoft.com/office/powerpoint/2010/main" val="1028388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5BFA-1B46-4052-B816-7973A81E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8D59-D1BC-4F2F-A353-43A2FAF29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Orbital FD reported in a 76 yo man</a:t>
            </a:r>
          </a:p>
          <a:p>
            <a:r>
              <a:rPr lang="en-US" sz="3200" dirty="0"/>
              <a:t>No lesion noted on MRI 16 years previously</a:t>
            </a:r>
          </a:p>
          <a:p>
            <a:r>
              <a:rPr lang="en-US" sz="3200" dirty="0"/>
              <a:t>Surgically excised</a:t>
            </a:r>
          </a:p>
          <a:p>
            <a:r>
              <a:rPr lang="en-US" sz="3200" dirty="0"/>
              <a:t>Characteristic histopathologic findings</a:t>
            </a:r>
          </a:p>
          <a:p>
            <a:r>
              <a:rPr lang="en-US" sz="3200" dirty="0"/>
              <a:t>No worrisome characteristics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4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Co-authors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0926F-C08C-493C-8FF5-21368AE5C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Pathology Co-Authors:</a:t>
            </a:r>
          </a:p>
          <a:p>
            <a:pPr lvl="1"/>
            <a:r>
              <a:rPr lang="en-US" sz="2400" dirty="0"/>
              <a:t>Elizabeth E. Frauenhoffer, MD </a:t>
            </a:r>
          </a:p>
          <a:p>
            <a:pPr lvl="1"/>
            <a:r>
              <a:rPr lang="en-US" sz="2400" dirty="0"/>
              <a:t>Charles S. Specht, M.D.</a:t>
            </a:r>
          </a:p>
          <a:p>
            <a:pPr lvl="1"/>
            <a:endParaRPr lang="en-US" sz="2400" dirty="0"/>
          </a:p>
          <a:p>
            <a:r>
              <a:rPr lang="en-US" sz="3000" dirty="0"/>
              <a:t>Clinical Co-authors:</a:t>
            </a:r>
          </a:p>
          <a:p>
            <a:pPr lvl="1"/>
            <a:r>
              <a:rPr lang="en-US" sz="2400" dirty="0"/>
              <a:t>Christopher Weller, M.D.</a:t>
            </a:r>
          </a:p>
          <a:p>
            <a:pPr lvl="1"/>
            <a:r>
              <a:rPr lang="en-US" sz="2400" dirty="0"/>
              <a:t>Ingrid U. Scott, MD, MPH</a:t>
            </a:r>
          </a:p>
        </p:txBody>
      </p:sp>
    </p:spTree>
    <p:extLst>
      <p:ext uri="{BB962C8B-B14F-4D97-AF65-F5344CB8AC3E}">
        <p14:creationId xmlns:p14="http://schemas.microsoft.com/office/powerpoint/2010/main" val="1366732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Co-authors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0926F-C08C-493C-8FF5-21368AE5C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Pathology Co-Authors:</a:t>
            </a:r>
          </a:p>
          <a:p>
            <a:pPr lvl="1"/>
            <a:r>
              <a:rPr lang="en-US" sz="2400" dirty="0"/>
              <a:t>Elizabeth E. Frauenhoffer, MD </a:t>
            </a:r>
          </a:p>
          <a:p>
            <a:pPr lvl="1"/>
            <a:r>
              <a:rPr lang="en-US" sz="2400" dirty="0"/>
              <a:t>Charles S. Specht, M.D.</a:t>
            </a:r>
          </a:p>
          <a:p>
            <a:pPr lvl="1"/>
            <a:endParaRPr lang="en-US" sz="2400" dirty="0"/>
          </a:p>
          <a:p>
            <a:r>
              <a:rPr lang="en-US" sz="3000" dirty="0"/>
              <a:t>Clinical Co-authors:</a:t>
            </a:r>
          </a:p>
          <a:p>
            <a:pPr lvl="1"/>
            <a:r>
              <a:rPr lang="en-US" sz="2400" dirty="0"/>
              <a:t>Christopher Weller, M.D.</a:t>
            </a:r>
          </a:p>
          <a:p>
            <a:pPr lvl="1"/>
            <a:r>
              <a:rPr lang="en-US" sz="2400" dirty="0"/>
              <a:t>Ingrid U. Scott, MD, MPH</a:t>
            </a:r>
          </a:p>
        </p:txBody>
      </p:sp>
    </p:spTree>
    <p:extLst>
      <p:ext uri="{BB962C8B-B14F-4D97-AF65-F5344CB8AC3E}">
        <p14:creationId xmlns:p14="http://schemas.microsoft.com/office/powerpoint/2010/main" val="1010301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8001000" cy="1523999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Orbital Fibrous Dysplasia in an Older Than Average Patient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95400" y="3124200"/>
            <a:ext cx="6400800" cy="2590800"/>
          </a:xfrm>
        </p:spPr>
        <p:txBody>
          <a:bodyPr/>
          <a:lstStyle/>
          <a:p>
            <a:endParaRPr lang="en-US" sz="2800" b="1" dirty="0"/>
          </a:p>
          <a:p>
            <a:r>
              <a:rPr lang="en-US" sz="2800" b="1" dirty="0"/>
              <a:t>Joseph W. Sassani, MD, MHA</a:t>
            </a:r>
          </a:p>
          <a:p>
            <a:endParaRPr lang="en-US" sz="2800" b="1" dirty="0"/>
          </a:p>
          <a:p>
            <a:r>
              <a:rPr lang="en-US" sz="2000" b="1" dirty="0"/>
              <a:t>The Departments of Ophthalmology and Pathology </a:t>
            </a:r>
            <a:endParaRPr lang="en-US" sz="2000" dirty="0"/>
          </a:p>
          <a:p>
            <a:r>
              <a:rPr lang="en-US" sz="2000" b="1" dirty="0"/>
              <a:t>The Milton S. Hershey Medical Center</a:t>
            </a:r>
            <a:endParaRPr lang="en-US" sz="2000" dirty="0"/>
          </a:p>
          <a:p>
            <a:r>
              <a:rPr lang="en-US" sz="2000" b="1" dirty="0"/>
              <a:t>Hershey, PA 17033</a:t>
            </a:r>
            <a:endParaRPr lang="en-US" sz="2000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595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513E-C7B7-4806-BBB5-DDA8B49D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Past Medical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35A68-A40E-432F-8A09-430178B82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Left upper lobectomy in 2011 for lung cancer</a:t>
            </a:r>
          </a:p>
          <a:p>
            <a:pPr lvl="1"/>
            <a:r>
              <a:rPr lang="en-US" dirty="0"/>
              <a:t>no evidence of recurrence to date</a:t>
            </a:r>
          </a:p>
          <a:p>
            <a:r>
              <a:rPr lang="en-US" dirty="0"/>
              <a:t>Type 2 diabetes</a:t>
            </a:r>
          </a:p>
          <a:p>
            <a:r>
              <a:rPr lang="en-US" dirty="0"/>
              <a:t>Emphysema</a:t>
            </a:r>
          </a:p>
          <a:p>
            <a:r>
              <a:rPr lang="en-US" dirty="0"/>
              <a:t>Hypertension</a:t>
            </a:r>
          </a:p>
          <a:p>
            <a:r>
              <a:rPr lang="en-US" dirty="0"/>
              <a:t>Hyperlipidemia </a:t>
            </a:r>
          </a:p>
        </p:txBody>
      </p:sp>
    </p:spTree>
    <p:extLst>
      <p:ext uri="{BB962C8B-B14F-4D97-AF65-F5344CB8AC3E}">
        <p14:creationId xmlns:p14="http://schemas.microsoft.com/office/powerpoint/2010/main" val="2501982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033A7-0108-4FB4-9A07-2D0906A1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Ophthalmic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DB5B7-AC75-498E-B7C7-C8576DA99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VA: R: LP; L: 20/25, PH 20/20</a:t>
            </a:r>
          </a:p>
          <a:p>
            <a:r>
              <a:rPr lang="en-US" sz="3000" dirty="0"/>
              <a:t>2+ APD right eye OD</a:t>
            </a:r>
          </a:p>
          <a:p>
            <a:r>
              <a:rPr lang="en-US" sz="3000" dirty="0"/>
              <a:t>Motility: full</a:t>
            </a:r>
          </a:p>
          <a:p>
            <a:r>
              <a:rPr lang="en-US" sz="3000" dirty="0"/>
              <a:t>Hertel: 16 R; 14 L/ base of 100</a:t>
            </a:r>
          </a:p>
          <a:p>
            <a:pPr lvl="1"/>
            <a:r>
              <a:rPr lang="en-US" dirty="0"/>
              <a:t>left enophthalmos by “worms eye view”</a:t>
            </a:r>
          </a:p>
          <a:p>
            <a:r>
              <a:rPr lang="en-US" sz="3000" dirty="0"/>
              <a:t>VF: Normal by confrontation OS; unable, OD</a:t>
            </a:r>
          </a:p>
          <a:p>
            <a:r>
              <a:rPr lang="en-US" sz="3000" dirty="0"/>
              <a:t>SLE: WNL except for bilateral PC IOLs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74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B980-0041-4652-A40E-A2E8E72F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1A6B6-E978-452D-B811-428228FED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Expansile lesion in the lateral wall of the left orbit measuring 2.3 x 1.6 x 1.7 cm in vertical, transverse and anteroposterior dimensions</a:t>
            </a:r>
          </a:p>
          <a:p>
            <a:r>
              <a:rPr lang="en-US" sz="2400" dirty="0"/>
              <a:t>Areas of cortical discontinuity in the posterior aspect</a:t>
            </a:r>
          </a:p>
          <a:p>
            <a:r>
              <a:rPr lang="en-US" sz="2400" dirty="0"/>
              <a:t>Mucosal thickening was noted in the right maxillary sinus</a:t>
            </a:r>
          </a:p>
          <a:p>
            <a:r>
              <a:rPr lang="en-US" sz="2400" dirty="0"/>
              <a:t>Developmental venous anomaly in the right anterior frontal lobe also was noted</a:t>
            </a:r>
          </a:p>
          <a:p>
            <a:r>
              <a:rPr lang="en-US" sz="2400" dirty="0"/>
              <a:t>Radiologist: </a:t>
            </a:r>
          </a:p>
          <a:p>
            <a:pPr lvl="1"/>
            <a:r>
              <a:rPr lang="en-US" sz="1800" dirty="0"/>
              <a:t>No images available for direct comparison</a:t>
            </a:r>
          </a:p>
          <a:p>
            <a:pPr lvl="1"/>
            <a:r>
              <a:rPr lang="en-US" sz="1800" dirty="0"/>
              <a:t>MRI report from 5/9/2002 did not comment on the lesion</a:t>
            </a:r>
          </a:p>
          <a:p>
            <a:pPr lvl="1"/>
            <a:r>
              <a:rPr lang="en-US" sz="1800" dirty="0"/>
              <a:t>Suggested that the lesion likely represented a metastasis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6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B6EFF-7B01-4854-9AC9-800607EC7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Head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DF02D71-D78D-4D9B-9E23-DDEDBD308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306" t="16718" r="32161" b="58254"/>
          <a:stretch/>
        </p:blipFill>
        <p:spPr>
          <a:xfrm>
            <a:off x="304799" y="1350320"/>
            <a:ext cx="4180146" cy="355949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F33E5AA-5897-48E3-8A8A-C170214FE24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50384" t="48425" r="32670" b="25540"/>
          <a:stretch/>
        </p:blipFill>
        <p:spPr>
          <a:xfrm>
            <a:off x="4572000" y="1371600"/>
            <a:ext cx="4118845" cy="35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1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3C03-6722-41A4-8F38-BBEEBEFE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Head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DDA2935-E309-41E6-A1C6-D36A8CDDE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07" t="47494" r="50977" b="19403"/>
          <a:stretch/>
        </p:blipFill>
        <p:spPr>
          <a:xfrm>
            <a:off x="1868040" y="990600"/>
            <a:ext cx="536664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12794"/>
      </p:ext>
    </p:extLst>
  </p:cSld>
  <p:clrMapOvr>
    <a:masterClrMapping/>
  </p:clrMapOvr>
</p:sld>
</file>

<file path=ppt/theme/theme1.xml><?xml version="1.0" encoding="utf-8"?>
<a:theme xmlns:a="http://schemas.openxmlformats.org/drawingml/2006/main" name="Dean template">
  <a:themeElements>
    <a:clrScheme name="">
      <a:dk1>
        <a:srgbClr val="000000"/>
      </a:dk1>
      <a:lt1>
        <a:srgbClr val="0B0065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AB8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an template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a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an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an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an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a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a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a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EOPS 2015 Limbal Stem Cell Deficiency rev 2</Template>
  <TotalTime>1350</TotalTime>
  <Words>1617</Words>
  <Application>Microsoft Office PowerPoint</Application>
  <PresentationFormat>On-screen Show (4:3)</PresentationFormat>
  <Paragraphs>202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Calibri</vt:lpstr>
      <vt:lpstr>Monotype Sorts</vt:lpstr>
      <vt:lpstr>Times</vt:lpstr>
      <vt:lpstr>Dean template</vt:lpstr>
      <vt:lpstr>Office Theme</vt:lpstr>
      <vt:lpstr>1_Office Theme</vt:lpstr>
      <vt:lpstr>2_Office Theme</vt:lpstr>
      <vt:lpstr>3_Office Theme</vt:lpstr>
      <vt:lpstr> Orbital Fibrous Dysplasia in an Older Than Average Patient </vt:lpstr>
      <vt:lpstr>Co-authors</vt:lpstr>
      <vt:lpstr>Clinical History</vt:lpstr>
      <vt:lpstr>Ocular History</vt:lpstr>
      <vt:lpstr>Past Medical History</vt:lpstr>
      <vt:lpstr>Ophthalmic History</vt:lpstr>
      <vt:lpstr>CT Head</vt:lpstr>
      <vt:lpstr>CT Head</vt:lpstr>
      <vt:lpstr>CT Head</vt:lpstr>
      <vt:lpstr>Clinical Course</vt:lpstr>
      <vt:lpstr>Histopathology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Characteristics</vt:lpstr>
      <vt:lpstr>Histopathologic Patterns</vt:lpstr>
      <vt:lpstr>Differential Diagnosis</vt:lpstr>
      <vt:lpstr>Anatomic Classification</vt:lpstr>
      <vt:lpstr>Associated Syndromes: McCune-Albright Syndrome MAS)</vt:lpstr>
      <vt:lpstr> Associated Syndromes: Mazabraud Syndrome and Encephalocraniocutaneous Lipomatosis </vt:lpstr>
      <vt:lpstr> FD Epidemiology </vt:lpstr>
      <vt:lpstr>Presentation of Craniofacial FD</vt:lpstr>
      <vt:lpstr>Imaging Characteristics</vt:lpstr>
      <vt:lpstr>Genetics</vt:lpstr>
      <vt:lpstr>Genetics (continued)</vt:lpstr>
      <vt:lpstr>Genetics (continued)</vt:lpstr>
      <vt:lpstr>Genetics (continued)</vt:lpstr>
      <vt:lpstr>Malignant Transformation</vt:lpstr>
      <vt:lpstr>Malignant Transformation (continued)</vt:lpstr>
      <vt:lpstr>Worrisome Subset of Cases</vt:lpstr>
      <vt:lpstr>Rare Association with Other Tumors</vt:lpstr>
      <vt:lpstr>Treatment, Regrowth and Complications</vt:lpstr>
      <vt:lpstr>Summary</vt:lpstr>
      <vt:lpstr>Co-authors</vt:lpstr>
      <vt:lpstr>Co-authors</vt:lpstr>
      <vt:lpstr> Orbital Fibrous Dysplasia in an Older Than Average Patient </vt:lpstr>
    </vt:vector>
  </TitlesOfParts>
  <Company>Penn State Hershey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Robert J. Morrison: Contact Lens Pioneer, Inventor, and Eye Doctor to Many Including the Rich and Famous</dc:title>
  <dc:creator>jsassani</dc:creator>
  <cp:lastModifiedBy>Joseph Sassani</cp:lastModifiedBy>
  <cp:revision>92</cp:revision>
  <dcterms:created xsi:type="dcterms:W3CDTF">2017-03-17T11:44:14Z</dcterms:created>
  <dcterms:modified xsi:type="dcterms:W3CDTF">2018-09-02T16:41:58Z</dcterms:modified>
</cp:coreProperties>
</file>