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82" r:id="rId22"/>
    <p:sldId id="311" r:id="rId23"/>
    <p:sldId id="285" r:id="rId24"/>
    <p:sldId id="286" r:id="rId25"/>
    <p:sldId id="287" r:id="rId26"/>
    <p:sldId id="289" r:id="rId27"/>
    <p:sldId id="306" r:id="rId28"/>
    <p:sldId id="307" r:id="rId29"/>
    <p:sldId id="308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3" r:id="rId38"/>
    <p:sldId id="312" r:id="rId39"/>
    <p:sldId id="305" r:id="rId40"/>
    <p:sldId id="309" r:id="rId41"/>
    <p:sldId id="265" r:id="rId42"/>
    <p:sldId id="270" r:id="rId43"/>
    <p:sldId id="281" r:id="rId44"/>
    <p:sldId id="283" r:id="rId45"/>
    <p:sldId id="279" r:id="rId46"/>
    <p:sldId id="284" r:id="rId47"/>
    <p:sldId id="302" r:id="rId48"/>
    <p:sldId id="301" r:id="rId49"/>
    <p:sldId id="288" r:id="rId5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sto MT"/>
        <a:ea typeface="Calisto MT"/>
        <a:cs typeface="Calisto MT"/>
        <a:sym typeface="Calisto M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A67"/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4D1"/>
          </a:solidFill>
        </a:fill>
      </a:tcStyle>
    </a:wholeTbl>
    <a:band2H>
      <a:tcTxStyle/>
      <a:tcStyle>
        <a:tcBdr/>
        <a:fill>
          <a:solidFill>
            <a:srgbClr val="ECEBEA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>
              <a:hueOff val="61099"/>
              <a:satOff val="-2376"/>
              <a:lumOff val="27486"/>
            </a:schemeClr>
          </a:solidFill>
        </a:fill>
      </a:tcStyle>
    </a:wholeTbl>
    <a:band2H>
      <a:tcTxStyle/>
      <a:tcStyle>
        <a:tcBdr/>
        <a:fill>
          <a:solidFill>
            <a:srgbClr val="EFF0ED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9D4D5"/>
          </a:solidFill>
        </a:fill>
      </a:tcStyle>
    </a:wholeTbl>
    <a:band2H>
      <a:tcTxStyle/>
      <a:tcStyle>
        <a:tcBdr/>
        <a:fill>
          <a:solidFill>
            <a:srgbClr val="EDEBEB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sto MT"/>
          <a:ea typeface="Calisto MT"/>
          <a:cs typeface="Calisto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sto MT"/>
          <a:ea typeface="Calisto MT"/>
          <a:cs typeface="Calisto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8" autoAdjust="0"/>
    <p:restoredTop sz="94660"/>
  </p:normalViewPr>
  <p:slideViewPr>
    <p:cSldViewPr snapToGrid="0" snapToObjects="1">
      <p:cViewPr>
        <p:scale>
          <a:sx n="112" d="100"/>
          <a:sy n="112" d="100"/>
        </p:scale>
        <p:origin x="-10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0" d="100"/>
        <a:sy n="2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29217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91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most areas, the neoplasm was morphologically similar to the initial excisional biopsy, composed of nests and bands of keratinizing squamous cells with prominent keratin pearl formation.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the choroid, where they formed neoplastic cysts filled with the keratinizing debris.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region of the ciliary body, the tumor had less distinct squamous differentiation with clusters of goblet cells identified.</a:t>
            </a:r>
          </a:p>
          <a:p>
            <a:endParaRPr lang="en-US" dirty="0"/>
          </a:p>
          <a:p>
            <a:r>
              <a:rPr lang="en-US" dirty="0"/>
              <a:t>THIS SLIDE HAS AN ANIMATION – PLEASE VIEW WITH VIEW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92DE0-5BE7-440F-B02D-B231D5A2658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0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SLIDE HAS AN ANIMATION – PLEASE VIEW WITH VIEW MODE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92DE0-5BE7-440F-B02D-B231D5A2658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goblet cells with intracytoplasmic mucin were highlighted with PAS and </a:t>
            </a:r>
            <a:r>
              <a:rPr lang="en-US" dirty="0" err="1"/>
              <a:t>Alcian</a:t>
            </a:r>
            <a:r>
              <a:rPr lang="en-US" dirty="0"/>
              <a:t> blue stains.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92DE0-5BE7-440F-B02D-B231D5A2658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50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re-reviewed the pathology from the original excision and performed additional PAS and Alcian blue stains and could not find evidence of goblet cells or mucin production in the sections examined.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neoplastic cells demonstrated prominent squamous differentiation, with easily identifiable intercellular bridges and abundant keratin pearls.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Additional findings associated with limbal perforation included shallow anterior chamber with focal anterior chamber angle closure and a dislocation of the posterior chamber intraocular lens implant with its capsular bag.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slide is a fade-through from gross photo animation – please take a look with a “view mode”</a:t>
            </a:r>
          </a:p>
          <a:p>
            <a:endParaRPr/>
          </a:p>
          <a:p>
            <a:r>
              <a:t>Microscopic evaluation of the eye confirmed the presence of corneoscleral limbal perforation with iris prolapse.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adjacent cornea, ciliary body and choroid by contained a white infiltrate, grossly compatible with involvement by the tumor. Cystic spaces were present in the choroid, suggestive of neoplastic cysts.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96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limbal conjunctiva, episclera, sclera, and the adjacent cornea and uvea were involved by keratinizing carcinoma, corresponding to the white tumor noted grossly.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Higher magnification photomicrograph highlights the malignant cells on the anterior and posterior surfaces of the iris and invading the iris stroma.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conjunctival epithelium is markedly hyperkeratotic, parakeratotic and acanthotic, with full thickness dysplasia, and keratinizing nests of invasive squamous cells in the underlying substantia propria.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the leading edge of the lesion, the neoplastic cells were less well-differentiated, with more prominent nuclear atypia and frequent mitotic figures. </a:t>
            </a:r>
          </a:p>
          <a:p>
            <a:r>
              <a:t>The neoplastic cells involved the deep scleral surgical margin.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47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External evaluation of the enucleated eye demonstrated a white nasal epibulbar mass, associated with corneoscleral limbal wound and iris prolapse. White flocculent material was present in the anterior chamber.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Evaluation of the intraocular contents similarly demonstrated a white, focally necrotic mass involving the conjunctiva, episclera and sclera, associated with a full-thickness corneoscleral limbal wound with iris prolapse.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slide is a fade-through from gross photo animation – please take a look with a “view mode”</a:t>
            </a:r>
          </a:p>
          <a:p>
            <a:endParaRPr/>
          </a:p>
          <a:p>
            <a:r>
              <a:t>Microscopic evaluation of the eye confirmed the presence of corneoscleral limbal perforation with iris prolapse.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neoplastic cells lined the surface of the iris, growing as a neoplastic membrane on its anterior surface and posterior surface and invaded the adjacent cornea.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346" y="609600"/>
            <a:ext cx="7765323" cy="970450"/>
          </a:xfrm>
          <a:prstGeom prst="rect">
            <a:avLst/>
          </a:prstGeom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  <p:txBody>
          <a:bodyPr lIns="45719" tIns="45719" rIns="45719" bIns="45719"/>
          <a:lstStyle>
            <a:lvl1pPr defTabSz="457200">
              <a:defRPr sz="4000">
                <a:ln w="9525">
                  <a:solidFill>
                    <a:srgbClr val="F8FA0B"/>
                  </a:solidFill>
                </a:ln>
                <a:solidFill>
                  <a:srgbClr val="F8FA0B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685346" y="1732450"/>
            <a:ext cx="7765323" cy="4058752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342900" indent="-305999" defTabSz="457200">
              <a:spcBef>
                <a:spcPts val="600"/>
              </a:spcBef>
              <a:buClr>
                <a:srgbClr val="0EFFFE"/>
              </a:buClr>
              <a:buSzPct val="70000"/>
              <a:defRPr sz="2000">
                <a:ln w="9525">
                  <a:solidFill>
                    <a:srgbClr val="FFFFFF"/>
                  </a:solidFill>
                </a:ln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  <a:lvl2pPr marL="749999" indent="-299999" defTabSz="457200">
              <a:spcBef>
                <a:spcPts val="600"/>
              </a:spcBef>
              <a:buClr>
                <a:srgbClr val="0EFFFE"/>
              </a:buClr>
              <a:buSzPct val="70000"/>
              <a:defRPr sz="2000">
                <a:ln w="9525">
                  <a:solidFill>
                    <a:srgbClr val="FFFFFF"/>
                  </a:solidFill>
                </a:ln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2pPr>
            <a:lvl3pPr marL="1079999" indent="-269999" defTabSz="457200">
              <a:spcBef>
                <a:spcPts val="600"/>
              </a:spcBef>
              <a:buClr>
                <a:srgbClr val="0EFFFE"/>
              </a:buClr>
              <a:buSzPct val="70000"/>
              <a:defRPr sz="2000">
                <a:ln w="9525">
                  <a:solidFill>
                    <a:srgbClr val="FFFFFF"/>
                  </a:solidFill>
                </a:ln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3pPr>
            <a:lvl4pPr marL="1478571" indent="-308571" defTabSz="457200">
              <a:spcBef>
                <a:spcPts val="600"/>
              </a:spcBef>
              <a:buClr>
                <a:srgbClr val="0EFFFE"/>
              </a:buClr>
              <a:buSzPct val="70000"/>
              <a:defRPr sz="2000">
                <a:ln w="9525">
                  <a:solidFill>
                    <a:srgbClr val="FFFFFF"/>
                  </a:solidFill>
                </a:ln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4pPr>
            <a:lvl5pPr marL="1766571" indent="-308571" defTabSz="457200">
              <a:spcBef>
                <a:spcPts val="600"/>
              </a:spcBef>
              <a:buClr>
                <a:srgbClr val="0EFFFE"/>
              </a:buClr>
              <a:buSzPct val="70000"/>
              <a:defRPr sz="2000">
                <a:ln w="9525">
                  <a:solidFill>
                    <a:srgbClr val="FFFFFF"/>
                  </a:solidFill>
                </a:ln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17048" y="5950268"/>
            <a:ext cx="233621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defRPr sz="1000">
                <a:solidFill>
                  <a:srgbClr val="F2F2F2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6" y="178593"/>
            <a:ext cx="7804548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6" y="1821656"/>
            <a:ext cx="7804548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6" y="6536531"/>
            <a:ext cx="239485" cy="232486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spAutoFit/>
          </a:bodyPr>
          <a:lstStyle>
            <a:lvl1pPr algn="ctr" defTabSz="410765"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xmlns:p14="http://schemas.microsoft.com/office/powerpoint/2010/main" spd="med"/>
  <p:txStyles>
    <p:titleStyle>
      <a:lvl1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055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7500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1945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6390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0835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5280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9725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4170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861593" marR="0" indent="-305593" algn="l" defTabSz="410765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076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"/>
          <p:cNvSpPr/>
          <p:nvPr/>
        </p:nvSpPr>
        <p:spPr>
          <a:xfrm>
            <a:off x="-508291" y="0"/>
            <a:ext cx="9805807" cy="7269077"/>
          </a:xfrm>
          <a:prstGeom prst="rect">
            <a:avLst/>
          </a:prstGeom>
          <a:solidFill>
            <a:srgbClr val="1D46A1"/>
          </a:solidFill>
          <a:ln w="15875" cap="rnd">
            <a:solidFill>
              <a:srgbClr val="75725D">
                <a:alpha val="81082"/>
              </a:srgbClr>
            </a:solidFill>
          </a:ln>
        </p:spPr>
        <p:txBody>
          <a:bodyPr lIns="45719" rIns="45719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Bad News on the Horizon"/>
          <p:cNvSpPr txBox="1">
            <a:spLocks noGrp="1"/>
          </p:cNvSpPr>
          <p:nvPr>
            <p:ph type="title"/>
          </p:nvPr>
        </p:nvSpPr>
        <p:spPr>
          <a:xfrm>
            <a:off x="156869" y="592327"/>
            <a:ext cx="7765323" cy="970451"/>
          </a:xfrm>
          <a:prstGeom prst="rect">
            <a:avLst/>
          </a:prstGeom>
          <a:effectLst/>
        </p:spPr>
        <p:txBody>
          <a:bodyPr/>
          <a:lstStyle/>
          <a:p>
            <a:r>
              <a:rPr dirty="0"/>
              <a:t>Bad News on the Horizon</a:t>
            </a:r>
          </a:p>
        </p:txBody>
      </p:sp>
      <p:sp>
        <p:nvSpPr>
          <p:cNvPr id="34" name="Jerry A. Shields MD…"/>
          <p:cNvSpPr txBox="1">
            <a:spLocks noGrp="1"/>
          </p:cNvSpPr>
          <p:nvPr>
            <p:ph type="body" idx="1"/>
          </p:nvPr>
        </p:nvSpPr>
        <p:spPr>
          <a:xfrm>
            <a:off x="584354" y="4447375"/>
            <a:ext cx="4625726" cy="1670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369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sz="2400" dirty="0">
                <a:latin typeface="Gill Sans MT"/>
                <a:cs typeface="Gill Sans MT"/>
              </a:rPr>
              <a:t>Jerry A. Shields MD</a:t>
            </a:r>
          </a:p>
          <a:p>
            <a:pPr marL="0" indent="369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sz="2400" dirty="0">
                <a:latin typeface="Gill Sans MT"/>
                <a:cs typeface="Gill Sans MT"/>
              </a:rPr>
              <a:t>Ocular Oncology Service</a:t>
            </a:r>
          </a:p>
          <a:p>
            <a:pPr marL="0" indent="369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sz="2400" dirty="0">
                <a:latin typeface="Gill Sans MT"/>
                <a:cs typeface="Gill Sans MT"/>
              </a:rPr>
              <a:t>Wills Eye Hospital</a:t>
            </a:r>
          </a:p>
          <a:p>
            <a:pPr marL="0" indent="369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sz="2400" dirty="0">
                <a:latin typeface="Gill Sans MT"/>
                <a:cs typeface="Gill Sans MT"/>
              </a:rPr>
              <a:t>Philadelphia PA </a:t>
            </a:r>
            <a:r>
              <a:rPr sz="2400" dirty="0" smtClean="0">
                <a:latin typeface="Gill Sans MT"/>
                <a:cs typeface="Gill Sans MT"/>
              </a:rPr>
              <a:t>USA</a:t>
            </a:r>
            <a:r>
              <a:rPr lang="en-US" sz="2400" dirty="0" smtClean="0">
                <a:latin typeface="Gill Sans MT"/>
                <a:cs typeface="Gill Sans MT"/>
              </a:rPr>
              <a:t> 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354" y="1736536"/>
            <a:ext cx="5029580" cy="1200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 MT"/>
                <a:cs typeface="Gill Sans MT"/>
                <a:sym typeface="Calisto MT"/>
              </a:rPr>
              <a:t>Eastern Ophthalmic 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 MT"/>
                <a:cs typeface="Gill Sans MT"/>
                <a:sym typeface="Calisto MT"/>
              </a:rPr>
              <a:t>  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 MT"/>
                <a:cs typeface="Gill Sans MT"/>
                <a:sym typeface="Calisto MT"/>
              </a:rPr>
              <a:t>Pathology Society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 MT"/>
                <a:cs typeface="Gill Sans MT"/>
                <a:sym typeface="Calisto MT"/>
              </a:rPr>
              <a:t>September 13, 2018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bg1"/>
                </a:solidFill>
                <a:latin typeface="Gill Sans MT"/>
                <a:cs typeface="Gill Sans MT"/>
              </a:rPr>
              <a:t>Washington D.C.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ill Sans MT"/>
              <a:cs typeface="Gill Sans MT"/>
              <a:sym typeface="Calisto MT"/>
            </a:endParaRPr>
          </a:p>
        </p:txBody>
      </p:sp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00" y="2375151"/>
            <a:ext cx="4989589" cy="2313355"/>
          </a:xfrm>
          <a:prstGeom prst="rect">
            <a:avLst/>
          </a:prstGeom>
        </p:spPr>
      </p:pic>
      <p:pic>
        <p:nvPicPr>
          <p:cNvPr id="5" name="Picture 4" descr="wills eye logo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44" y="5282643"/>
            <a:ext cx="1467556" cy="14675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</a:t>
            </a:r>
            <a:endParaRPr dirty="0"/>
          </a:p>
        </p:txBody>
      </p:sp>
      <p:sp>
        <p:nvSpPr>
          <p:cNvPr id="9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4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7628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95" name="Arrow: Right 4"/>
          <p:cNvSpPr/>
          <p:nvPr/>
        </p:nvSpPr>
        <p:spPr>
          <a:xfrm rot="13724363">
            <a:off x="5080830" y="4108787"/>
            <a:ext cx="823383" cy="51034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Arrow: Right 5"/>
          <p:cNvSpPr/>
          <p:nvPr/>
        </p:nvSpPr>
        <p:spPr>
          <a:xfrm rot="13724363">
            <a:off x="5690430" y="3506653"/>
            <a:ext cx="823383" cy="51034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Mitotic activity…"/>
          <p:cNvSpPr txBox="1"/>
          <p:nvPr/>
        </p:nvSpPr>
        <p:spPr>
          <a:xfrm>
            <a:off x="5288837" y="4748355"/>
            <a:ext cx="3582377" cy="1405563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 indent="35055" defTabSz="434340">
              <a:spcBef>
                <a:spcPts val="500"/>
              </a:spcBef>
              <a:buClr>
                <a:srgbClr val="0EFFFE"/>
              </a:buClr>
              <a:buFont typeface="Wingdings 2"/>
              <a:defRPr sz="2755">
                <a:ln w="12464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065" dist="2413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Mitotic activity</a:t>
            </a:r>
          </a:p>
          <a:p>
            <a:pPr indent="35055" defTabSz="434340">
              <a:spcBef>
                <a:spcPts val="500"/>
              </a:spcBef>
              <a:buClr>
                <a:srgbClr val="0EFFFE"/>
              </a:buClr>
              <a:buFont typeface="Wingdings 2"/>
              <a:defRPr sz="2755">
                <a:ln w="12464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065" dist="2413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Peripheral </a:t>
            </a:r>
            <a:r>
              <a:rPr dirty="0" smtClean="0"/>
              <a:t>margins </a:t>
            </a:r>
            <a:r>
              <a:rPr dirty="0"/>
              <a:t>clean</a:t>
            </a:r>
          </a:p>
          <a:p>
            <a:pPr indent="35055" defTabSz="434340">
              <a:spcBef>
                <a:spcPts val="500"/>
              </a:spcBef>
              <a:buClr>
                <a:srgbClr val="0EFFFE"/>
              </a:buClr>
              <a:buFont typeface="Wingdings 2"/>
              <a:defRPr sz="2755">
                <a:ln w="12464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065" dist="2413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Tumor base </a:t>
            </a:r>
            <a:r>
              <a:rPr dirty="0" smtClean="0"/>
              <a:t>positive</a:t>
            </a:r>
            <a:r>
              <a:rPr lang="en-US" dirty="0" smtClean="0"/>
              <a:t>  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25358" t="15037" r="20938" b="16893"/>
          <a:stretch>
            <a:fillRect/>
          </a:stretch>
        </p:blipFill>
        <p:spPr>
          <a:xfrm>
            <a:off x="0" y="2971698"/>
            <a:ext cx="3027558" cy="2576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rcRect r="7831"/>
          <a:stretch>
            <a:fillRect/>
          </a:stretch>
        </p:blipFill>
        <p:spPr>
          <a:xfrm>
            <a:off x="3027558" y="2982121"/>
            <a:ext cx="3170665" cy="2598235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103" name="Content Placeholder 3" descr="Content Placeholder 3"/>
          <p:cNvPicPr>
            <a:picLocks noChangeAspect="1"/>
          </p:cNvPicPr>
          <p:nvPr/>
        </p:nvPicPr>
        <p:blipFill>
          <a:blip r:embed="rId5">
            <a:extLst/>
          </a:blip>
          <a:srcRect t="621" r="19836"/>
          <a:stretch>
            <a:fillRect/>
          </a:stretch>
        </p:blipFill>
        <p:spPr>
          <a:xfrm>
            <a:off x="6198223" y="3003594"/>
            <a:ext cx="2785947" cy="2576762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104" name="TextBox 6"/>
          <p:cNvSpPr txBox="1"/>
          <p:nvPr/>
        </p:nvSpPr>
        <p:spPr>
          <a:xfrm>
            <a:off x="183526" y="560017"/>
            <a:ext cx="9144000" cy="220060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10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Final </a:t>
            </a:r>
            <a:r>
              <a:rPr dirty="0"/>
              <a:t>Pathology </a:t>
            </a:r>
            <a:r>
              <a:rPr dirty="0" smtClean="0"/>
              <a:t>Diagnosis</a:t>
            </a:r>
            <a:endParaRPr lang="en-US" dirty="0" smtClean="0"/>
          </a:p>
          <a:p>
            <a:pPr algn="ctr"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Keratinizing s</a:t>
            </a:r>
            <a:r>
              <a:rPr dirty="0" smtClean="0"/>
              <a:t>quamous </a:t>
            </a:r>
            <a:r>
              <a:rPr dirty="0"/>
              <a:t>cell carcinoma, </a:t>
            </a:r>
            <a:r>
              <a:rPr dirty="0" smtClean="0"/>
              <a:t>conjunctiva</a:t>
            </a:r>
            <a:endParaRPr lang="en-US" dirty="0" smtClean="0"/>
          </a:p>
          <a:p>
            <a:pPr algn="ctr"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Well </a:t>
            </a:r>
            <a:r>
              <a:rPr dirty="0"/>
              <a:t>to moderately differentiated </a:t>
            </a:r>
          </a:p>
          <a:p>
            <a:pPr algn="ctr"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Deep </a:t>
            </a:r>
            <a:r>
              <a:rPr dirty="0"/>
              <a:t>resection margin positive for tumor</a:t>
            </a:r>
          </a:p>
        </p:txBody>
      </p:sp>
      <p:sp>
        <p:nvSpPr>
          <p:cNvPr id="105" name="Advised plaque radiotherapy"/>
          <p:cNvSpPr txBox="1"/>
          <p:nvPr/>
        </p:nvSpPr>
        <p:spPr>
          <a:xfrm>
            <a:off x="-148208" y="5447674"/>
            <a:ext cx="9292208" cy="970450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indent="36900" algn="ctr">
              <a:spcBef>
                <a:spcPts val="600"/>
              </a:spcBef>
              <a:buClr>
                <a:srgbClr val="0EFFFE"/>
              </a:buClr>
              <a:buFont typeface="Wingdings 2"/>
              <a:defRPr sz="3700">
                <a:ln w="1762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Advised plaque radiotherapy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scherralph1711conjsquamouscellcarcinoma_nik002.JPG" descr="fischerralph1711conjsquamouscellcarcinoma_nik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3398" y="0"/>
            <a:ext cx="10590796" cy="706053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Nov 2017 Advised plaque radiotherapy…"/>
          <p:cNvSpPr txBox="1">
            <a:spLocks noGrp="1"/>
          </p:cNvSpPr>
          <p:nvPr>
            <p:ph type="body" idx="1"/>
          </p:nvPr>
        </p:nvSpPr>
        <p:spPr>
          <a:xfrm>
            <a:off x="482825" y="107557"/>
            <a:ext cx="7783771" cy="2307912"/>
          </a:xfrm>
          <a:prstGeom prst="rect">
            <a:avLst/>
          </a:prstGeom>
        </p:spPr>
        <p:txBody>
          <a:bodyPr/>
          <a:lstStyle/>
          <a:p>
            <a:pPr marL="0" lvl="1" indent="4500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lang="en-US" dirty="0" smtClean="0"/>
              <a:t>		</a:t>
            </a:r>
            <a:r>
              <a:rPr dirty="0" smtClean="0"/>
              <a:t>Nov </a:t>
            </a:r>
            <a:r>
              <a:rPr dirty="0"/>
              <a:t>2017 Advised plaque radiotherapy</a:t>
            </a:r>
          </a:p>
          <a:p>
            <a:pPr marL="0" lvl="1" indent="4500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lang="en-US" dirty="0" smtClean="0"/>
              <a:t>		</a:t>
            </a:r>
            <a:r>
              <a:rPr dirty="0" smtClean="0"/>
              <a:t>Dec </a:t>
            </a:r>
            <a:r>
              <a:rPr dirty="0"/>
              <a:t>2017 No </a:t>
            </a:r>
            <a:r>
              <a:rPr dirty="0" smtClean="0"/>
              <a:t>show</a:t>
            </a:r>
            <a:r>
              <a:rPr lang="en-US" dirty="0" smtClean="0"/>
              <a:t> for plaque </a:t>
            </a:r>
            <a:endParaRPr dirty="0"/>
          </a:p>
          <a:p>
            <a:pPr marL="0" lvl="1" indent="4500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lang="en-US" dirty="0" smtClean="0"/>
              <a:t>		</a:t>
            </a:r>
            <a:r>
              <a:rPr dirty="0" smtClean="0"/>
              <a:t>Poor </a:t>
            </a:r>
            <a:r>
              <a:rPr dirty="0"/>
              <a:t>follow </a:t>
            </a:r>
            <a:r>
              <a:rPr dirty="0" smtClean="0"/>
              <a:t>up</a:t>
            </a:r>
            <a:r>
              <a:rPr lang="en-US" dirty="0" smtClean="0"/>
              <a:t>, tough guy and family issues </a:t>
            </a:r>
            <a:endParaRPr dirty="0"/>
          </a:p>
          <a:p>
            <a:pPr marL="0" lvl="1" indent="4500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lang="en-US" dirty="0" smtClean="0"/>
              <a:t>		April</a:t>
            </a:r>
            <a:r>
              <a:rPr dirty="0" smtClean="0"/>
              <a:t> </a:t>
            </a:r>
            <a:r>
              <a:rPr dirty="0"/>
              <a:t>2018 </a:t>
            </a:r>
            <a:r>
              <a:rPr lang="en-US" dirty="0" smtClean="0"/>
              <a:t>finally returned for follow up</a:t>
            </a:r>
          </a:p>
          <a:p>
            <a:pPr marL="0" lvl="1" indent="4500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fischerralph1804conjsquamouscellcarcinoma_nik002.JPG" descr="fischerralph1804conjsquamouscellcarcinoma_nik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4787" y="-1"/>
            <a:ext cx="10287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wollen OD with RUL ptosis…"/>
          <p:cNvSpPr txBox="1">
            <a:spLocks noGrp="1"/>
          </p:cNvSpPr>
          <p:nvPr>
            <p:ph type="body" sz="quarter" idx="1"/>
          </p:nvPr>
        </p:nvSpPr>
        <p:spPr>
          <a:xfrm>
            <a:off x="239828" y="5266890"/>
            <a:ext cx="5894496" cy="1251759"/>
          </a:xfrm>
          <a:prstGeom prst="rect">
            <a:avLst/>
          </a:prstGeom>
        </p:spPr>
        <p:txBody>
          <a:bodyPr/>
          <a:lstStyle/>
          <a:p>
            <a:pPr marL="0" indent="36900">
              <a:buSzTx/>
              <a:buFont typeface="Wingdings 2"/>
              <a:buNone/>
              <a:defRPr sz="3300">
                <a:ln w="15716">
                  <a:solidFill>
                    <a:srgbClr val="FFFFFF"/>
                  </a:solidFill>
                </a:ln>
              </a:defRPr>
            </a:pPr>
            <a:r>
              <a:t>Swollen OD with RUL ptosis</a:t>
            </a:r>
          </a:p>
          <a:p>
            <a:pPr marL="0" indent="36900">
              <a:buSzTx/>
              <a:buFont typeface="Wingdings 2"/>
              <a:buNone/>
              <a:defRPr sz="3300">
                <a:ln w="15716">
                  <a:solidFill>
                    <a:srgbClr val="FFFFFF"/>
                  </a:solidFill>
                </a:ln>
              </a:defRPr>
            </a:pPr>
            <a:r>
              <a:t>White epibulbar mass</a:t>
            </a:r>
          </a:p>
        </p:txBody>
      </p:sp>
      <p:sp>
        <p:nvSpPr>
          <p:cNvPr id="117" name="Apr 2018"/>
          <p:cNvSpPr txBox="1">
            <a:spLocks noGrp="1"/>
          </p:cNvSpPr>
          <p:nvPr>
            <p:ph type="title"/>
          </p:nvPr>
        </p:nvSpPr>
        <p:spPr>
          <a:xfrm>
            <a:off x="689338" y="661564"/>
            <a:ext cx="2207374" cy="1322975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/>
          </a:lstStyle>
          <a:p>
            <a:r>
              <a:rPr dirty="0" smtClean="0"/>
              <a:t>Apr</a:t>
            </a:r>
            <a:r>
              <a:rPr lang="en-US" dirty="0" smtClean="0"/>
              <a:t>il</a:t>
            </a:r>
            <a:r>
              <a:rPr dirty="0" smtClean="0"/>
              <a:t> 2018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Follow up</a:t>
            </a:r>
            <a:br>
              <a:rPr lang="en-US" dirty="0" smtClean="0"/>
            </a:b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fischerralph1804conjsquamouscellcarcinoma_nik007.JPG" descr="fischerralph1804conjsquamouscellcarcinoma_nik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24214" y="103481"/>
            <a:ext cx="12042650" cy="8028434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White epibulblar mass…"/>
          <p:cNvSpPr txBox="1">
            <a:spLocks noGrp="1"/>
          </p:cNvSpPr>
          <p:nvPr>
            <p:ph type="body" sz="quarter" idx="1"/>
          </p:nvPr>
        </p:nvSpPr>
        <p:spPr>
          <a:xfrm>
            <a:off x="3566360" y="5606242"/>
            <a:ext cx="5894497" cy="1251758"/>
          </a:xfrm>
          <a:prstGeom prst="rect">
            <a:avLst/>
          </a:prstGeom>
        </p:spPr>
        <p:txBody>
          <a:bodyPr/>
          <a:lstStyle/>
          <a:p>
            <a:pPr marL="0" indent="36900">
              <a:buSzTx/>
              <a:buFont typeface="Wingdings 2"/>
              <a:buNone/>
              <a:defRPr sz="2700">
                <a:ln w="12858">
                  <a:solidFill>
                    <a:srgbClr val="FFFFFF"/>
                  </a:solidFill>
                </a:ln>
              </a:defRPr>
            </a:pPr>
            <a:r>
              <a:rPr dirty="0"/>
              <a:t>White epibulblar mass</a:t>
            </a:r>
          </a:p>
          <a:p>
            <a:pPr marL="0" indent="36900">
              <a:buSzTx/>
              <a:buFont typeface="Wingdings 2"/>
              <a:buNone/>
              <a:defRPr sz="2700">
                <a:ln w="12858">
                  <a:solidFill>
                    <a:srgbClr val="FFFFFF"/>
                  </a:solidFill>
                </a:ln>
              </a:defRPr>
            </a:pPr>
            <a:r>
              <a:rPr dirty="0"/>
              <a:t>Brown tissue - ? uveal prolapse</a:t>
            </a:r>
          </a:p>
        </p:txBody>
      </p:sp>
      <p:sp>
        <p:nvSpPr>
          <p:cNvPr id="122" name="Apr 2018"/>
          <p:cNvSpPr txBox="1">
            <a:spLocks noGrp="1"/>
          </p:cNvSpPr>
          <p:nvPr>
            <p:ph type="title"/>
          </p:nvPr>
        </p:nvSpPr>
        <p:spPr>
          <a:xfrm>
            <a:off x="689337" y="669002"/>
            <a:ext cx="7168009" cy="8771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/>
          </a:lstStyle>
          <a:p>
            <a:r>
              <a:rPr dirty="0" smtClean="0"/>
              <a:t>Apr</a:t>
            </a:r>
            <a:r>
              <a:rPr lang="en-US" dirty="0" smtClean="0"/>
              <a:t>il</a:t>
            </a:r>
            <a:r>
              <a:rPr dirty="0" smtClean="0"/>
              <a:t> 2018</a:t>
            </a:r>
            <a:r>
              <a:rPr lang="en-US" dirty="0" smtClean="0"/>
              <a:t> – had severe pain </a:t>
            </a:r>
            <a:endParaRPr dirty="0"/>
          </a:p>
        </p:txBody>
      </p:sp>
      <p:sp>
        <p:nvSpPr>
          <p:cNvPr id="2" name="Left Arrow 1"/>
          <p:cNvSpPr/>
          <p:nvPr/>
        </p:nvSpPr>
        <p:spPr>
          <a:xfrm>
            <a:off x="2100995" y="3660713"/>
            <a:ext cx="933113" cy="513621"/>
          </a:xfrm>
          <a:prstGeom prst="lef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nt segment OCT"/>
          <p:cNvSpPr txBox="1">
            <a:spLocks noGrp="1"/>
          </p:cNvSpPr>
          <p:nvPr>
            <p:ph type="title"/>
          </p:nvPr>
        </p:nvSpPr>
        <p:spPr>
          <a:xfrm>
            <a:off x="390327" y="763468"/>
            <a:ext cx="7765323" cy="9704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smtClean="0"/>
              <a:t>Ant</a:t>
            </a:r>
            <a:r>
              <a:rPr lang="en-US" dirty="0" smtClean="0"/>
              <a:t>erior</a:t>
            </a:r>
            <a:r>
              <a:rPr dirty="0" smtClean="0"/>
              <a:t> </a:t>
            </a:r>
            <a:r>
              <a:rPr dirty="0"/>
              <a:t>segment OCT</a:t>
            </a:r>
          </a:p>
        </p:txBody>
      </p:sp>
      <p:pic>
        <p:nvPicPr>
          <p:cNvPr id="130" name="fischerralph1804conjsquamouscellcarcinoma_visante002.png" descr="fischerralph1804conjsquamouscellcarcinoma_visante002.png"/>
          <p:cNvPicPr>
            <a:picLocks noChangeAspect="1"/>
          </p:cNvPicPr>
          <p:nvPr/>
        </p:nvPicPr>
        <p:blipFill>
          <a:blip r:embed="rId2">
            <a:extLst/>
          </a:blip>
          <a:srcRect t="29757"/>
          <a:stretch>
            <a:fillRect/>
          </a:stretch>
        </p:blipFill>
        <p:spPr>
          <a:xfrm>
            <a:off x="0" y="1555650"/>
            <a:ext cx="9144000" cy="397157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Flattened anterior chamber…"/>
          <p:cNvSpPr txBox="1">
            <a:spLocks noGrp="1"/>
          </p:cNvSpPr>
          <p:nvPr>
            <p:ph type="body" sz="quarter" idx="1"/>
          </p:nvPr>
        </p:nvSpPr>
        <p:spPr>
          <a:xfrm>
            <a:off x="3443145" y="5056559"/>
            <a:ext cx="5894497" cy="1251758"/>
          </a:xfrm>
          <a:prstGeom prst="rect">
            <a:avLst/>
          </a:prstGeom>
        </p:spPr>
        <p:txBody>
          <a:bodyPr/>
          <a:lstStyle/>
          <a:p>
            <a:pPr marL="0" indent="36900">
              <a:buSzTx/>
              <a:buFont typeface="Wingdings 2"/>
              <a:buNone/>
              <a:defRPr sz="2700">
                <a:ln w="12858">
                  <a:solidFill>
                    <a:srgbClr val="FFFFFF"/>
                  </a:solidFill>
                </a:ln>
              </a:defRPr>
            </a:pPr>
            <a:r>
              <a:rPr dirty="0"/>
              <a:t>Flattened anterior chamber</a:t>
            </a:r>
          </a:p>
          <a:p>
            <a:pPr marL="0" indent="36900">
              <a:buSzTx/>
              <a:buFont typeface="Wingdings 2"/>
              <a:buNone/>
              <a:defRPr sz="2700">
                <a:ln w="12858">
                  <a:solidFill>
                    <a:srgbClr val="FFFFFF"/>
                  </a:solidFill>
                </a:ln>
              </a:defRPr>
            </a:pPr>
            <a:r>
              <a:rPr dirty="0" smtClean="0"/>
              <a:t>Hypotony</a:t>
            </a:r>
            <a:endParaRPr dirty="0"/>
          </a:p>
        </p:txBody>
      </p:sp>
      <p:sp>
        <p:nvSpPr>
          <p:cNvPr id="132" name="Apr 2018"/>
          <p:cNvSpPr txBox="1"/>
          <p:nvPr/>
        </p:nvSpPr>
        <p:spPr>
          <a:xfrm>
            <a:off x="689337" y="575722"/>
            <a:ext cx="8117745" cy="97045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000">
                <a:ln w="9525">
                  <a:solidFill>
                    <a:srgbClr val="F8FA0B"/>
                  </a:solidFill>
                </a:ln>
                <a:solidFill>
                  <a:srgbClr val="F8FA0B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598845" y="433626"/>
            <a:ext cx="211840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ill Sans MT"/>
                <a:ea typeface="Calisto MT"/>
                <a:cs typeface="Gill Sans MT"/>
                <a:sym typeface="Calisto MT"/>
              </a:rPr>
              <a:t>April 2018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ill Sans MT"/>
              <a:ea typeface="Calisto MT"/>
              <a:cs typeface="Gill Sans MT"/>
              <a:sym typeface="Calisto MT"/>
            </a:endParaRPr>
          </a:p>
        </p:txBody>
      </p:sp>
      <p:sp>
        <p:nvSpPr>
          <p:cNvPr id="3" name="Up Arrow 2"/>
          <p:cNvSpPr/>
          <p:nvPr/>
        </p:nvSpPr>
        <p:spPr>
          <a:xfrm rot="20037508">
            <a:off x="6793792" y="3056030"/>
            <a:ext cx="289097" cy="887901"/>
          </a:xfrm>
          <a:prstGeom prst="upArrow">
            <a:avLst>
              <a:gd name="adj1" fmla="val 28571"/>
              <a:gd name="adj2" fmla="val 50000"/>
            </a:avLst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fischerralph1804conjsquamouscellcarcinoma_us003.jpg" descr="fischerralph1804conjsquamouscellcarcinoma_us003.jpg"/>
          <p:cNvPicPr>
            <a:picLocks noChangeAspect="1"/>
          </p:cNvPicPr>
          <p:nvPr/>
        </p:nvPicPr>
        <p:blipFill>
          <a:blip r:embed="rId2">
            <a:extLst/>
          </a:blip>
          <a:srcRect l="18684" r="16131" b="8457"/>
          <a:stretch>
            <a:fillRect/>
          </a:stretch>
        </p:blipFill>
        <p:spPr>
          <a:xfrm>
            <a:off x="544512" y="-105966"/>
            <a:ext cx="8054939" cy="707010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Ultrasound"/>
          <p:cNvSpPr txBox="1">
            <a:spLocks noGrp="1"/>
          </p:cNvSpPr>
          <p:nvPr>
            <p:ph type="title"/>
          </p:nvPr>
        </p:nvSpPr>
        <p:spPr>
          <a:xfrm>
            <a:off x="1041760" y="575722"/>
            <a:ext cx="7765323" cy="970451"/>
          </a:xfrm>
          <a:prstGeom prst="rect">
            <a:avLst/>
          </a:prstGeom>
        </p:spPr>
        <p:txBody>
          <a:bodyPr/>
          <a:lstStyle/>
          <a:p>
            <a:r>
              <a:t>Ultrasound</a:t>
            </a:r>
          </a:p>
        </p:txBody>
      </p:sp>
      <p:sp>
        <p:nvSpPr>
          <p:cNvPr id="126" name="Uveal effusion…"/>
          <p:cNvSpPr txBox="1">
            <a:spLocks noGrp="1"/>
          </p:cNvSpPr>
          <p:nvPr>
            <p:ph type="body" sz="quarter" idx="1"/>
          </p:nvPr>
        </p:nvSpPr>
        <p:spPr>
          <a:xfrm>
            <a:off x="3566360" y="5302969"/>
            <a:ext cx="5894497" cy="1251758"/>
          </a:xfrm>
          <a:prstGeom prst="rect">
            <a:avLst/>
          </a:prstGeom>
        </p:spPr>
        <p:txBody>
          <a:bodyPr/>
          <a:lstStyle/>
          <a:p>
            <a:pPr marL="0" indent="36900">
              <a:buSzTx/>
              <a:buFont typeface="Wingdings 2"/>
              <a:buNone/>
              <a:defRPr sz="2700">
                <a:ln w="12858">
                  <a:solidFill>
                    <a:srgbClr val="FFFFFF"/>
                  </a:solidFill>
                </a:ln>
              </a:defRPr>
            </a:pPr>
            <a:r>
              <a:rPr dirty="0"/>
              <a:t>Uveal effusion</a:t>
            </a:r>
          </a:p>
          <a:p>
            <a:pPr marL="0" indent="36900">
              <a:buSzTx/>
              <a:buFont typeface="Wingdings 2"/>
              <a:buNone/>
              <a:defRPr sz="2700">
                <a:ln w="12858">
                  <a:solidFill>
                    <a:srgbClr val="FFFFFF"/>
                  </a:solidFill>
                </a:ln>
              </a:defRPr>
            </a:pPr>
            <a:r>
              <a:rPr dirty="0"/>
              <a:t>Hypotony</a:t>
            </a:r>
          </a:p>
        </p:txBody>
      </p:sp>
      <p:sp>
        <p:nvSpPr>
          <p:cNvPr id="127" name="Apr 2018"/>
          <p:cNvSpPr txBox="1"/>
          <p:nvPr/>
        </p:nvSpPr>
        <p:spPr>
          <a:xfrm>
            <a:off x="689338" y="669002"/>
            <a:ext cx="2207374" cy="87717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92500"/>
          </a:bodyPr>
          <a:lstStyle>
            <a:lvl1pPr>
              <a:defRPr sz="4000">
                <a:ln w="9525">
                  <a:solidFill>
                    <a:srgbClr val="F8FA0B"/>
                  </a:solidFill>
                </a:ln>
                <a:solidFill>
                  <a:srgbClr val="F8FA0B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 smtClean="0"/>
              <a:t>Apr</a:t>
            </a:r>
            <a:r>
              <a:rPr lang="en-US" dirty="0" smtClean="0"/>
              <a:t>il</a:t>
            </a:r>
            <a:r>
              <a:rPr dirty="0" smtClean="0"/>
              <a:t> </a:t>
            </a:r>
            <a:r>
              <a:rPr dirty="0"/>
              <a:t>2018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fischerralph1804conjsquamouscellcarcinoma_nik007.JPG" descr="fischerralph1804conjsquamouscellcarcinoma_nik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49325" y="0"/>
            <a:ext cx="12042650" cy="802843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Apr 2018"/>
          <p:cNvSpPr txBox="1">
            <a:spLocks noGrp="1"/>
          </p:cNvSpPr>
          <p:nvPr>
            <p:ph type="title"/>
          </p:nvPr>
        </p:nvSpPr>
        <p:spPr>
          <a:xfrm>
            <a:off x="689338" y="669002"/>
            <a:ext cx="2207374" cy="877171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/>
          </a:lstStyle>
          <a:p>
            <a:r>
              <a:rPr dirty="0" smtClean="0"/>
              <a:t>Apr</a:t>
            </a:r>
            <a:r>
              <a:rPr lang="en-US" dirty="0" smtClean="0"/>
              <a:t>il</a:t>
            </a:r>
            <a:r>
              <a:rPr dirty="0" smtClean="0"/>
              <a:t> </a:t>
            </a:r>
            <a:r>
              <a:rPr dirty="0"/>
              <a:t>2018</a:t>
            </a:r>
          </a:p>
        </p:txBody>
      </p:sp>
      <p:sp>
        <p:nvSpPr>
          <p:cNvPr id="136" name="Worry about intraocular invasion of conj SCC…"/>
          <p:cNvSpPr txBox="1">
            <a:spLocks noGrp="1"/>
          </p:cNvSpPr>
          <p:nvPr>
            <p:ph type="body" sz="quarter" idx="1"/>
          </p:nvPr>
        </p:nvSpPr>
        <p:spPr>
          <a:xfrm>
            <a:off x="243210" y="5606242"/>
            <a:ext cx="8240542" cy="12517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33579" defTabSz="416052">
              <a:spcBef>
                <a:spcPts val="500"/>
              </a:spcBef>
              <a:buSzTx/>
              <a:buFont typeface="Wingdings 2"/>
              <a:buNone/>
              <a:defRPr sz="3276">
                <a:ln w="14197">
                  <a:solidFill>
                    <a:srgbClr val="FFFFFF"/>
                  </a:solidFill>
                </a:ln>
                <a:effectLst>
                  <a:outerShdw blurRad="11557" dist="23114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/>
              <a:t>Worry about intraocular invasion of conj SCC</a:t>
            </a:r>
          </a:p>
          <a:p>
            <a:pPr marL="0" indent="33579" defTabSz="416052">
              <a:spcBef>
                <a:spcPts val="500"/>
              </a:spcBef>
              <a:buSzTx/>
              <a:buFont typeface="Wingdings 2"/>
              <a:buNone/>
              <a:defRPr sz="3276">
                <a:ln w="14197">
                  <a:solidFill>
                    <a:srgbClr val="FFFFFF"/>
                  </a:solidFill>
                </a:ln>
                <a:effectLst>
                  <a:outerShdw blurRad="11557" dist="23114" dir="1464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dirty="0" smtClean="0"/>
              <a:t>Advise</a:t>
            </a:r>
            <a:r>
              <a:rPr lang="en-US" dirty="0" smtClean="0"/>
              <a:t>d</a:t>
            </a:r>
            <a:r>
              <a:rPr dirty="0" smtClean="0"/>
              <a:t> enucleation</a:t>
            </a:r>
            <a:r>
              <a:rPr lang="en-US" dirty="0" smtClean="0"/>
              <a:t> – patient agreed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609599" y="856839"/>
            <a:ext cx="7841069" cy="119973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0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173245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141" name="TextBox 4"/>
          <p:cNvSpPr txBox="1"/>
          <p:nvPr/>
        </p:nvSpPr>
        <p:spPr>
          <a:xfrm>
            <a:off x="152400" y="148679"/>
            <a:ext cx="5029200" cy="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Enucleation, 2018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146" name="TextBox 4"/>
          <p:cNvSpPr txBox="1"/>
          <p:nvPr/>
        </p:nvSpPr>
        <p:spPr>
          <a:xfrm>
            <a:off x="20615" y="1753937"/>
            <a:ext cx="1905001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1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White nasal epibulbar mass</a:t>
            </a:r>
          </a:p>
        </p:txBody>
      </p:sp>
      <p:sp>
        <p:nvSpPr>
          <p:cNvPr id="147" name="Arrow: Right 5"/>
          <p:cNvSpPr/>
          <p:nvPr/>
        </p:nvSpPr>
        <p:spPr>
          <a:xfrm rot="1937565">
            <a:off x="1663825" y="2740231"/>
            <a:ext cx="577731" cy="4054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TextBox 6"/>
          <p:cNvSpPr txBox="1"/>
          <p:nvPr/>
        </p:nvSpPr>
        <p:spPr>
          <a:xfrm>
            <a:off x="1640063" y="4608790"/>
            <a:ext cx="1905001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1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Iris prolapse</a:t>
            </a:r>
          </a:p>
        </p:txBody>
      </p:sp>
      <p:sp>
        <p:nvSpPr>
          <p:cNvPr id="149" name="Arrow: Right 7"/>
          <p:cNvSpPr/>
          <p:nvPr/>
        </p:nvSpPr>
        <p:spPr>
          <a:xfrm rot="19347645">
            <a:off x="2730707" y="4126453"/>
            <a:ext cx="577731" cy="4054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TextBox 8"/>
          <p:cNvSpPr txBox="1"/>
          <p:nvPr/>
        </p:nvSpPr>
        <p:spPr>
          <a:xfrm>
            <a:off x="4953000" y="5034191"/>
            <a:ext cx="36576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1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Flocculent material in anterior chamber</a:t>
            </a:r>
          </a:p>
        </p:txBody>
      </p:sp>
      <p:sp>
        <p:nvSpPr>
          <p:cNvPr id="151" name="Arrow: Right 9"/>
          <p:cNvSpPr/>
          <p:nvPr/>
        </p:nvSpPr>
        <p:spPr>
          <a:xfrm rot="13300473">
            <a:off x="4908784" y="4614221"/>
            <a:ext cx="577731" cy="4054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"/>
          <p:cNvSpPr/>
          <p:nvPr/>
        </p:nvSpPr>
        <p:spPr>
          <a:xfrm>
            <a:off x="7937" y="7937"/>
            <a:ext cx="9230099" cy="6931355"/>
          </a:xfrm>
          <a:prstGeom prst="rect">
            <a:avLst/>
          </a:prstGeom>
          <a:solidFill>
            <a:srgbClr val="1D46A1"/>
          </a:solidFill>
          <a:ln w="15875" cap="rnd">
            <a:solidFill>
              <a:srgbClr val="75725D">
                <a:alpha val="81082"/>
              </a:srgbClr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83 yowm…"/>
          <p:cNvSpPr txBox="1">
            <a:spLocks noGrp="1"/>
          </p:cNvSpPr>
          <p:nvPr>
            <p:ph type="body" idx="1"/>
          </p:nvPr>
        </p:nvSpPr>
        <p:spPr>
          <a:xfrm>
            <a:off x="487858" y="1115822"/>
            <a:ext cx="8028210" cy="4058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36900">
              <a:buSzTx/>
              <a:buFont typeface="Wingdings 2"/>
              <a:buNone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dirty="0">
                <a:latin typeface="Gill Sans MT"/>
                <a:cs typeface="Gill Sans MT"/>
              </a:rPr>
              <a:t>83 yowm</a:t>
            </a:r>
          </a:p>
          <a:p>
            <a:pPr marL="290763" indent="-290763">
              <a:buClr>
                <a:srgbClr val="FFFF0D"/>
              </a:buClr>
              <a:buSzPct val="100000"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lang="en-US" dirty="0" smtClean="0">
                <a:latin typeface="Gill Sans MT"/>
                <a:cs typeface="Gill Sans MT"/>
              </a:rPr>
              <a:t>Dry eye </a:t>
            </a:r>
            <a:r>
              <a:rPr dirty="0" smtClean="0">
                <a:latin typeface="Gill Sans MT"/>
                <a:cs typeface="Gill Sans MT"/>
              </a:rPr>
              <a:t>symptom</a:t>
            </a:r>
            <a:r>
              <a:rPr lang="en-US" dirty="0" smtClean="0">
                <a:latin typeface="Gill Sans MT"/>
                <a:cs typeface="Gill Sans MT"/>
              </a:rPr>
              <a:t>s</a:t>
            </a:r>
            <a:r>
              <a:rPr dirty="0" smtClean="0">
                <a:latin typeface="Gill Sans MT"/>
                <a:cs typeface="Gill Sans MT"/>
              </a:rPr>
              <a:t> </a:t>
            </a:r>
            <a:r>
              <a:rPr lang="en-US" dirty="0" smtClean="0">
                <a:latin typeface="Gill Sans MT"/>
                <a:cs typeface="Gill Sans MT"/>
              </a:rPr>
              <a:t>OD</a:t>
            </a:r>
          </a:p>
          <a:p>
            <a:pPr marL="290763" indent="-290763">
              <a:buClr>
                <a:srgbClr val="FFFF0D"/>
              </a:buClr>
              <a:buSzPct val="100000"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dirty="0" smtClean="0">
                <a:latin typeface="Gill Sans MT"/>
                <a:cs typeface="Gill Sans MT"/>
              </a:rPr>
              <a:t>Jun</a:t>
            </a:r>
            <a:r>
              <a:rPr lang="en-US" dirty="0" smtClean="0">
                <a:latin typeface="Gill Sans MT"/>
                <a:cs typeface="Gill Sans MT"/>
              </a:rPr>
              <a:t>e</a:t>
            </a:r>
            <a:r>
              <a:rPr dirty="0" smtClean="0">
                <a:latin typeface="Gill Sans MT"/>
                <a:cs typeface="Gill Sans MT"/>
              </a:rPr>
              <a:t> </a:t>
            </a:r>
            <a:r>
              <a:rPr dirty="0">
                <a:latin typeface="Gill Sans MT"/>
                <a:cs typeface="Gill Sans MT"/>
              </a:rPr>
              <a:t>2017 - ophthalmologist noted hyperkeratosis</a:t>
            </a:r>
          </a:p>
          <a:p>
            <a:pPr marL="697862" lvl="1" indent="-290763">
              <a:buClr>
                <a:srgbClr val="FFFF0D"/>
              </a:buClr>
              <a:buSzPct val="100000"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dirty="0">
                <a:latin typeface="Gill Sans MT"/>
                <a:cs typeface="Gill Sans MT"/>
              </a:rPr>
              <a:t>advised observation and lubricating eyedrops</a:t>
            </a:r>
          </a:p>
          <a:p>
            <a:pPr marL="290763" indent="-290763">
              <a:buClr>
                <a:srgbClr val="FFFF0D"/>
              </a:buClr>
              <a:buSzPct val="100000"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dirty="0">
                <a:latin typeface="Gill Sans MT"/>
                <a:cs typeface="Gill Sans MT"/>
              </a:rPr>
              <a:t>Oct 2017 - ophthalmologist noted growth of lesion suspicious for </a:t>
            </a:r>
            <a:r>
              <a:rPr dirty="0" smtClean="0">
                <a:latin typeface="Gill Sans MT"/>
                <a:cs typeface="Gill Sans MT"/>
              </a:rPr>
              <a:t>neopla</a:t>
            </a:r>
            <a:r>
              <a:rPr lang="en-US" dirty="0" smtClean="0">
                <a:latin typeface="Gill Sans MT"/>
                <a:cs typeface="Gill Sans MT"/>
              </a:rPr>
              <a:t>sm</a:t>
            </a:r>
            <a:endParaRPr dirty="0">
              <a:latin typeface="Gill Sans MT"/>
              <a:cs typeface="Gill Sans MT"/>
            </a:endParaRPr>
          </a:p>
          <a:p>
            <a:pPr marL="290763" indent="-290763">
              <a:buClr>
                <a:srgbClr val="FFFF0D"/>
              </a:buClr>
              <a:buSzPct val="100000"/>
              <a:defRPr sz="2900">
                <a:ln w="13811">
                  <a:solidFill>
                    <a:srgbClr val="FFFFFF"/>
                  </a:solidFill>
                </a:ln>
              </a:defRPr>
            </a:pPr>
            <a:r>
              <a:rPr dirty="0">
                <a:latin typeface="Gill Sans MT"/>
                <a:cs typeface="Gill Sans MT"/>
              </a:rPr>
              <a:t>Nov 2017 - referred </a:t>
            </a:r>
            <a:r>
              <a:rPr lang="en-US" dirty="0" smtClean="0">
                <a:latin typeface="Gill Sans MT"/>
                <a:cs typeface="Gill Sans MT"/>
              </a:rPr>
              <a:t>to</a:t>
            </a:r>
            <a:r>
              <a:rPr dirty="0" smtClean="0">
                <a:latin typeface="Gill Sans MT"/>
                <a:cs typeface="Gill Sans MT"/>
              </a:rPr>
              <a:t> </a:t>
            </a:r>
            <a:r>
              <a:rPr dirty="0">
                <a:latin typeface="Gill Sans MT"/>
                <a:cs typeface="Gill Sans MT"/>
              </a:rPr>
              <a:t>our </a:t>
            </a:r>
            <a:r>
              <a:rPr lang="en-US" dirty="0">
                <a:latin typeface="Gill Sans MT"/>
                <a:cs typeface="Gill Sans MT"/>
              </a:rPr>
              <a:t>O</a:t>
            </a:r>
            <a:r>
              <a:rPr lang="en-US" dirty="0" smtClean="0">
                <a:latin typeface="Gill Sans MT"/>
                <a:cs typeface="Gill Sans MT"/>
              </a:rPr>
              <a:t>ncology Service</a:t>
            </a:r>
            <a:endParaRPr dirty="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27879" y="0"/>
            <a:ext cx="9144001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158" name="TextBox 4"/>
          <p:cNvSpPr txBox="1"/>
          <p:nvPr/>
        </p:nvSpPr>
        <p:spPr>
          <a:xfrm>
            <a:off x="6994911" y="233197"/>
            <a:ext cx="178848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6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Epibulbar mass</a:t>
            </a:r>
          </a:p>
        </p:txBody>
      </p:sp>
      <p:sp>
        <p:nvSpPr>
          <p:cNvPr id="159" name="Arrow: Right 5"/>
          <p:cNvSpPr/>
          <p:nvPr/>
        </p:nvSpPr>
        <p:spPr>
          <a:xfrm rot="8818156">
            <a:off x="7081777" y="724010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TextBox 6"/>
          <p:cNvSpPr txBox="1"/>
          <p:nvPr/>
        </p:nvSpPr>
        <p:spPr>
          <a:xfrm>
            <a:off x="3361795" y="2237842"/>
            <a:ext cx="353336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Full-thickness corneoscleral perforation</a:t>
            </a:r>
          </a:p>
        </p:txBody>
      </p:sp>
      <p:sp>
        <p:nvSpPr>
          <p:cNvPr id="161" name="Arrow: Right 7"/>
          <p:cNvSpPr/>
          <p:nvPr/>
        </p:nvSpPr>
        <p:spPr>
          <a:xfrm rot="18152113">
            <a:off x="4857281" y="1791425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TextBox 8"/>
          <p:cNvSpPr txBox="1"/>
          <p:nvPr/>
        </p:nvSpPr>
        <p:spPr>
          <a:xfrm>
            <a:off x="913723" y="90763"/>
            <a:ext cx="388687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6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Iris prolapse</a:t>
            </a:r>
          </a:p>
        </p:txBody>
      </p:sp>
      <p:sp>
        <p:nvSpPr>
          <p:cNvPr id="163" name="Arrow: Right 9"/>
          <p:cNvSpPr/>
          <p:nvPr/>
        </p:nvSpPr>
        <p:spPr>
          <a:xfrm rot="2098949">
            <a:off x="4839174" y="288713"/>
            <a:ext cx="542394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361795" y="3273426"/>
            <a:ext cx="218264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Serous retinal </a:t>
            </a:r>
            <a:endParaRPr lang="en-US" sz="2800" dirty="0" smtClean="0">
              <a:solidFill>
                <a:schemeClr val="bg1"/>
              </a:solidFill>
              <a:latin typeface="Gill Sans MT"/>
              <a:cs typeface="Gill Sans M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detachment</a:t>
            </a:r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 MT"/>
              <a:cs typeface="Gill Sans MT"/>
              <a:sym typeface="Calisto MT"/>
            </a:endParaRPr>
          </a:p>
        </p:txBody>
      </p:sp>
      <p:sp>
        <p:nvSpPr>
          <p:cNvPr id="12" name="Arrow: Right 7"/>
          <p:cNvSpPr/>
          <p:nvPr/>
        </p:nvSpPr>
        <p:spPr>
          <a:xfrm rot="1418981">
            <a:off x="5431123" y="3366507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981936" y="4696067"/>
            <a:ext cx="312501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/>
                <a:cs typeface="Gill Sans MT"/>
              </a:rPr>
              <a:t>Cystic spaces in choroid</a:t>
            </a:r>
          </a:p>
        </p:txBody>
      </p:sp>
      <p:sp>
        <p:nvSpPr>
          <p:cNvPr id="14" name="Arrow: Right 7"/>
          <p:cNvSpPr/>
          <p:nvPr/>
        </p:nvSpPr>
        <p:spPr>
          <a:xfrm rot="10800000">
            <a:off x="3361795" y="4746345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2" grpId="0"/>
      <p:bldP spid="12" grpId="1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-59759"/>
            <a:ext cx="9144001" cy="685800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206" name="TextBox 4"/>
          <p:cNvSpPr txBox="1"/>
          <p:nvPr/>
        </p:nvSpPr>
        <p:spPr>
          <a:xfrm>
            <a:off x="-152400" y="1802028"/>
            <a:ext cx="1959351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Membrane on the iris</a:t>
            </a:r>
          </a:p>
        </p:txBody>
      </p:sp>
      <p:sp>
        <p:nvSpPr>
          <p:cNvPr id="207" name="Arrow: Right 5"/>
          <p:cNvSpPr/>
          <p:nvPr/>
        </p:nvSpPr>
        <p:spPr>
          <a:xfrm rot="16200000">
            <a:off x="2043311" y="3692826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TextBox 6"/>
          <p:cNvSpPr txBox="1"/>
          <p:nvPr/>
        </p:nvSpPr>
        <p:spPr>
          <a:xfrm>
            <a:off x="990600" y="4178153"/>
            <a:ext cx="195935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PCIOL</a:t>
            </a:r>
          </a:p>
        </p:txBody>
      </p:sp>
      <p:sp>
        <p:nvSpPr>
          <p:cNvPr id="209" name="TextBox 7"/>
          <p:cNvSpPr txBox="1"/>
          <p:nvPr/>
        </p:nvSpPr>
        <p:spPr>
          <a:xfrm>
            <a:off x="3329795" y="462776"/>
            <a:ext cx="253645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Iris prolapse</a:t>
            </a:r>
          </a:p>
        </p:txBody>
      </p:sp>
      <p:sp>
        <p:nvSpPr>
          <p:cNvPr id="210" name="TextBox 8"/>
          <p:cNvSpPr txBox="1"/>
          <p:nvPr/>
        </p:nvSpPr>
        <p:spPr>
          <a:xfrm>
            <a:off x="1524000" y="836746"/>
            <a:ext cx="2075663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Corneal infiltration</a:t>
            </a:r>
          </a:p>
        </p:txBody>
      </p:sp>
      <p:sp>
        <p:nvSpPr>
          <p:cNvPr id="211" name="Arrow: Right 9"/>
          <p:cNvSpPr/>
          <p:nvPr/>
        </p:nvSpPr>
        <p:spPr>
          <a:xfrm rot="1815928">
            <a:off x="3405366" y="1693103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TextBox 11"/>
          <p:cNvSpPr txBox="1"/>
          <p:nvPr/>
        </p:nvSpPr>
        <p:spPr>
          <a:xfrm>
            <a:off x="3599663" y="4407011"/>
            <a:ext cx="386721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Ciliary body infiltration</a:t>
            </a:r>
          </a:p>
        </p:txBody>
      </p:sp>
      <p:sp>
        <p:nvSpPr>
          <p:cNvPr id="213" name="Arrow: Right 12"/>
          <p:cNvSpPr/>
          <p:nvPr/>
        </p:nvSpPr>
        <p:spPr>
          <a:xfrm rot="17533491">
            <a:off x="5638040" y="3972570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TextBox 11"/>
          <p:cNvSpPr txBox="1"/>
          <p:nvPr/>
        </p:nvSpPr>
        <p:spPr>
          <a:xfrm>
            <a:off x="1396189" y="5943601"/>
            <a:ext cx="3867213" cy="62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3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Closer view</a:t>
            </a:r>
          </a:p>
        </p:txBody>
      </p:sp>
      <p:sp>
        <p:nvSpPr>
          <p:cNvPr id="14" name="Arrow: Right 9"/>
          <p:cNvSpPr/>
          <p:nvPr/>
        </p:nvSpPr>
        <p:spPr>
          <a:xfrm rot="3148760">
            <a:off x="4649153" y="1090344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build="allAtOnce" animBg="1"/>
      <p:bldP spid="211" grpId="0" animBg="1"/>
      <p:bldP spid="212" grpId="0" animBg="1"/>
      <p:bldP spid="2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8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473350" y="20131"/>
            <a:ext cx="9144001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219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58730" y="0"/>
            <a:ext cx="10718801" cy="803910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220" name="TextBox 7"/>
          <p:cNvSpPr txBox="1"/>
          <p:nvPr/>
        </p:nvSpPr>
        <p:spPr>
          <a:xfrm>
            <a:off x="4355500" y="20131"/>
            <a:ext cx="2536449" cy="437069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Iris prolapse</a:t>
            </a:r>
          </a:p>
        </p:txBody>
      </p:sp>
      <p:sp>
        <p:nvSpPr>
          <p:cNvPr id="221" name="TextBox 8"/>
          <p:cNvSpPr txBox="1"/>
          <p:nvPr/>
        </p:nvSpPr>
        <p:spPr>
          <a:xfrm>
            <a:off x="3117249" y="1916764"/>
            <a:ext cx="3119527" cy="83099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Cornea</a:t>
            </a:r>
            <a:r>
              <a:rPr lang="en-US" dirty="0" smtClean="0"/>
              <a:t>l</a:t>
            </a:r>
            <a:r>
              <a:rPr dirty="0" smtClean="0"/>
              <a:t> </a:t>
            </a:r>
            <a:r>
              <a:rPr lang="en-US" dirty="0" smtClean="0"/>
              <a:t> and ciliary body infiltration</a:t>
            </a:r>
            <a:endParaRPr dirty="0"/>
          </a:p>
        </p:txBody>
      </p:sp>
      <p:sp>
        <p:nvSpPr>
          <p:cNvPr id="222" name="TextBox 11"/>
          <p:cNvSpPr txBox="1"/>
          <p:nvPr/>
        </p:nvSpPr>
        <p:spPr>
          <a:xfrm>
            <a:off x="7290420" y="3696731"/>
            <a:ext cx="2102585" cy="83099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Choroid </a:t>
            </a:r>
            <a:r>
              <a:rPr dirty="0" smtClean="0"/>
              <a:t>infiltration</a:t>
            </a:r>
            <a:endParaRPr dirty="0"/>
          </a:p>
        </p:txBody>
      </p:sp>
      <p:sp>
        <p:nvSpPr>
          <p:cNvPr id="5" name="Down Arrow 4"/>
          <p:cNvSpPr/>
          <p:nvPr/>
        </p:nvSpPr>
        <p:spPr>
          <a:xfrm rot="18468766">
            <a:off x="4539300" y="511779"/>
            <a:ext cx="229324" cy="577619"/>
          </a:xfrm>
          <a:prstGeom prst="downArrow">
            <a:avLst/>
          </a:prstGeom>
          <a:solidFill>
            <a:srgbClr val="0000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6" name="Right Arrow 5"/>
          <p:cNvSpPr/>
          <p:nvPr/>
        </p:nvSpPr>
        <p:spPr>
          <a:xfrm rot="17862636">
            <a:off x="5196400" y="1140081"/>
            <a:ext cx="689602" cy="490050"/>
          </a:xfrm>
          <a:prstGeom prst="rightArrow">
            <a:avLst/>
          </a:prstGeom>
          <a:solidFill>
            <a:srgbClr val="0000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588258" y="3143250"/>
            <a:ext cx="796943" cy="465667"/>
          </a:xfrm>
          <a:prstGeom prst="rightArrow">
            <a:avLst/>
          </a:prstGeom>
          <a:solidFill>
            <a:srgbClr val="0000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0169969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  <p:bldLst>
      <p:bldP spid="220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6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961"/>
            <a:ext cx="9144000" cy="685800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237" name="TextBox 4"/>
          <p:cNvSpPr txBox="1"/>
          <p:nvPr/>
        </p:nvSpPr>
        <p:spPr>
          <a:xfrm>
            <a:off x="152399" y="2514600"/>
            <a:ext cx="281985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Corneal invasion</a:t>
            </a:r>
          </a:p>
        </p:txBody>
      </p:sp>
      <p:sp>
        <p:nvSpPr>
          <p:cNvPr id="238" name="TextBox 5"/>
          <p:cNvSpPr txBox="1"/>
          <p:nvPr/>
        </p:nvSpPr>
        <p:spPr>
          <a:xfrm>
            <a:off x="3554371" y="142580"/>
            <a:ext cx="2819855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Neoplastic membrane on surface of prolapse</a:t>
            </a:r>
          </a:p>
        </p:txBody>
      </p:sp>
      <p:sp>
        <p:nvSpPr>
          <p:cNvPr id="239" name="Arrow: Right 6"/>
          <p:cNvSpPr/>
          <p:nvPr/>
        </p:nvSpPr>
        <p:spPr>
          <a:xfrm rot="2257538">
            <a:off x="5223976" y="983891"/>
            <a:ext cx="609601" cy="3465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5875" cap="rnd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  <a:endParaRPr dirty="0"/>
          </a:p>
        </p:txBody>
      </p:sp>
      <p:sp>
        <p:nvSpPr>
          <p:cNvPr id="24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5" name="TextBox 7"/>
          <p:cNvSpPr txBox="1"/>
          <p:nvPr/>
        </p:nvSpPr>
        <p:spPr>
          <a:xfrm>
            <a:off x="4633547" y="4205940"/>
            <a:ext cx="4013145" cy="1200329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Infiltrating keratinizing moderately differentiated carcinoma invading sclera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93" y="-11151"/>
            <a:ext cx="9144001" cy="685800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5" name="TextBox 7"/>
          <p:cNvSpPr txBox="1"/>
          <p:nvPr/>
        </p:nvSpPr>
        <p:spPr>
          <a:xfrm>
            <a:off x="5565531" y="2291941"/>
            <a:ext cx="3432854" cy="83099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Keratin pearls and intercellular bridges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0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52" y="-29739"/>
            <a:ext cx="9183649" cy="6887738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4" name="TextBox 7"/>
          <p:cNvSpPr txBox="1"/>
          <p:nvPr/>
        </p:nvSpPr>
        <p:spPr>
          <a:xfrm>
            <a:off x="888023" y="4493234"/>
            <a:ext cx="3432854" cy="1200329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Keratinizing carcinoma infiltrates choroid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" y="0"/>
            <a:ext cx="9144000" cy="685800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04C55A7C-6567-4CEA-BD8E-0B77D6D08C29}"/>
              </a:ext>
            </a:extLst>
          </p:cNvPr>
          <p:cNvSpPr/>
          <p:nvPr/>
        </p:nvSpPr>
        <p:spPr>
          <a:xfrm>
            <a:off x="3044007" y="3048000"/>
            <a:ext cx="1524000" cy="137160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/>
          <p:cNvSpPr txBox="1"/>
          <p:nvPr/>
        </p:nvSpPr>
        <p:spPr>
          <a:xfrm>
            <a:off x="3191608" y="9435"/>
            <a:ext cx="5938831" cy="83099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Invasive tumor in the ciliary body:</a:t>
            </a:r>
          </a:p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Less distinct squamous differentiation</a:t>
            </a: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3528646" y="4689874"/>
            <a:ext cx="2168769" cy="461665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Goblet cells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72044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"/>
            <a:ext cx="9139044" cy="6854283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62899E4-62C3-434F-A50F-6A6D6678982C}"/>
              </a:ext>
            </a:extLst>
          </p:cNvPr>
          <p:cNvSpPr/>
          <p:nvPr/>
        </p:nvSpPr>
        <p:spPr>
          <a:xfrm>
            <a:off x="4724400" y="3402979"/>
            <a:ext cx="1524000" cy="137160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/>
          <p:cNvSpPr txBox="1"/>
          <p:nvPr/>
        </p:nvSpPr>
        <p:spPr>
          <a:xfrm>
            <a:off x="5418992" y="4920706"/>
            <a:ext cx="2168769" cy="461665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Goblet cells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964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45600" cy="6934200"/>
          </a:xfrm>
        </p:spPr>
      </p:pic>
      <p:sp>
        <p:nvSpPr>
          <p:cNvPr id="5" name="TextBox 7"/>
          <p:cNvSpPr txBox="1"/>
          <p:nvPr/>
        </p:nvSpPr>
        <p:spPr>
          <a:xfrm>
            <a:off x="2596662" y="3750745"/>
            <a:ext cx="3707422" cy="1200329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Goblet cells </a:t>
            </a:r>
          </a:p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with PAS-positive, diastase resistant mucin</a:t>
            </a:r>
          </a:p>
        </p:txBody>
      </p:sp>
    </p:spTree>
    <p:extLst>
      <p:ext uri="{BB962C8B-B14F-4D97-AF65-F5344CB8AC3E}">
        <p14:creationId xmlns:p14="http://schemas.microsoft.com/office/powerpoint/2010/main" val="20442989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fischerralph1711conjsquamouscellcarcinoma_nik002.JPG" descr="fischerralph1711conjsquamouscellcarcinoma_nik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3398" y="0"/>
            <a:ext cx="10590796" cy="706053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ainless white scar on right eye"/>
          <p:cNvSpPr txBox="1">
            <a:spLocks noGrp="1"/>
          </p:cNvSpPr>
          <p:nvPr>
            <p:ph type="body" idx="1"/>
          </p:nvPr>
        </p:nvSpPr>
        <p:spPr>
          <a:xfrm>
            <a:off x="903933" y="1115822"/>
            <a:ext cx="7765323" cy="4058752"/>
          </a:xfrm>
          <a:prstGeom prst="rect">
            <a:avLst/>
          </a:prstGeom>
        </p:spPr>
        <p:txBody>
          <a:bodyPr/>
          <a:lstStyle>
            <a:lvl1pPr marL="0" indent="36900">
              <a:buSzTx/>
              <a:buFont typeface="Wingdings 2"/>
              <a:buNone/>
              <a:defRPr sz="3700">
                <a:ln w="17621">
                  <a:solidFill>
                    <a:srgbClr val="FFFFFF"/>
                  </a:solidFill>
                </a:ln>
              </a:defRPr>
            </a:lvl1pPr>
          </a:lstStyle>
          <a:p>
            <a:r>
              <a:t>Painless white scar on right eye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7850" y="4420192"/>
            <a:ext cx="836083" cy="305816"/>
          </a:xfrm>
          <a:prstGeom prst="rightArrow">
            <a:avLst>
              <a:gd name="adj1" fmla="val 50000"/>
              <a:gd name="adj2" fmla="val 74226"/>
            </a:avLst>
          </a:prstGeom>
          <a:solidFill>
            <a:srgbClr val="FFFF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295" name="TextBox 9"/>
          <p:cNvSpPr txBox="1"/>
          <p:nvPr/>
        </p:nvSpPr>
        <p:spPr>
          <a:xfrm>
            <a:off x="-37912" y="5439960"/>
            <a:ext cx="9234987" cy="675641"/>
          </a:xfrm>
          <a:prstGeom prst="rect">
            <a:avLst/>
          </a:prstGeom>
          <a:solidFill>
            <a:schemeClr val="accent3">
              <a:lumOff val="204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Suggests mucoepidermoid carcinoma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9356"/>
            <a:ext cx="9144000" cy="461665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Goblet cells with Alcian blue-positive mucin</a:t>
            </a:r>
          </a:p>
        </p:txBody>
      </p:sp>
      <p:sp>
        <p:nvSpPr>
          <p:cNvPr id="2" name="Up Arrow 1"/>
          <p:cNvSpPr/>
          <p:nvPr/>
        </p:nvSpPr>
        <p:spPr>
          <a:xfrm rot="16541024">
            <a:off x="3089861" y="2113439"/>
            <a:ext cx="484632" cy="978408"/>
          </a:xfrm>
          <a:prstGeom prst="up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7" name="Up Arrow 6"/>
          <p:cNvSpPr/>
          <p:nvPr/>
        </p:nvSpPr>
        <p:spPr>
          <a:xfrm rot="16541024">
            <a:off x="5261098" y="3469451"/>
            <a:ext cx="484632" cy="978408"/>
          </a:xfrm>
          <a:prstGeom prst="up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52950"/>
            <a:ext cx="3073400" cy="230505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300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5111" y="4552950"/>
            <a:ext cx="3124201" cy="234315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301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8437" y="4552950"/>
            <a:ext cx="3073401" cy="230505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302" name="TextBox 6"/>
          <p:cNvSpPr txBox="1"/>
          <p:nvPr/>
        </p:nvSpPr>
        <p:spPr>
          <a:xfrm>
            <a:off x="0" y="76200"/>
            <a:ext cx="9144000" cy="36009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defRPr sz="4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PATHOLOG</a:t>
            </a:r>
            <a:r>
              <a:rPr lang="en-US" dirty="0"/>
              <a:t>Y</a:t>
            </a:r>
            <a:r>
              <a:rPr dirty="0" smtClean="0"/>
              <a:t> </a:t>
            </a:r>
            <a:r>
              <a:rPr dirty="0"/>
              <a:t>DIAGNOSIS</a:t>
            </a:r>
            <a:endParaRPr sz="2800" dirty="0">
              <a:solidFill>
                <a:srgbClr val="FFFFFF"/>
              </a:solidFill>
            </a:endParaRPr>
          </a:p>
          <a:p>
            <a:pPr algn="ctr"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800" dirty="0">
              <a:solidFill>
                <a:srgbClr val="FFFFFF"/>
              </a:solidFill>
            </a:endParaRPr>
          </a:p>
          <a:p>
            <a:pPr algn="ctr"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ADENOSQUAMOUS </a:t>
            </a:r>
          </a:p>
          <a:p>
            <a:pPr algn="ctr"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smtClean="0"/>
              <a:t>(</a:t>
            </a:r>
            <a:r>
              <a:rPr lang="en-US" sz="2400" dirty="0" smtClean="0"/>
              <a:t>FORMERLY</a:t>
            </a:r>
            <a:r>
              <a:rPr sz="2400" dirty="0" smtClean="0"/>
              <a:t> </a:t>
            </a:r>
            <a:r>
              <a:rPr lang="en-US" sz="2400" dirty="0" smtClean="0"/>
              <a:t>CALLED </a:t>
            </a:r>
            <a:r>
              <a:rPr sz="2400" dirty="0" smtClean="0"/>
              <a:t>MUCOEPIDERMOID</a:t>
            </a:r>
            <a:r>
              <a:rPr sz="2400" dirty="0"/>
              <a:t>) CARCINOMA                               WITH INTRAOCULAR INVASION</a:t>
            </a:r>
          </a:p>
          <a:p>
            <a: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25358" t="15037" r="20938" b="16893"/>
          <a:stretch>
            <a:fillRect/>
          </a:stretch>
        </p:blipFill>
        <p:spPr>
          <a:xfrm>
            <a:off x="20443" y="988881"/>
            <a:ext cx="3076938" cy="2618149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  <p:pic>
        <p:nvPicPr>
          <p:cNvPr id="305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rcRect r="7831"/>
          <a:stretch>
            <a:fillRect/>
          </a:stretch>
        </p:blipFill>
        <p:spPr>
          <a:xfrm>
            <a:off x="2895599" y="1312488"/>
            <a:ext cx="3257515" cy="2669404"/>
          </a:xfrm>
          <a:prstGeom prst="rect">
            <a:avLst/>
          </a:prstGeom>
          <a:ln w="57150">
            <a:solidFill>
              <a:srgbClr val="000000"/>
            </a:solidFill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306" name="Content Placeholder 3" descr="Content Placeholder 3"/>
          <p:cNvPicPr>
            <a:picLocks noChangeAspect="1"/>
          </p:cNvPicPr>
          <p:nvPr/>
        </p:nvPicPr>
        <p:blipFill>
          <a:blip r:embed="rId5">
            <a:extLst/>
          </a:blip>
          <a:srcRect t="621" r="19837" b="1"/>
          <a:stretch>
            <a:fillRect/>
          </a:stretch>
        </p:blipFill>
        <p:spPr>
          <a:xfrm>
            <a:off x="6205654" y="1312489"/>
            <a:ext cx="2938347" cy="2639900"/>
          </a:xfrm>
          <a:prstGeom prst="rect">
            <a:avLst/>
          </a:prstGeom>
          <a:ln w="57150">
            <a:solidFill>
              <a:srgbClr val="000000"/>
            </a:solidFill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307" name="TextBox 6"/>
          <p:cNvSpPr txBox="1"/>
          <p:nvPr/>
        </p:nvSpPr>
        <p:spPr>
          <a:xfrm>
            <a:off x="20443" y="0"/>
            <a:ext cx="9144001" cy="18158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Re-review original excision </a:t>
            </a:r>
          </a:p>
          <a:p>
            <a:pPr algn="ctr">
              <a:defRPr sz="3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from Nov 2017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 evidence of </a:t>
            </a:r>
            <a:r>
              <a:rPr lang="en-US" dirty="0" smtClean="0"/>
              <a:t>intracellular mucin</a:t>
            </a:r>
            <a:endParaRPr dirty="0"/>
          </a:p>
        </p:txBody>
      </p:sp>
      <p:pic>
        <p:nvPicPr>
          <p:cNvPr id="308" name="Content Placeholder 3" descr="Content Placeholder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43" y="3314700"/>
            <a:ext cx="4628967" cy="3487059"/>
          </a:xfrm>
          <a:prstGeom prst="rect">
            <a:avLst/>
          </a:prstGeom>
          <a:ln w="57150">
            <a:solidFill>
              <a:srgbClr val="000000"/>
            </a:solidFill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309" name="Content Placeholder 3" descr="Content Placeholder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19600" y="3314700"/>
            <a:ext cx="4724400" cy="3543300"/>
          </a:xfrm>
          <a:prstGeom prst="rect">
            <a:avLst/>
          </a:prstGeom>
          <a:ln w="57150">
            <a:solidFill>
              <a:srgbClr val="000000"/>
            </a:solidFill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310" name="TextBox 2"/>
          <p:cNvSpPr txBox="1"/>
          <p:nvPr/>
        </p:nvSpPr>
        <p:spPr>
          <a:xfrm>
            <a:off x="1674017" y="4400122"/>
            <a:ext cx="218243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PAS</a:t>
            </a:r>
            <a:endParaRPr lang="en-US" dirty="0" smtClean="0"/>
          </a:p>
          <a:p>
            <a:r>
              <a:rPr lang="en-US" dirty="0" smtClean="0"/>
              <a:t>negative</a:t>
            </a:r>
            <a:endParaRPr dirty="0"/>
          </a:p>
        </p:txBody>
      </p:sp>
      <p:sp>
        <p:nvSpPr>
          <p:cNvPr id="311" name="TextBox 9"/>
          <p:cNvSpPr txBox="1"/>
          <p:nvPr/>
        </p:nvSpPr>
        <p:spPr>
          <a:xfrm>
            <a:off x="5331817" y="4376211"/>
            <a:ext cx="320040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Alcian </a:t>
            </a:r>
            <a:r>
              <a:rPr dirty="0" smtClean="0"/>
              <a:t>blue</a:t>
            </a:r>
            <a:endParaRPr lang="en-US" dirty="0" smtClean="0"/>
          </a:p>
          <a:p>
            <a:r>
              <a:rPr lang="en-US" dirty="0" smtClean="0"/>
              <a:t>negative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316" name="Final diagnosis…"/>
          <p:cNvSpPr txBox="1"/>
          <p:nvPr/>
        </p:nvSpPr>
        <p:spPr>
          <a:xfrm>
            <a:off x="1417595" y="1093717"/>
            <a:ext cx="6305708" cy="884239"/>
          </a:xfrm>
          <a:prstGeom prst="rect">
            <a:avLst/>
          </a:prstGeom>
          <a:solidFill>
            <a:srgbClr val="6C6C6C">
              <a:alpha val="7939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5600">
                <a:solidFill>
                  <a:srgbClr val="FAE2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Discussion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creen Shot 2018-03-24 at 9.39.15 AM.png" descr="Screen Shot 2018-03-24 at 9.39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310"/>
            <a:ext cx="9144001" cy="7537154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quamous neoplasms                          14%…"/>
          <p:cNvSpPr txBox="1"/>
          <p:nvPr/>
        </p:nvSpPr>
        <p:spPr>
          <a:xfrm>
            <a:off x="-1" y="4163406"/>
            <a:ext cx="9144001" cy="3088344"/>
          </a:xfrm>
          <a:prstGeom prst="rect">
            <a:avLst/>
          </a:prstGeom>
          <a:gradFill>
            <a:gsLst>
              <a:gs pos="0">
                <a:srgbClr val="00A2FF"/>
              </a:gs>
              <a:gs pos="100000">
                <a:srgbClr val="004D8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/>
              <a:t>M</a:t>
            </a:r>
            <a:r>
              <a:rPr lang="en-US" dirty="0" smtClean="0"/>
              <a:t>alignant squamous </a:t>
            </a:r>
            <a:r>
              <a:rPr dirty="0" smtClean="0"/>
              <a:t>neoplasms     </a:t>
            </a:r>
            <a:r>
              <a:rPr lang="en-US" dirty="0" smtClean="0"/>
              <a:t>        </a:t>
            </a:r>
            <a:r>
              <a:rPr dirty="0" smtClean="0"/>
              <a:t>   </a:t>
            </a:r>
            <a:r>
              <a:rPr dirty="0"/>
              <a:t>14%</a:t>
            </a:r>
          </a:p>
          <a:p>
            <a:pPr marL="1422400" lvl="5" indent="-279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Conjunctival intraepithelial neoplasia  </a:t>
            </a:r>
            <a:r>
              <a:rPr lang="en-US" dirty="0" smtClean="0"/>
              <a:t>  </a:t>
            </a:r>
            <a:r>
              <a:rPr dirty="0" smtClean="0"/>
              <a:t>5</a:t>
            </a:r>
            <a:r>
              <a:rPr dirty="0"/>
              <a:t>%</a:t>
            </a:r>
          </a:p>
          <a:p>
            <a:pPr marL="1422400" lvl="5" indent="-279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Squamous cell carcinoma                   </a:t>
            </a:r>
            <a:r>
              <a:rPr lang="en-US" dirty="0" smtClean="0"/>
              <a:t>  </a:t>
            </a:r>
            <a:r>
              <a:rPr dirty="0" smtClean="0"/>
              <a:t>9</a:t>
            </a:r>
            <a:r>
              <a:rPr dirty="0"/>
              <a:t>%</a:t>
            </a:r>
          </a:p>
          <a:p>
            <a:pPr marL="1422400" lvl="5" indent="-279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Mucoepidermoid carcinoma             </a:t>
            </a:r>
            <a:r>
              <a:rPr lang="en-US" dirty="0"/>
              <a:t> </a:t>
            </a:r>
            <a:r>
              <a:rPr lang="en-US" dirty="0" smtClean="0"/>
              <a:t>&lt;</a:t>
            </a:r>
            <a:r>
              <a:rPr dirty="0" smtClean="0"/>
              <a:t>1%</a:t>
            </a:r>
            <a:endParaRPr dirty="0"/>
          </a:p>
          <a:p>
            <a:pPr lvl="5" indent="1143000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</a:t>
            </a:r>
            <a:endParaRPr lang="en-US" dirty="0" smtClean="0"/>
          </a:p>
          <a:p>
            <a:pPr lvl="5" indent="1143000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3" name="Screen Shot 2018-03-24 at 9.44.24 AM.png" descr="Screen Shot 2018-03-24 at 9.44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99585"/>
            <a:ext cx="9422192" cy="641647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Mucoepidermoid carcinoma…"/>
          <p:cNvSpPr txBox="1"/>
          <p:nvPr/>
        </p:nvSpPr>
        <p:spPr>
          <a:xfrm>
            <a:off x="-1" y="3107531"/>
            <a:ext cx="9144002" cy="3519231"/>
          </a:xfrm>
          <a:prstGeom prst="rect">
            <a:avLst/>
          </a:prstGeom>
          <a:gradFill>
            <a:gsLst>
              <a:gs pos="0">
                <a:srgbClr val="00A2FF"/>
              </a:gs>
              <a:gs pos="100000">
                <a:srgbClr val="004D8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Mucoepidermoid </a:t>
            </a:r>
            <a:r>
              <a:rPr dirty="0"/>
              <a:t>carcinoma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Rare neoplasm 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Mucin producing SCC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Mucin producing cells are </a:t>
            </a:r>
          </a:p>
          <a:p>
            <a:pPr marL="1752600" lvl="7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large, pale</a:t>
            </a:r>
          </a:p>
          <a:p>
            <a:pPr marL="1752600" lvl="7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stain with PAS, mucicarmine, colloidal </a:t>
            </a:r>
            <a:r>
              <a:rPr dirty="0" smtClean="0"/>
              <a:t>iron</a:t>
            </a:r>
            <a:r>
              <a:rPr lang="en-US" dirty="0" smtClean="0"/>
              <a:t>,</a:t>
            </a:r>
          </a:p>
          <a:p>
            <a:pPr marL="1600200" lvl="7" indent="0" defTabSz="410765">
              <a:buClr>
                <a:srgbClr val="16E7CF"/>
              </a:buClr>
              <a:buSzPct val="100000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 alcian blue</a:t>
            </a:r>
            <a:endParaRPr dirty="0"/>
          </a:p>
          <a:p>
            <a:pPr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325" name="2013"/>
          <p:cNvSpPr txBox="1"/>
          <p:nvPr/>
        </p:nvSpPr>
        <p:spPr>
          <a:xfrm>
            <a:off x="7392940" y="865412"/>
            <a:ext cx="818504" cy="468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2013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9" name="Screen Shot 2018-03-24 at 9.44.24 AM.png" descr="Screen Shot 2018-03-24 at 9.44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8593"/>
            <a:ext cx="9422192" cy="641647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Mucoepidermoid carcinoma…"/>
          <p:cNvSpPr txBox="1"/>
          <p:nvPr/>
        </p:nvSpPr>
        <p:spPr>
          <a:xfrm>
            <a:off x="0" y="3428999"/>
            <a:ext cx="9144001" cy="3322639"/>
          </a:xfrm>
          <a:prstGeom prst="rect">
            <a:avLst/>
          </a:prstGeom>
          <a:gradFill>
            <a:gsLst>
              <a:gs pos="0">
                <a:srgbClr val="00A2FF"/>
              </a:gs>
              <a:gs pos="100000">
                <a:srgbClr val="004D8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Mucoepidermoid carcinoma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Aggressive tumor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High rate of recurrence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Metastasis uncommon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Our patient will likely need exenteration</a:t>
            </a:r>
          </a:p>
          <a:p>
            <a:pPr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331" name="2013"/>
          <p:cNvSpPr txBox="1"/>
          <p:nvPr/>
        </p:nvSpPr>
        <p:spPr>
          <a:xfrm>
            <a:off x="7392940" y="865412"/>
            <a:ext cx="818504" cy="468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2013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`</a:t>
            </a:r>
            <a:endParaRPr dirty="0"/>
          </a:p>
        </p:txBody>
      </p:sp>
      <p:sp>
        <p:nvSpPr>
          <p:cNvPr id="34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7" name="Screen Shot 2018-03-24 at 9.51.16 AM.png" descr="Screen Shot 2018-03-24 at 9.51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954"/>
            <a:ext cx="9213233" cy="596838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wo important points…"/>
          <p:cNvSpPr txBox="1"/>
          <p:nvPr/>
        </p:nvSpPr>
        <p:spPr>
          <a:xfrm>
            <a:off x="0" y="1881306"/>
            <a:ext cx="9144000" cy="4811893"/>
          </a:xfrm>
          <a:prstGeom prst="rect">
            <a:avLst/>
          </a:prstGeom>
          <a:gradFill>
            <a:gsLst>
              <a:gs pos="0">
                <a:srgbClr val="00A2FF"/>
              </a:gs>
              <a:gs pos="100000">
                <a:srgbClr val="004D8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marL="1760220" lvl="7" indent="-16002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lvl="5" indent="803671" defTabSz="410765">
              <a:defRPr sz="2800">
                <a:solidFill>
                  <a:srgbClr val="FAE23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>
                <a:solidFill>
                  <a:srgbClr val="FFFF00"/>
                </a:solidFill>
              </a:rPr>
              <a:t>Important point</a:t>
            </a:r>
            <a:r>
              <a:rPr lang="en-US" dirty="0" smtClean="0">
                <a:solidFill>
                  <a:srgbClr val="FFFF00"/>
                </a:solidFill>
              </a:rPr>
              <a:t>s</a:t>
            </a:r>
            <a:endParaRPr dirty="0" smtClean="0">
              <a:solidFill>
                <a:srgbClr val="FFFF00"/>
              </a:solidFill>
            </a:endParaRPr>
          </a:p>
          <a:p>
            <a:pPr marL="803671" lvl="5" indent="-75795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    </a:t>
            </a:r>
            <a:r>
              <a:rPr lang="en-US" dirty="0"/>
              <a:t> “CK7+ staining in any epibulbar squamous dysplasia or invasive carcinoma should lead to suspicion of a mucoepidermoid carcinoma.”</a:t>
            </a:r>
            <a:endParaRPr lang="en-US" dirty="0">
              <a:solidFill>
                <a:srgbClr val="FAE232"/>
              </a:solidFill>
            </a:endParaRPr>
          </a:p>
          <a:p>
            <a:pPr marL="803671" lvl="5" indent="-75795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 </a:t>
            </a:r>
            <a:r>
              <a:rPr lang="en-US" dirty="0" smtClean="0"/>
              <a:t>    </a:t>
            </a:r>
            <a:r>
              <a:rPr dirty="0" smtClean="0"/>
              <a:t>“</a:t>
            </a:r>
            <a:r>
              <a:rPr lang="en-US" dirty="0" smtClean="0"/>
              <a:t>one</a:t>
            </a:r>
            <a:r>
              <a:rPr dirty="0" smtClean="0"/>
              <a:t> need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to search for sparse amounts of intracellular mucin demonstrable with Alcian blue and mucicarmine staining”</a:t>
            </a:r>
          </a:p>
          <a:p>
            <a:pPr marL="1531619" lvl="5" indent="-160019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Standard conj </a:t>
            </a:r>
            <a:r>
              <a:rPr dirty="0" smtClean="0"/>
              <a:t>SCC </a:t>
            </a:r>
            <a:r>
              <a:rPr dirty="0"/>
              <a:t>is mucin negative</a:t>
            </a:r>
          </a:p>
          <a:p>
            <a:pPr marL="1531619" lvl="5" indent="-160019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Mucoepidermoid SCC is mucin positive</a:t>
            </a:r>
          </a:p>
          <a:p>
            <a:pPr marL="1531619" lvl="5" indent="-160019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379899" y="1511976"/>
            <a:ext cx="23205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sto MT"/>
                <a:ea typeface="Calisto MT"/>
                <a:cs typeface="Calisto MT"/>
                <a:sym typeface="Calisto MT"/>
              </a:rPr>
              <a:t>Surv Ophthalmol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sto MT"/>
                <a:ea typeface="Calisto MT"/>
                <a:cs typeface="Calisto MT"/>
                <a:sym typeface="Calisto MT"/>
              </a:rPr>
              <a:t> 2012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0858" y="1819639"/>
            <a:ext cx="3004623" cy="22959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60025" y="767660"/>
            <a:ext cx="8782473" cy="6140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There is a rare variant of conjunctival squamous cell carcinoma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termed mucoepidermoid carcinoma, that has  a more aggressive </a:t>
            </a:r>
            <a:endParaRPr lang="en-US" dirty="0" smtClean="0">
              <a:solidFill>
                <a:srgbClr val="FFFFFF"/>
              </a:solidFill>
              <a:latin typeface="Gill Sans MT"/>
              <a:cs typeface="Gill Sans MT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clinical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course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and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worse prognosis. 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Mucoepidermoid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carcinoma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usually appears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as a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gelatinous conjunctival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mass, </a:t>
            </a:r>
            <a:endParaRPr lang="en-US" dirty="0" smtClean="0">
              <a:solidFill>
                <a:srgbClr val="FFFFFF"/>
              </a:solidFill>
              <a:latin typeface="Gill Sans MT"/>
              <a:cs typeface="Gill Sans MT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occasionally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with intralesional cysts.  It is believed to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arise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from a conjunctival stem cell that differentiates toward goblet cells. </a:t>
            </a:r>
            <a:endParaRPr lang="en-US" dirty="0" smtClean="0">
              <a:solidFill>
                <a:srgbClr val="FFFFFF"/>
              </a:solidFill>
              <a:latin typeface="Gill Sans MT"/>
              <a:cs typeface="Gill Sans MT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The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goblet 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cells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are the key to diagnosis although they can be sparse. Special stains. such as </a:t>
            </a:r>
            <a:endParaRPr lang="en-US" dirty="0" smtClean="0">
              <a:solidFill>
                <a:srgbClr val="FFFFFF"/>
              </a:solidFill>
              <a:latin typeface="Gill Sans MT"/>
              <a:cs typeface="Gill Sans MT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alcian blue, mucicarmine, and CK7+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can detect the goblet cells. This malignancy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can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show aggressive behavior and invasion of the adjacent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structures, and can even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 destroy the eye.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Although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locally aggressive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, metastasis to distant organs is 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surprisingly rare.</a:t>
            </a:r>
            <a:endParaRPr lang="en-US" dirty="0">
              <a:solidFill>
                <a:srgbClr val="FFFFFF"/>
              </a:solidFill>
              <a:latin typeface="Gill Sans MT"/>
              <a:cs typeface="Gill Sans MT"/>
            </a:endParaRPr>
          </a:p>
          <a:p>
            <a:pPr marL="0" marR="0" indent="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ill Sans MT"/>
              <a:cs typeface="Gill Sans MT"/>
              <a:sym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849" y="293796"/>
            <a:ext cx="54698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sto MT"/>
                <a:ea typeface="Calisto MT"/>
                <a:cs typeface="Calisto MT"/>
                <a:sym typeface="Calisto MT"/>
              </a:rPr>
              <a:t>Discussion: Tak</a:t>
            </a:r>
            <a:r>
              <a:rPr lang="en-US" sz="3200" dirty="0" smtClean="0">
                <a:solidFill>
                  <a:srgbClr val="FFFF00"/>
                </a:solidFill>
              </a:rPr>
              <a:t>e Home Points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0035484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</a:t>
            </a:r>
          </a:p>
        </p:txBody>
      </p:sp>
      <p:sp>
        <p:nvSpPr>
          <p:cNvPr id="35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6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Rectangle"/>
          <p:cNvSpPr/>
          <p:nvPr/>
        </p:nvSpPr>
        <p:spPr>
          <a:xfrm>
            <a:off x="7937" y="7937"/>
            <a:ext cx="9230099" cy="6931355"/>
          </a:xfrm>
          <a:prstGeom prst="rect">
            <a:avLst/>
          </a:prstGeom>
          <a:solidFill>
            <a:srgbClr val="1D46A1">
              <a:alpha val="81082"/>
            </a:srgbClr>
          </a:solidFill>
          <a:ln w="15875" cap="rnd">
            <a:solidFill>
              <a:srgbClr val="75725D">
                <a:alpha val="81082"/>
              </a:srgbClr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8" name="TextBox 6"/>
          <p:cNvSpPr txBox="1"/>
          <p:nvPr/>
        </p:nvSpPr>
        <p:spPr>
          <a:xfrm>
            <a:off x="20443" y="0"/>
            <a:ext cx="9144001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Summary</a:t>
            </a:r>
          </a:p>
        </p:txBody>
      </p:sp>
      <p:sp>
        <p:nvSpPr>
          <p:cNvPr id="359" name="TextBox 6"/>
          <p:cNvSpPr txBox="1"/>
          <p:nvPr/>
        </p:nvSpPr>
        <p:spPr>
          <a:xfrm>
            <a:off x="252852" y="725239"/>
            <a:ext cx="8441553" cy="507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83 </a:t>
            </a:r>
            <a:r>
              <a:rPr dirty="0" smtClean="0"/>
              <a:t>yow</a:t>
            </a:r>
            <a:r>
              <a:rPr lang="en-US" dirty="0" smtClean="0"/>
              <a:t>m</a:t>
            </a:r>
            <a:endParaRPr dirty="0"/>
          </a:p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Conjunctival keratinized mass</a:t>
            </a:r>
          </a:p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Surgically resected</a:t>
            </a:r>
          </a:p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Poor follow up</a:t>
            </a:r>
          </a:p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Recurrent 5 months later with </a:t>
            </a:r>
            <a:r>
              <a:rPr lang="en-US" dirty="0" smtClean="0"/>
              <a:t>massive </a:t>
            </a:r>
            <a:r>
              <a:rPr dirty="0" smtClean="0"/>
              <a:t>intraocular </a:t>
            </a:r>
            <a:r>
              <a:rPr dirty="0"/>
              <a:t>invasion </a:t>
            </a:r>
            <a:r>
              <a:rPr lang="en-US" dirty="0"/>
              <a:t>r</a:t>
            </a:r>
            <a:r>
              <a:rPr lang="en-US" dirty="0" smtClean="0"/>
              <a:t>equiring </a:t>
            </a:r>
            <a:r>
              <a:rPr lang="en-US" dirty="0"/>
              <a:t>e</a:t>
            </a:r>
            <a:r>
              <a:rPr dirty="0" smtClean="0"/>
              <a:t>nucleation</a:t>
            </a:r>
            <a:endParaRPr lang="en-US" dirty="0" smtClean="0"/>
          </a:p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Dx: Mucoepidermoid Carcinoma </a:t>
            </a:r>
          </a:p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(now called adenosquamous carcinoma)</a:t>
            </a:r>
          </a:p>
          <a:p>
            <a:pPr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Follow up: May 30, 2018, No recurrence. 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</a:t>
            </a:r>
            <a:endParaRPr dirty="0"/>
          </a:p>
        </p:txBody>
      </p:sp>
      <p:sp>
        <p:nvSpPr>
          <p:cNvPr id="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681" y="-64642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Corneal extension"/>
          <p:cNvSpPr txBox="1"/>
          <p:nvPr/>
        </p:nvSpPr>
        <p:spPr>
          <a:xfrm>
            <a:off x="6858803" y="2772112"/>
            <a:ext cx="1844277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 smtClean="0"/>
              <a:t>Corneal </a:t>
            </a:r>
            <a:r>
              <a:rPr dirty="0"/>
              <a:t>extension</a:t>
            </a:r>
          </a:p>
        </p:txBody>
      </p:sp>
      <p:sp>
        <p:nvSpPr>
          <p:cNvPr id="51" name="Leukoplakia with dryness"/>
          <p:cNvSpPr txBox="1"/>
          <p:nvPr/>
        </p:nvSpPr>
        <p:spPr>
          <a:xfrm>
            <a:off x="1356853" y="3068405"/>
            <a:ext cx="2282332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Leukoplakia with dryness</a:t>
            </a:r>
          </a:p>
        </p:txBody>
      </p:sp>
      <p:sp>
        <p:nvSpPr>
          <p:cNvPr id="52" name="Extensive feeder vessels"/>
          <p:cNvSpPr txBox="1"/>
          <p:nvPr/>
        </p:nvSpPr>
        <p:spPr>
          <a:xfrm>
            <a:off x="2921331" y="5349511"/>
            <a:ext cx="367708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Extensive feeder vessels</a:t>
            </a:r>
          </a:p>
        </p:txBody>
      </p:sp>
      <p:sp>
        <p:nvSpPr>
          <p:cNvPr id="53" name="White mass…"/>
          <p:cNvSpPr txBox="1"/>
          <p:nvPr/>
        </p:nvSpPr>
        <p:spPr>
          <a:xfrm>
            <a:off x="3273289" y="876766"/>
            <a:ext cx="2484055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White mass</a:t>
            </a:r>
          </a:p>
          <a:p>
            <a:pPr>
              <a:defRPr sz="29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10</a:t>
            </a:r>
            <a:r>
              <a:rPr lang="en-US" dirty="0" smtClean="0"/>
              <a:t> </a:t>
            </a:r>
            <a:r>
              <a:rPr dirty="0" smtClean="0"/>
              <a:t>x</a:t>
            </a:r>
            <a:r>
              <a:rPr lang="en-US" dirty="0" smtClean="0"/>
              <a:t> </a:t>
            </a:r>
            <a:r>
              <a:rPr dirty="0" smtClean="0"/>
              <a:t>10</a:t>
            </a:r>
            <a:r>
              <a:rPr lang="en-US" dirty="0" smtClean="0"/>
              <a:t> </a:t>
            </a:r>
            <a:r>
              <a:rPr dirty="0" smtClean="0"/>
              <a:t>x</a:t>
            </a:r>
            <a:r>
              <a:rPr lang="en-US" dirty="0" smtClean="0"/>
              <a:t> </a:t>
            </a:r>
            <a:r>
              <a:rPr dirty="0" smtClean="0"/>
              <a:t>3 </a:t>
            </a:r>
            <a:r>
              <a:rPr dirty="0"/>
              <a:t>mm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6802534" y="2287480"/>
            <a:ext cx="978408" cy="484632"/>
          </a:xfrm>
          <a:prstGeom prst="rightArrow">
            <a:avLst/>
          </a:prstGeom>
          <a:solidFill>
            <a:srgbClr val="FFFF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6" y="2106321"/>
            <a:ext cx="5098491" cy="2363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995" y="473419"/>
            <a:ext cx="2372477" cy="2523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ill Sans MT"/>
                <a:cs typeface="Gill Sans MT"/>
                <a:sym typeface="Calisto MT"/>
              </a:rPr>
              <a:t>Thanks to: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rgbClr val="FFFFFF"/>
                </a:solidFill>
                <a:latin typeface="Gill Sans MT"/>
                <a:cs typeface="Gill Sans MT"/>
              </a:rPr>
              <a:t>Tatyana Milman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ill Sans MT"/>
                <a:cs typeface="Gill Sans MT"/>
                <a:sym typeface="Calisto MT"/>
              </a:rPr>
              <a:t>Ralph Eagle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rgbClr val="FFFFFF"/>
                </a:solidFill>
                <a:latin typeface="Gill Sans MT"/>
                <a:cs typeface="Gill Sans MT"/>
              </a:rPr>
              <a:t>Sara Lally</a:t>
            </a:r>
          </a:p>
          <a:p>
            <a:r>
              <a:rPr lang="en-US" sz="2800" dirty="0">
                <a:solidFill>
                  <a:srgbClr val="FFFFFF"/>
                </a:solidFill>
                <a:latin typeface="Gill Sans MT"/>
                <a:cs typeface="Gill Sans MT"/>
              </a:rPr>
              <a:t>Carol </a:t>
            </a:r>
            <a:r>
              <a:rPr lang="en-US" sz="2800" dirty="0" err="1" smtClean="0">
                <a:solidFill>
                  <a:srgbClr val="FFFFFF"/>
                </a:solidFill>
                <a:latin typeface="Gill Sans MT"/>
                <a:cs typeface="Gill Sans MT"/>
              </a:rPr>
              <a:t>ShieldS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Gill Sans MT"/>
              <a:cs typeface="Gill Sans MT"/>
              <a:sym typeface="Calisto M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 MT"/>
              <a:cs typeface="Gill Sans MT"/>
              <a:sym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554655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0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993" y="-14868"/>
            <a:ext cx="9144001" cy="6858001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81" name="Nests of atypical keratinizing squamous epithelial cells in substantial propria"/>
          <p:cNvSpPr txBox="1"/>
          <p:nvPr/>
        </p:nvSpPr>
        <p:spPr>
          <a:xfrm>
            <a:off x="4363482" y="3086040"/>
            <a:ext cx="4694981" cy="1405562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Nests of atypical keratinizing squamous epithelial cells in substantial propria</a:t>
            </a:r>
          </a:p>
        </p:txBody>
      </p:sp>
      <p:sp>
        <p:nvSpPr>
          <p:cNvPr id="82" name="No lymphovascular or perineural invasion"/>
          <p:cNvSpPr txBox="1"/>
          <p:nvPr/>
        </p:nvSpPr>
        <p:spPr>
          <a:xfrm>
            <a:off x="4449019" y="4820563"/>
            <a:ext cx="4694981" cy="970451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800" dirty="0"/>
              <a:t>No lymphovascular or perineural invasion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fischerralph1802conjsquamouscellcarcinoma_mri014.jpg" descr="fischerralph1802conjsquamouscellcarcinoma_mri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6020" y="-1"/>
            <a:ext cx="11516040" cy="1151604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Epibulbar mass [again] on right eye with enhancement"/>
          <p:cNvSpPr txBox="1">
            <a:spLocks noGrp="1"/>
          </p:cNvSpPr>
          <p:nvPr>
            <p:ph type="body" sz="quarter" idx="1"/>
          </p:nvPr>
        </p:nvSpPr>
        <p:spPr>
          <a:xfrm>
            <a:off x="146620" y="3116510"/>
            <a:ext cx="8798340" cy="1453527"/>
          </a:xfrm>
          <a:prstGeom prst="rect">
            <a:avLst/>
          </a:prstGeom>
        </p:spPr>
        <p:txBody>
          <a:bodyPr/>
          <a:lstStyle>
            <a:lvl1pPr marL="0" indent="36900">
              <a:buSzTx/>
              <a:buFont typeface="Wingdings 2"/>
              <a:buNone/>
              <a:defRPr sz="3300">
                <a:ln w="15716">
                  <a:solidFill>
                    <a:srgbClr val="FFFFFF"/>
                  </a:solidFill>
                </a:ln>
              </a:defRPr>
            </a:lvl1pPr>
          </a:lstStyle>
          <a:p>
            <a:r>
              <a:rPr dirty="0"/>
              <a:t>Epibulbar mass </a:t>
            </a:r>
            <a:r>
              <a:rPr dirty="0" smtClean="0"/>
              <a:t>on </a:t>
            </a:r>
            <a:r>
              <a:rPr dirty="0"/>
              <a:t>right eye with </a:t>
            </a:r>
            <a:r>
              <a:rPr dirty="0" smtClean="0"/>
              <a:t>enhancement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2" name="Right Arrow 1"/>
          <p:cNvSpPr/>
          <p:nvPr/>
        </p:nvSpPr>
        <p:spPr>
          <a:xfrm rot="2809145">
            <a:off x="1085706" y="1689746"/>
            <a:ext cx="522368" cy="297005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220" y="311683"/>
            <a:ext cx="620578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ill Sans MT"/>
                <a:cs typeface="Gill Sans MT"/>
                <a:sym typeface="Calisto MT"/>
              </a:rPr>
              <a:t>Returned for follow up in </a:t>
            </a:r>
            <a:r>
              <a:rPr lang="it-IT" sz="3200" dirty="0">
                <a:solidFill>
                  <a:srgbClr val="FFFF00"/>
                </a:solidFill>
                <a:latin typeface="Gill Sans MT"/>
                <a:cs typeface="Gill Sans MT"/>
              </a:rPr>
              <a:t>April 2018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ill Sans MT"/>
              <a:cs typeface="Gill Sans MT"/>
              <a:sym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023" y="1071218"/>
            <a:ext cx="76318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ill Sans MT"/>
                <a:ea typeface="Calisto MT"/>
                <a:cs typeface="Gill Sans MT"/>
                <a:sym typeface="Calisto MT"/>
              </a:rPr>
              <a:t>MRI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ill Sans MT"/>
              <a:ea typeface="Calisto MT"/>
              <a:cs typeface="Gill Sans MT"/>
              <a:sym typeface="Calisto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90041" y="1402638"/>
            <a:ext cx="2339979" cy="1345775"/>
          </a:xfrm>
          <a:prstGeom prst="rect">
            <a:avLst/>
          </a:prstGeom>
          <a:solidFill>
            <a:schemeClr val="tx1"/>
          </a:solidFill>
          <a:ln w="15875" cap="rnd">
            <a:solidFill>
              <a:schemeClr val="tx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194" name="TextBox 4"/>
          <p:cNvSpPr txBox="1"/>
          <p:nvPr/>
        </p:nvSpPr>
        <p:spPr>
          <a:xfrm>
            <a:off x="6994911" y="233197"/>
            <a:ext cx="1788484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Epibulbar mass</a:t>
            </a:r>
          </a:p>
        </p:txBody>
      </p:sp>
      <p:sp>
        <p:nvSpPr>
          <p:cNvPr id="195" name="Arrow: Right 5"/>
          <p:cNvSpPr/>
          <p:nvPr/>
        </p:nvSpPr>
        <p:spPr>
          <a:xfrm rot="8818156">
            <a:off x="7081777" y="724010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TextBox 6"/>
          <p:cNvSpPr txBox="1"/>
          <p:nvPr/>
        </p:nvSpPr>
        <p:spPr>
          <a:xfrm>
            <a:off x="-228601" y="86434"/>
            <a:ext cx="3091300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Shallow anterior chamber with closed angle</a:t>
            </a:r>
          </a:p>
        </p:txBody>
      </p:sp>
      <p:sp>
        <p:nvSpPr>
          <p:cNvPr id="197" name="Arrow: Right 7"/>
          <p:cNvSpPr/>
          <p:nvPr/>
        </p:nvSpPr>
        <p:spPr>
          <a:xfrm rot="2408035">
            <a:off x="2274802" y="807179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TextBox 8"/>
          <p:cNvSpPr txBox="1"/>
          <p:nvPr/>
        </p:nvSpPr>
        <p:spPr>
          <a:xfrm>
            <a:off x="3062212" y="2396622"/>
            <a:ext cx="190431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dirty="0"/>
              <a:t>PCIOL </a:t>
            </a:r>
            <a:endParaRPr lang="en-US" dirty="0" smtClean="0"/>
          </a:p>
          <a:p>
            <a:pPr algn="l"/>
            <a:r>
              <a:rPr dirty="0" smtClean="0"/>
              <a:t>dislocation</a:t>
            </a:r>
            <a:endParaRPr dirty="0"/>
          </a:p>
        </p:txBody>
      </p:sp>
      <p:sp>
        <p:nvSpPr>
          <p:cNvPr id="199" name="Arrow: Right 12"/>
          <p:cNvSpPr/>
          <p:nvPr/>
        </p:nvSpPr>
        <p:spPr>
          <a:xfrm rot="16200000">
            <a:off x="3496432" y="1797525"/>
            <a:ext cx="74846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Arrow: Right 12"/>
          <p:cNvSpPr/>
          <p:nvPr/>
        </p:nvSpPr>
        <p:spPr>
          <a:xfrm rot="16200000">
            <a:off x="5046808" y="1684103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102098" y="2377276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4894" y="2183001"/>
            <a:ext cx="21794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Uveal Prolapse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11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8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473350" y="20131"/>
            <a:ext cx="9144001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220" name="TextBox 7"/>
          <p:cNvSpPr txBox="1"/>
          <p:nvPr/>
        </p:nvSpPr>
        <p:spPr>
          <a:xfrm>
            <a:off x="4355500" y="20131"/>
            <a:ext cx="2536449" cy="437069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Iris prolapse</a:t>
            </a:r>
          </a:p>
        </p:txBody>
      </p:sp>
      <p:sp>
        <p:nvSpPr>
          <p:cNvPr id="221" name="TextBox 8"/>
          <p:cNvSpPr txBox="1"/>
          <p:nvPr/>
        </p:nvSpPr>
        <p:spPr>
          <a:xfrm>
            <a:off x="3117249" y="1916764"/>
            <a:ext cx="3119527" cy="83099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Cornea</a:t>
            </a:r>
            <a:r>
              <a:rPr lang="en-US" dirty="0" smtClean="0"/>
              <a:t>l</a:t>
            </a:r>
            <a:r>
              <a:rPr dirty="0" smtClean="0"/>
              <a:t> </a:t>
            </a:r>
            <a:r>
              <a:rPr lang="en-US" dirty="0" smtClean="0"/>
              <a:t> and ciliary body infiltration</a:t>
            </a:r>
            <a:endParaRPr dirty="0"/>
          </a:p>
        </p:txBody>
      </p:sp>
      <p:sp>
        <p:nvSpPr>
          <p:cNvPr id="222" name="TextBox 11"/>
          <p:cNvSpPr txBox="1"/>
          <p:nvPr/>
        </p:nvSpPr>
        <p:spPr>
          <a:xfrm>
            <a:off x="7290420" y="3507186"/>
            <a:ext cx="2102585" cy="83099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Choroid </a:t>
            </a:r>
            <a:r>
              <a:rPr dirty="0" smtClean="0"/>
              <a:t>infiltration</a:t>
            </a:r>
            <a:endParaRPr dirty="0"/>
          </a:p>
        </p:txBody>
      </p:sp>
      <p:sp>
        <p:nvSpPr>
          <p:cNvPr id="5" name="Down Arrow 4"/>
          <p:cNvSpPr/>
          <p:nvPr/>
        </p:nvSpPr>
        <p:spPr>
          <a:xfrm rot="18468766">
            <a:off x="4539300" y="511779"/>
            <a:ext cx="229324" cy="577619"/>
          </a:xfrm>
          <a:prstGeom prst="downArrow">
            <a:avLst/>
          </a:prstGeom>
          <a:solidFill>
            <a:srgbClr val="0000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6" name="Right Arrow 5"/>
          <p:cNvSpPr/>
          <p:nvPr/>
        </p:nvSpPr>
        <p:spPr>
          <a:xfrm rot="17862636">
            <a:off x="5196400" y="1140081"/>
            <a:ext cx="689602" cy="490050"/>
          </a:xfrm>
          <a:prstGeom prst="rightArrow">
            <a:avLst/>
          </a:prstGeom>
          <a:solidFill>
            <a:srgbClr val="0000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621492" y="3608917"/>
            <a:ext cx="796943" cy="465667"/>
          </a:xfrm>
          <a:prstGeom prst="rightArrow">
            <a:avLst/>
          </a:prstGeom>
          <a:solidFill>
            <a:srgbClr val="0000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uiExpand="1" build="allAtOnce" animBg="1"/>
      <p:bldP spid="220" grpId="1" animBg="1"/>
      <p:bldP spid="221" grpId="0" animBg="1"/>
      <p:bldP spid="222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37492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170" name="TextBox 4"/>
          <p:cNvSpPr txBox="1"/>
          <p:nvPr/>
        </p:nvSpPr>
        <p:spPr>
          <a:xfrm>
            <a:off x="6994911" y="233197"/>
            <a:ext cx="1788484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Epibulbar mass</a:t>
            </a:r>
          </a:p>
        </p:txBody>
      </p:sp>
      <p:sp>
        <p:nvSpPr>
          <p:cNvPr id="171" name="Arrow: Right 5"/>
          <p:cNvSpPr/>
          <p:nvPr/>
        </p:nvSpPr>
        <p:spPr>
          <a:xfrm rot="8818156">
            <a:off x="7081777" y="724010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TextBox 6"/>
          <p:cNvSpPr txBox="1"/>
          <p:nvPr/>
        </p:nvSpPr>
        <p:spPr>
          <a:xfrm>
            <a:off x="1703230" y="286129"/>
            <a:ext cx="3533364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Infiltration of the cornea</a:t>
            </a:r>
          </a:p>
        </p:txBody>
      </p:sp>
      <p:sp>
        <p:nvSpPr>
          <p:cNvPr id="173" name="Arrow: Right 7"/>
          <p:cNvSpPr/>
          <p:nvPr/>
        </p:nvSpPr>
        <p:spPr>
          <a:xfrm rot="1848408">
            <a:off x="4296809" y="738009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TextBox 8"/>
          <p:cNvSpPr txBox="1"/>
          <p:nvPr/>
        </p:nvSpPr>
        <p:spPr>
          <a:xfrm>
            <a:off x="3554195" y="2488882"/>
            <a:ext cx="3253055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Infiltration of ciliary body and choroid</a:t>
            </a:r>
          </a:p>
        </p:txBody>
      </p:sp>
      <p:sp>
        <p:nvSpPr>
          <p:cNvPr id="175" name="Arrow: Right 9"/>
          <p:cNvSpPr/>
          <p:nvPr/>
        </p:nvSpPr>
        <p:spPr>
          <a:xfrm rot="18227964">
            <a:off x="5560414" y="1792989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Arrow: Right 10"/>
          <p:cNvSpPr/>
          <p:nvPr/>
        </p:nvSpPr>
        <p:spPr>
          <a:xfrm rot="1249869">
            <a:off x="6536052" y="3247683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TextBox 11"/>
          <p:cNvSpPr txBox="1"/>
          <p:nvPr/>
        </p:nvSpPr>
        <p:spPr>
          <a:xfrm>
            <a:off x="3810000" y="4185534"/>
            <a:ext cx="3063523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Cystic spaces in choroid</a:t>
            </a:r>
          </a:p>
        </p:txBody>
      </p:sp>
      <p:sp>
        <p:nvSpPr>
          <p:cNvPr id="13" name="Arrow: Right 7"/>
          <p:cNvSpPr/>
          <p:nvPr/>
        </p:nvSpPr>
        <p:spPr>
          <a:xfrm rot="10800000">
            <a:off x="3810000" y="4268700"/>
            <a:ext cx="542395" cy="431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rnd">
            <a:solidFill>
              <a:srgbClr val="000000"/>
            </a:solidFill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8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2" y="0"/>
            <a:ext cx="9144001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pic>
        <p:nvPicPr>
          <p:cNvPr id="229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rcRect l="434" t="3247" b="26164"/>
          <a:stretch>
            <a:fillRect/>
          </a:stretch>
        </p:blipFill>
        <p:spPr>
          <a:xfrm flipH="1">
            <a:off x="5844331" y="74340"/>
            <a:ext cx="3299669" cy="175446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230" name="TextBox 7"/>
          <p:cNvSpPr txBox="1"/>
          <p:nvPr/>
        </p:nvSpPr>
        <p:spPr>
          <a:xfrm>
            <a:off x="99289" y="498320"/>
            <a:ext cx="2536449" cy="792669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Iris prolapse</a:t>
            </a:r>
          </a:p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Close up</a:t>
            </a:r>
          </a:p>
        </p:txBody>
      </p:sp>
      <p:sp>
        <p:nvSpPr>
          <p:cNvPr id="2" name="Right Arrow 1"/>
          <p:cNvSpPr/>
          <p:nvPr/>
        </p:nvSpPr>
        <p:spPr>
          <a:xfrm rot="3353094">
            <a:off x="895340" y="2470113"/>
            <a:ext cx="756485" cy="283754"/>
          </a:xfrm>
          <a:prstGeom prst="rightArrow">
            <a:avLst/>
          </a:prstGeom>
          <a:solidFill>
            <a:srgbClr val="FFFF00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1" name="Screen Shot 2018-03-24 at 9.51.16 AM.png" descr="Screen Shot 2018-03-24 at 9.51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31695"/>
            <a:ext cx="9213233" cy="596838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wo important points…"/>
          <p:cNvSpPr txBox="1"/>
          <p:nvPr/>
        </p:nvSpPr>
        <p:spPr>
          <a:xfrm>
            <a:off x="0" y="2546223"/>
            <a:ext cx="9144002" cy="4135438"/>
          </a:xfrm>
          <a:prstGeom prst="rect">
            <a:avLst/>
          </a:prstGeom>
          <a:gradFill>
            <a:gsLst>
              <a:gs pos="0">
                <a:srgbClr val="00A2FF"/>
              </a:gs>
              <a:gs pos="100000">
                <a:srgbClr val="004D8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marL="1760220" lvl="7" indent="-16002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lvl="5" indent="803671" defTabSz="410765">
              <a:defRPr sz="2800">
                <a:solidFill>
                  <a:srgbClr val="FAE23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Two important points</a:t>
            </a:r>
          </a:p>
          <a:p>
            <a:pPr lvl="5" indent="803671" defTabSz="410765">
              <a:defRPr sz="2800">
                <a:solidFill>
                  <a:srgbClr val="FAE23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Point #1</a:t>
            </a:r>
          </a:p>
          <a:p>
            <a:pPr marL="803671" lvl="8" indent="-66651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     “CK7+ staining in any epibulbar squamous dysplasia or invasive carcinoma should lead to suspicion of a mucoepidermoid carcinoma.”</a:t>
            </a:r>
            <a:endParaRPr dirty="0">
              <a:solidFill>
                <a:srgbClr val="FAE232"/>
              </a:solidFill>
            </a:endParaRPr>
          </a:p>
          <a:p>
            <a:pPr marL="1531619" lvl="6" indent="-160019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 Standard conj SCC      is CK7 negative</a:t>
            </a:r>
          </a:p>
          <a:p>
            <a:pPr marL="1531619" lvl="6" indent="-160019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 Mucoepidermoid SCC is CK7 positive</a:t>
            </a:r>
          </a:p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343" name="2012"/>
          <p:cNvSpPr txBox="1"/>
          <p:nvPr/>
        </p:nvSpPr>
        <p:spPr>
          <a:xfrm>
            <a:off x="7009123" y="1924186"/>
            <a:ext cx="818504" cy="468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2012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5" name="Screen Shot 2018-03-24 at 9.51.16 AM.png" descr="Screen Shot 2018-03-24 at 9.51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213233" cy="596838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Case of mucoepidermoid carcinoma…"/>
          <p:cNvSpPr txBox="1"/>
          <p:nvPr/>
        </p:nvSpPr>
        <p:spPr>
          <a:xfrm>
            <a:off x="-1" y="2919214"/>
            <a:ext cx="9302747" cy="3626472"/>
          </a:xfrm>
          <a:prstGeom prst="rect">
            <a:avLst/>
          </a:prstGeom>
          <a:gradFill>
            <a:gsLst>
              <a:gs pos="0">
                <a:srgbClr val="00A2FF"/>
              </a:gs>
              <a:gs pos="100000">
                <a:srgbClr val="004D8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Case of mucoepidermoid carcinoma</a:t>
            </a:r>
          </a:p>
          <a:p>
            <a:pPr lvl="5" indent="803671" defTabSz="410765"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Presented with scleral invasion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Biopsy showed SCC</a:t>
            </a:r>
          </a:p>
          <a:p>
            <a:pPr marL="1295400" lvl="5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Review of biopsies found </a:t>
            </a:r>
          </a:p>
          <a:p>
            <a:pPr marL="1752600" lvl="7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CK7+ staining</a:t>
            </a:r>
          </a:p>
          <a:p>
            <a:pPr marL="1752600" lvl="7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Alcian blue and mucicarmine+</a:t>
            </a:r>
          </a:p>
          <a:p>
            <a:pPr marL="1752600" lvl="7" indent="-152400" defTabSz="410765">
              <a:buClr>
                <a:srgbClr val="16E7CF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Suggested mucoepidermoid carcinoma</a:t>
            </a:r>
          </a:p>
        </p:txBody>
      </p:sp>
      <p:sp>
        <p:nvSpPr>
          <p:cNvPr id="337" name="2012"/>
          <p:cNvSpPr txBox="1"/>
          <p:nvPr/>
        </p:nvSpPr>
        <p:spPr>
          <a:xfrm>
            <a:off x="7418375" y="1689890"/>
            <a:ext cx="818504" cy="468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2012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</a:t>
            </a:r>
            <a:endParaRPr dirty="0"/>
          </a:p>
        </p:txBody>
      </p:sp>
      <p:sp>
        <p:nvSpPr>
          <p:cNvPr id="25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5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5" name="TextBox 7"/>
          <p:cNvSpPr txBox="1"/>
          <p:nvPr/>
        </p:nvSpPr>
        <p:spPr>
          <a:xfrm>
            <a:off x="5266592" y="2189650"/>
            <a:ext cx="3432854" cy="1200329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Neoplastic epithelial membrane on the surface of the iris</a:t>
            </a:r>
            <a:endParaRPr dirty="0"/>
          </a:p>
        </p:txBody>
      </p:sp>
      <p:sp>
        <p:nvSpPr>
          <p:cNvPr id="2" name="Right Arrow 1"/>
          <p:cNvSpPr/>
          <p:nvPr/>
        </p:nvSpPr>
        <p:spPr>
          <a:xfrm rot="16200000">
            <a:off x="6295476" y="1468315"/>
            <a:ext cx="1073027" cy="369642"/>
          </a:xfrm>
          <a:prstGeom prst="rightArrow">
            <a:avLst/>
          </a:prstGeom>
          <a:solidFill>
            <a:srgbClr val="535353"/>
          </a:solidFill>
          <a:ln w="15875" cap="rnd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6295476" y="3724910"/>
            <a:ext cx="1073027" cy="369642"/>
          </a:xfrm>
          <a:prstGeom prst="rightArrow">
            <a:avLst/>
          </a:prstGeom>
          <a:solidFill>
            <a:srgbClr val="535353"/>
          </a:solidFill>
          <a:ln w="15875" cap="rnd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UBM"/>
          <p:cNvSpPr txBox="1">
            <a:spLocks noGrp="1"/>
          </p:cNvSpPr>
          <p:nvPr>
            <p:ph type="title"/>
          </p:nvPr>
        </p:nvSpPr>
        <p:spPr>
          <a:xfrm>
            <a:off x="343653" y="602165"/>
            <a:ext cx="7765323" cy="970450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UBM</a:t>
            </a:r>
            <a:r>
              <a:rPr lang="en-US" dirty="0" smtClean="0"/>
              <a:t>    </a:t>
            </a:r>
            <a:endParaRPr dirty="0"/>
          </a:p>
        </p:txBody>
      </p:sp>
      <p:pic>
        <p:nvPicPr>
          <p:cNvPr id="56" name="fischerralph1711conjsquamouscellcarcinoma_us007.jpg" descr="fischerralph1711conjsquamouscellcarcinoma_us007.jpg"/>
          <p:cNvPicPr>
            <a:picLocks noChangeAspect="1"/>
          </p:cNvPicPr>
          <p:nvPr/>
        </p:nvPicPr>
        <p:blipFill>
          <a:blip r:embed="rId2">
            <a:extLst/>
          </a:blip>
          <a:srcRect l="6568" t="26590" r="12235" b="6337"/>
          <a:stretch>
            <a:fillRect/>
          </a:stretch>
        </p:blipFill>
        <p:spPr>
          <a:xfrm>
            <a:off x="-35471" y="2826250"/>
            <a:ext cx="9295709" cy="4799245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Epibulbar mass without scleral invasion.…"/>
          <p:cNvSpPr txBox="1">
            <a:spLocks noGrp="1"/>
          </p:cNvSpPr>
          <p:nvPr>
            <p:ph type="body" idx="1"/>
          </p:nvPr>
        </p:nvSpPr>
        <p:spPr>
          <a:xfrm>
            <a:off x="771239" y="1532822"/>
            <a:ext cx="7765323" cy="4058752"/>
          </a:xfrm>
          <a:prstGeom prst="rect">
            <a:avLst/>
          </a:prstGeom>
        </p:spPr>
        <p:txBody>
          <a:bodyPr/>
          <a:lstStyle/>
          <a:p>
            <a:pPr marL="0" indent="36900">
              <a:buSzTx/>
              <a:buFont typeface="Wingdings 2"/>
              <a:buNone/>
              <a:defRPr sz="3300">
                <a:ln w="15716">
                  <a:solidFill>
                    <a:srgbClr val="FFFFFF"/>
                  </a:solidFill>
                </a:ln>
              </a:defRPr>
            </a:pPr>
            <a:r>
              <a:rPr dirty="0"/>
              <a:t>Epibulbar mass without scleral invasion. </a:t>
            </a:r>
          </a:p>
          <a:p>
            <a:pPr marL="0" indent="36900">
              <a:buSzTx/>
              <a:buFont typeface="Wingdings 2"/>
              <a:buNone/>
              <a:defRPr sz="3300">
                <a:ln w="15716">
                  <a:solidFill>
                    <a:srgbClr val="FFFFFF"/>
                  </a:solidFill>
                </a:ln>
              </a:defRPr>
            </a:pPr>
            <a:r>
              <a:rPr dirty="0"/>
              <a:t>Tumor thickness = 1.42 mm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Body"/>
          <p:cNvSpPr txBox="1">
            <a:spLocks noGrp="1"/>
          </p:cNvSpPr>
          <p:nvPr>
            <p:ph type="body" idx="1"/>
          </p:nvPr>
        </p:nvSpPr>
        <p:spPr>
          <a:xfrm>
            <a:off x="1748320" y="1732450"/>
            <a:ext cx="3649383" cy="405875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6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3092" y="466911"/>
            <a:ext cx="7289948" cy="5570437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Diagnosis…"/>
          <p:cNvSpPr txBox="1"/>
          <p:nvPr/>
        </p:nvSpPr>
        <p:spPr>
          <a:xfrm>
            <a:off x="0" y="565825"/>
            <a:ext cx="4609783" cy="5479594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>
                <a:latin typeface="Gill Sans MT"/>
                <a:cs typeface="Gill Sans MT"/>
              </a:rPr>
              <a:t>Our differential diagnosis</a:t>
            </a:r>
            <a:endParaRPr dirty="0">
              <a:latin typeface="Gill Sans MT"/>
              <a:cs typeface="Gill Sans MT"/>
            </a:endParaRPr>
          </a:p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>
                <a:latin typeface="Gill Sans MT"/>
                <a:cs typeface="Gill Sans MT"/>
              </a:rPr>
              <a:t>Conjunctiva</a:t>
            </a:r>
            <a:r>
              <a:rPr lang="en-US" dirty="0" smtClean="0">
                <a:latin typeface="Gill Sans MT"/>
                <a:cs typeface="Gill Sans MT"/>
              </a:rPr>
              <a:t> lesion </a:t>
            </a:r>
            <a:endParaRPr dirty="0">
              <a:latin typeface="Gill Sans MT"/>
              <a:cs typeface="Gill Sans MT"/>
            </a:endParaRPr>
          </a:p>
          <a:p>
            <a:pPr marL="290763" indent="-290763">
              <a:spcBef>
                <a:spcPts val="600"/>
              </a:spcBef>
              <a:buClr>
                <a:srgbClr val="1FE6FF"/>
              </a:buClr>
              <a:buSzPct val="100000"/>
              <a:buChar char="•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>
                <a:latin typeface="Gill Sans MT"/>
                <a:cs typeface="Gill Sans MT"/>
              </a:rPr>
              <a:t>Squamous</a:t>
            </a:r>
            <a:r>
              <a:rPr lang="en-US" dirty="0">
                <a:latin typeface="Gill Sans MT"/>
                <a:cs typeface="Gill Sans MT"/>
              </a:rPr>
              <a:t> </a:t>
            </a:r>
            <a:r>
              <a:rPr dirty="0" smtClean="0">
                <a:latin typeface="Gill Sans MT"/>
                <a:cs typeface="Gill Sans MT"/>
              </a:rPr>
              <a:t>cell</a:t>
            </a:r>
            <a:r>
              <a:rPr lang="en-US" dirty="0" smtClean="0">
                <a:latin typeface="Gill Sans MT"/>
                <a:cs typeface="Gill Sans MT"/>
              </a:rPr>
              <a:t> </a:t>
            </a:r>
            <a:r>
              <a:rPr dirty="0" smtClean="0">
                <a:latin typeface="Gill Sans MT"/>
                <a:cs typeface="Gill Sans MT"/>
              </a:rPr>
              <a:t>carcinoma</a:t>
            </a:r>
            <a:endParaRPr dirty="0">
              <a:latin typeface="Gill Sans MT"/>
              <a:cs typeface="Gill Sans MT"/>
            </a:endParaRPr>
          </a:p>
          <a:p>
            <a:pPr marL="290763" indent="-290763">
              <a:spcBef>
                <a:spcPts val="600"/>
              </a:spcBef>
              <a:buClr>
                <a:srgbClr val="1FE6FF"/>
              </a:buClr>
              <a:buSzPct val="100000"/>
              <a:buChar char="•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latin typeface="Gill Sans MT"/>
                <a:cs typeface="Gill Sans MT"/>
              </a:rPr>
              <a:t>Mucoepidermoid </a:t>
            </a:r>
            <a:r>
              <a:rPr dirty="0" smtClean="0">
                <a:latin typeface="Gill Sans MT"/>
                <a:cs typeface="Gill Sans MT"/>
              </a:rPr>
              <a:t>carcinoma</a:t>
            </a:r>
            <a:endParaRPr dirty="0">
              <a:latin typeface="Gill Sans MT"/>
              <a:cs typeface="Gill Sans MT"/>
            </a:endParaRPr>
          </a:p>
          <a:p>
            <a:pPr marL="290763" indent="-290763">
              <a:spcBef>
                <a:spcPts val="600"/>
              </a:spcBef>
              <a:buClr>
                <a:srgbClr val="1FE6FF"/>
              </a:buClr>
              <a:buSzPct val="100000"/>
              <a:buChar char="•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latin typeface="Gill Sans MT"/>
                <a:cs typeface="Gill Sans MT"/>
              </a:rPr>
              <a:t>Rule out metastasis</a:t>
            </a:r>
          </a:p>
          <a:p>
            <a:pPr marL="290763" indent="-290763">
              <a:spcBef>
                <a:spcPts val="600"/>
              </a:spcBef>
              <a:buClr>
                <a:srgbClr val="1FE6FF"/>
              </a:buClr>
              <a:buSzPct val="100000"/>
              <a:buChar char="•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latin typeface="Gill Sans MT"/>
                <a:cs typeface="Gill Sans MT"/>
              </a:rPr>
              <a:t>Doubt </a:t>
            </a:r>
            <a:r>
              <a:rPr dirty="0" smtClean="0">
                <a:latin typeface="Gill Sans MT"/>
                <a:cs typeface="Gill Sans MT"/>
              </a:rPr>
              <a:t>melanoma</a:t>
            </a:r>
            <a:r>
              <a:rPr lang="en-US" dirty="0" smtClean="0">
                <a:latin typeface="Gill Sans MT"/>
                <a:cs typeface="Gill Sans MT"/>
              </a:rPr>
              <a:t>  </a:t>
            </a:r>
            <a:endParaRPr dirty="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417" y="11827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"/>
          <p:cNvSpPr/>
          <p:nvPr/>
        </p:nvSpPr>
        <p:spPr>
          <a:xfrm>
            <a:off x="5879961" y="972157"/>
            <a:ext cx="1172350" cy="3408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87" y="0"/>
                </a:moveTo>
                <a:lnTo>
                  <a:pt x="21433" y="7297"/>
                </a:lnTo>
                <a:lnTo>
                  <a:pt x="21600" y="14414"/>
                </a:lnTo>
                <a:lnTo>
                  <a:pt x="21600" y="20978"/>
                </a:lnTo>
                <a:lnTo>
                  <a:pt x="14336" y="21600"/>
                </a:lnTo>
                <a:lnTo>
                  <a:pt x="2687" y="15586"/>
                </a:lnTo>
                <a:lnTo>
                  <a:pt x="0" y="8470"/>
                </a:lnTo>
                <a:lnTo>
                  <a:pt x="5056" y="3615"/>
                </a:lnTo>
                <a:lnTo>
                  <a:pt x="12487" y="0"/>
                </a:lnTo>
                <a:close/>
              </a:path>
            </a:pathLst>
          </a:custGeom>
          <a:gradFill>
            <a:gsLst>
              <a:gs pos="0">
                <a:srgbClr val="8B8B9D">
                  <a:alpha val="60557"/>
                </a:srgbClr>
              </a:gs>
              <a:gs pos="100000">
                <a:srgbClr val="6A6B7D">
                  <a:alpha val="60557"/>
                </a:srgbClr>
              </a:gs>
            </a:gsLst>
            <a:lin ang="5400000"/>
          </a:gradFill>
          <a:ln cap="rnd">
            <a:solidFill>
              <a:srgbClr val="76778B">
                <a:alpha val="60557"/>
              </a:srgbClr>
            </a:solidFill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 lang="en-US" sz="1600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sz="1600" dirty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sz="1600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sz="1600" dirty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1600" dirty="0" err="1" smtClean="0">
                <a:latin typeface="Gill Sans MT"/>
                <a:cs typeface="Gill Sans MT"/>
              </a:rPr>
              <a:t>Etoh</a:t>
            </a:r>
            <a:endParaRPr lang="en-US" sz="1600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1600" dirty="0" smtClean="0">
                <a:latin typeface="Gill Sans MT"/>
                <a:cs typeface="Gill Sans MT"/>
              </a:rPr>
              <a:t>Keratectomy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68" name="Shape"/>
          <p:cNvSpPr/>
          <p:nvPr/>
        </p:nvSpPr>
        <p:spPr>
          <a:xfrm>
            <a:off x="2292102" y="433259"/>
            <a:ext cx="5071051" cy="5863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35" extrusionOk="0">
                <a:moveTo>
                  <a:pt x="17544" y="2571"/>
                </a:moveTo>
                <a:cubicBezTo>
                  <a:pt x="17042" y="-441"/>
                  <a:pt x="12039" y="-965"/>
                  <a:pt x="10643" y="1849"/>
                </a:cubicBezTo>
                <a:lnTo>
                  <a:pt x="4723" y="3726"/>
                </a:lnTo>
                <a:lnTo>
                  <a:pt x="1008" y="7865"/>
                </a:lnTo>
                <a:lnTo>
                  <a:pt x="0" y="15061"/>
                </a:lnTo>
                <a:lnTo>
                  <a:pt x="4477" y="19439"/>
                </a:lnTo>
                <a:lnTo>
                  <a:pt x="14590" y="20635"/>
                </a:lnTo>
                <a:lnTo>
                  <a:pt x="19944" y="18045"/>
                </a:lnTo>
                <a:lnTo>
                  <a:pt x="21600" y="16393"/>
                </a:lnTo>
                <a:lnTo>
                  <a:pt x="18672" y="12941"/>
                </a:lnTo>
                <a:lnTo>
                  <a:pt x="16328" y="7769"/>
                </a:lnTo>
                <a:lnTo>
                  <a:pt x="16751" y="4503"/>
                </a:lnTo>
                <a:cubicBezTo>
                  <a:pt x="17369" y="3998"/>
                  <a:pt x="17663" y="3282"/>
                  <a:pt x="17544" y="2571"/>
                </a:cubicBezTo>
                <a:close/>
              </a:path>
            </a:pathLst>
          </a:custGeom>
          <a:solidFill>
            <a:srgbClr val="EBFF0E">
              <a:alpha val="50538"/>
            </a:srgbClr>
          </a:solidFill>
          <a:ln w="15875" cap="rnd">
            <a:solidFill>
              <a:schemeClr val="accent1">
                <a:alpha val="50538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dirty="0" smtClean="0">
                <a:latin typeface="Gill Sans MT"/>
                <a:cs typeface="Gill Sans MT"/>
              </a:rPr>
              <a:t>          </a:t>
            </a:r>
            <a:r>
              <a:rPr lang="en-US" dirty="0" smtClean="0">
                <a:solidFill>
                  <a:schemeClr val="tx1"/>
                </a:solidFill>
                <a:latin typeface="Gill Sans MT"/>
                <a:cs typeface="Gill Sans MT"/>
              </a:rPr>
              <a:t> No touch removal of the mass</a:t>
            </a:r>
            <a:endParaRPr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69" name="Shape"/>
          <p:cNvSpPr/>
          <p:nvPr/>
        </p:nvSpPr>
        <p:spPr>
          <a:xfrm>
            <a:off x="1205705" y="296892"/>
            <a:ext cx="7042899" cy="6530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04" y="712"/>
                </a:moveTo>
                <a:lnTo>
                  <a:pt x="15223" y="3068"/>
                </a:lnTo>
                <a:lnTo>
                  <a:pt x="10946" y="1440"/>
                </a:lnTo>
                <a:lnTo>
                  <a:pt x="6324" y="3752"/>
                </a:lnTo>
                <a:lnTo>
                  <a:pt x="3117" y="10555"/>
                </a:lnTo>
                <a:lnTo>
                  <a:pt x="3406" y="15168"/>
                </a:lnTo>
                <a:lnTo>
                  <a:pt x="6535" y="18637"/>
                </a:lnTo>
                <a:lnTo>
                  <a:pt x="13400" y="19530"/>
                </a:lnTo>
                <a:lnTo>
                  <a:pt x="18083" y="15840"/>
                </a:lnTo>
                <a:lnTo>
                  <a:pt x="21600" y="16099"/>
                </a:lnTo>
                <a:lnTo>
                  <a:pt x="17735" y="20358"/>
                </a:lnTo>
                <a:lnTo>
                  <a:pt x="10981" y="21600"/>
                </a:lnTo>
                <a:lnTo>
                  <a:pt x="3231" y="19828"/>
                </a:lnTo>
                <a:lnTo>
                  <a:pt x="0" y="13152"/>
                </a:lnTo>
                <a:lnTo>
                  <a:pt x="2236" y="4696"/>
                </a:lnTo>
                <a:lnTo>
                  <a:pt x="7416" y="1014"/>
                </a:lnTo>
                <a:lnTo>
                  <a:pt x="12435" y="0"/>
                </a:lnTo>
                <a:lnTo>
                  <a:pt x="17504" y="712"/>
                </a:lnTo>
                <a:close/>
              </a:path>
            </a:pathLst>
          </a:custGeom>
          <a:solidFill>
            <a:srgbClr val="1FF7FF"/>
          </a:solidFill>
          <a:ln w="15875" cap="rnd">
            <a:solidFill>
              <a:schemeClr val="accent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 smtClean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endParaRPr lang="en-US" dirty="0">
              <a:solidFill>
                <a:schemeClr val="tx1"/>
              </a:solidFill>
              <a:latin typeface="Gill Sans MT"/>
              <a:cs typeface="Gill Sans MT"/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dirty="0" smtClean="0">
                <a:solidFill>
                  <a:schemeClr val="tx1"/>
                </a:solidFill>
                <a:latin typeface="Gill Sans MT"/>
                <a:cs typeface="Gill Sans MT"/>
              </a:rPr>
              <a:t>                 Cryotherapy</a:t>
            </a:r>
            <a:endParaRPr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70" name="At surgery…"/>
          <p:cNvSpPr txBox="1"/>
          <p:nvPr/>
        </p:nvSpPr>
        <p:spPr>
          <a:xfrm>
            <a:off x="71911" y="598834"/>
            <a:ext cx="4694981" cy="1786982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At surgery</a:t>
            </a:r>
          </a:p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sclera was boggy</a:t>
            </a:r>
          </a:p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worried about invasive tumor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55" y="7779529"/>
            <a:ext cx="1089982" cy="584773"/>
          </a:xfrm>
          <a:prstGeom prst="rect">
            <a:avLst/>
          </a:prstGeom>
          <a:solidFill>
            <a:schemeClr val="tx2">
              <a:alpha val="48000"/>
            </a:schemeClr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sto MT"/>
                <a:ea typeface="Calisto MT"/>
                <a:cs typeface="Calisto MT"/>
                <a:sym typeface="Calisto MT"/>
              </a:rPr>
              <a:t>Cryo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3" name="Right Arrow 2"/>
          <p:cNvSpPr/>
          <p:nvPr/>
        </p:nvSpPr>
        <p:spPr>
          <a:xfrm rot="20276388">
            <a:off x="1063027" y="4614301"/>
            <a:ext cx="635033" cy="535246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11" name="Right Arrow 10"/>
          <p:cNvSpPr/>
          <p:nvPr/>
        </p:nvSpPr>
        <p:spPr>
          <a:xfrm rot="19171413">
            <a:off x="1974586" y="6218215"/>
            <a:ext cx="635033" cy="535246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12" name="Right Arrow 11"/>
          <p:cNvSpPr/>
          <p:nvPr/>
        </p:nvSpPr>
        <p:spPr>
          <a:xfrm rot="892314">
            <a:off x="1082243" y="2567970"/>
            <a:ext cx="635033" cy="535246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13" name="Right Arrow 12"/>
          <p:cNvSpPr/>
          <p:nvPr/>
        </p:nvSpPr>
        <p:spPr>
          <a:xfrm rot="6124773">
            <a:off x="5890589" y="40609"/>
            <a:ext cx="635033" cy="535246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14" name="Right Arrow 13"/>
          <p:cNvSpPr/>
          <p:nvPr/>
        </p:nvSpPr>
        <p:spPr>
          <a:xfrm rot="13454793">
            <a:off x="6933526" y="5936835"/>
            <a:ext cx="635033" cy="535246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11" y="-22193"/>
            <a:ext cx="399664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 MT"/>
                <a:ea typeface="Calisto MT"/>
                <a:cs typeface="Gill Sans MT"/>
                <a:sym typeface="Calisto MT"/>
              </a:rPr>
              <a:t>Surgical procedure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ill Sans MT"/>
              <a:ea typeface="Calisto MT"/>
              <a:cs typeface="Gill Sans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 animBg="1" advAuto="0"/>
      <p:bldP spid="68" grpId="2" animBg="1" advAuto="0"/>
      <p:bldP spid="69" grpId="0" animBg="1"/>
      <p:bldP spid="70" grpId="4" animBg="1" advAuto="0"/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454" y="18272"/>
            <a:ext cx="9200033" cy="6900024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73" name="Squamous epithelium showed…"/>
          <p:cNvSpPr txBox="1"/>
          <p:nvPr/>
        </p:nvSpPr>
        <p:spPr>
          <a:xfrm>
            <a:off x="241411" y="3997727"/>
            <a:ext cx="4870925" cy="2005781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Squamous epithelium </a:t>
            </a:r>
            <a:r>
              <a:rPr dirty="0" smtClean="0"/>
              <a:t>showed</a:t>
            </a:r>
            <a:r>
              <a:rPr lang="en-US" dirty="0" smtClean="0"/>
              <a:t> :</a:t>
            </a:r>
            <a:endParaRPr dirty="0"/>
          </a:p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	</a:t>
            </a:r>
            <a:r>
              <a:rPr dirty="0" smtClean="0"/>
              <a:t>Acanthosis</a:t>
            </a:r>
            <a:endParaRPr dirty="0"/>
          </a:p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	</a:t>
            </a:r>
            <a:r>
              <a:rPr dirty="0" smtClean="0"/>
              <a:t>Dysplasia</a:t>
            </a:r>
            <a:endParaRPr dirty="0"/>
          </a:p>
          <a:p>
            <a: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 smtClean="0"/>
              <a:t>	</a:t>
            </a:r>
            <a:r>
              <a:rPr dirty="0" smtClean="0"/>
              <a:t>Parakeratosis</a:t>
            </a:r>
            <a:endParaRPr dirty="0"/>
          </a:p>
        </p:txBody>
      </p:sp>
      <p:sp>
        <p:nvSpPr>
          <p:cNvPr id="74" name="Pathology"/>
          <p:cNvSpPr txBox="1"/>
          <p:nvPr/>
        </p:nvSpPr>
        <p:spPr>
          <a:xfrm>
            <a:off x="-1" y="0"/>
            <a:ext cx="1930267" cy="810606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Pathology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1"/>
          <p:cNvSpPr txBox="1">
            <a:spLocks noGrp="1"/>
          </p:cNvSpPr>
          <p:nvPr>
            <p:ph type="title"/>
          </p:nvPr>
        </p:nvSpPr>
        <p:spPr>
          <a:xfrm>
            <a:off x="685345" y="609600"/>
            <a:ext cx="7765324" cy="97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85345" y="1732450"/>
            <a:ext cx="7765324" cy="405875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8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6" y="0"/>
            <a:ext cx="9144001" cy="6858000"/>
          </a:xfrm>
          <a:prstGeom prst="rect">
            <a:avLst/>
          </a:prstGeom>
          <a:ln w="12700">
            <a:miter lim="400000"/>
          </a:ln>
          <a:effectLst>
            <a:outerShdw blurRad="25400" dir="17880000" rotWithShape="0">
              <a:srgbClr val="000000">
                <a:alpha val="46000"/>
              </a:srgbClr>
            </a:outerShdw>
          </a:effectLst>
        </p:spPr>
      </p:pic>
      <p:sp>
        <p:nvSpPr>
          <p:cNvPr id="89" name="Nests of atypical keratinizing squamous epithelial cells in substantial propria"/>
          <p:cNvSpPr txBox="1"/>
          <p:nvPr/>
        </p:nvSpPr>
        <p:spPr>
          <a:xfrm>
            <a:off x="1935833" y="4925159"/>
            <a:ext cx="4694981" cy="1732085"/>
          </a:xfrm>
          <a:prstGeom prst="rect">
            <a:avLst/>
          </a:prstGeom>
          <a:solidFill>
            <a:srgbClr val="535353">
              <a:alpha val="690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85000" lnSpcReduction="10000"/>
          </a:bodyPr>
          <a:lstStyle>
            <a:lvl1pPr indent="36900">
              <a:spcBef>
                <a:spcPts val="600"/>
              </a:spcBef>
              <a:buClr>
                <a:srgbClr val="0EFFFE"/>
              </a:buClr>
              <a:buFont typeface="Wingdings 2"/>
              <a:defRPr sz="2900">
                <a:ln w="13811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" dist="25400" dir="14640000" rotWithShape="0">
                    <a:srgbClr val="000000">
                      <a:alpha val="3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Nests of atypical </a:t>
            </a:r>
            <a:r>
              <a:rPr dirty="0" smtClean="0"/>
              <a:t>squamous </a:t>
            </a:r>
            <a:r>
              <a:rPr dirty="0"/>
              <a:t>epithelial cells in substantial </a:t>
            </a:r>
            <a:r>
              <a:rPr dirty="0" smtClean="0"/>
              <a:t>propria</a:t>
            </a:r>
            <a:r>
              <a:rPr lang="en-US" dirty="0" smtClean="0"/>
              <a:t> with keratin pearl formation and intercellular bridges</a:t>
            </a:r>
            <a:endParaRPr dirty="0"/>
          </a:p>
        </p:txBody>
      </p:sp>
      <p:sp>
        <p:nvSpPr>
          <p:cNvPr id="2" name="Right Arrow 1"/>
          <p:cNvSpPr/>
          <p:nvPr/>
        </p:nvSpPr>
        <p:spPr>
          <a:xfrm rot="8660504">
            <a:off x="6431628" y="1598865"/>
            <a:ext cx="729761" cy="366712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  <p:sp>
        <p:nvSpPr>
          <p:cNvPr id="8" name="Right Arrow 7"/>
          <p:cNvSpPr/>
          <p:nvPr/>
        </p:nvSpPr>
        <p:spPr>
          <a:xfrm rot="8660504">
            <a:off x="3018318" y="1187409"/>
            <a:ext cx="729761" cy="366712"/>
          </a:xfrm>
          <a:prstGeom prst="rightArrow">
            <a:avLst/>
          </a:prstGeom>
          <a:solidFill>
            <a:srgbClr val="FFFFFF"/>
          </a:solidFill>
          <a:ln w="15875" cap="rnd">
            <a:solidFill>
              <a:schemeClr val="accent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sto MT"/>
              <a:ea typeface="Calisto MT"/>
              <a:cs typeface="Calisto MT"/>
              <a:sym typeface="Calisto M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0000FF"/>
      </a:hlink>
      <a:folHlink>
        <a:srgbClr val="FF00FF"/>
      </a:folHlink>
    </a:clrScheme>
    <a:fontScheme name="Slat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0000FF"/>
      </a:hlink>
      <a:folHlink>
        <a:srgbClr val="FF00FF"/>
      </a:folHlink>
    </a:clrScheme>
    <a:fontScheme name="Slat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sto MT"/>
            <a:ea typeface="Calisto MT"/>
            <a:cs typeface="Calisto MT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1364</Words>
  <Application>Microsoft Macintosh PowerPoint</Application>
  <PresentationFormat>On-screen Show (4:3)</PresentationFormat>
  <Paragraphs>275</Paragraphs>
  <Slides>49</Slides>
  <Notes>21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Slate</vt:lpstr>
      <vt:lpstr>Bad News on the Horizon</vt:lpstr>
      <vt:lpstr>PowerPoint Presentation</vt:lpstr>
      <vt:lpstr>PowerPoint Presentation</vt:lpstr>
      <vt:lpstr>  </vt:lpstr>
      <vt:lpstr>UBM    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April 2018 Follow up </vt:lpstr>
      <vt:lpstr>April 2018 – had severe pain </vt:lpstr>
      <vt:lpstr>Anterior segment OCT</vt:lpstr>
      <vt:lpstr>Ultrasound</vt:lpstr>
      <vt:lpstr>April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 News on the Horizon</dc:title>
  <dc:creator>Tatyana Milman</dc:creator>
  <cp:lastModifiedBy>jerry shields</cp:lastModifiedBy>
  <cp:revision>316</cp:revision>
  <dcterms:modified xsi:type="dcterms:W3CDTF">2018-09-14T11:24:29Z</dcterms:modified>
</cp:coreProperties>
</file>