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0" r:id="rId4"/>
    <p:sldId id="261" r:id="rId5"/>
    <p:sldId id="332" r:id="rId6"/>
    <p:sldId id="340" r:id="rId7"/>
    <p:sldId id="330" r:id="rId8"/>
    <p:sldId id="326" r:id="rId9"/>
    <p:sldId id="333" r:id="rId10"/>
    <p:sldId id="341" r:id="rId11"/>
    <p:sldId id="314" r:id="rId12"/>
    <p:sldId id="272" r:id="rId13"/>
    <p:sldId id="270" r:id="rId14"/>
    <p:sldId id="345" r:id="rId15"/>
    <p:sldId id="343" r:id="rId16"/>
    <p:sldId id="319" r:id="rId17"/>
    <p:sldId id="318" r:id="rId18"/>
    <p:sldId id="342" r:id="rId19"/>
    <p:sldId id="301" r:id="rId20"/>
    <p:sldId id="302" r:id="rId21"/>
    <p:sldId id="329" r:id="rId22"/>
    <p:sldId id="322" r:id="rId23"/>
    <p:sldId id="338" r:id="rId24"/>
    <p:sldId id="328" r:id="rId25"/>
    <p:sldId id="320" r:id="rId26"/>
    <p:sldId id="323" r:id="rId27"/>
    <p:sldId id="347" r:id="rId28"/>
    <p:sldId id="34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0" autoAdjust="0"/>
    <p:restoredTop sz="85159" autoAdjust="0"/>
  </p:normalViewPr>
  <p:slideViewPr>
    <p:cSldViewPr snapToGrid="0" snapToObjects="1">
      <p:cViewPr varScale="1">
        <p:scale>
          <a:sx n="96" d="100"/>
          <a:sy n="96" d="100"/>
        </p:scale>
        <p:origin x="73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6734A-B37B-604F-B2E4-4DA43E0CB264}" type="datetimeFigureOut">
              <a:rPr lang="en-US" smtClean="0"/>
              <a:pPr/>
              <a:t>9/13/18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08CDC-306E-1A44-A584-44577AE57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with most translocation sarcomas, nuclei are monotonous not pleomorphic-</a:t>
            </a:r>
            <a:r>
              <a:rPr lang="en-US" baseline="0" dirty="0"/>
              <a:t> </a:t>
            </a:r>
            <a:r>
              <a:rPr lang="en-US" dirty="0"/>
              <a:t>Pleomorphism may be seen in recurrence or metastasis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91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CCS should always be considered in differential diagnosis of skin/soft tissue metastatic melanoma, especially in extremities of young patients who lack known history of primary melanoma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5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T2 Axial non-contrast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redemonstration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 within the left orbit, measuring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x 21 x 22 mm (AP by TV by CC). The mass is isointense to faintly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gray matter on T1-weighted images, and isointense to gray matter 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T2-weighted images, with a central 8mm focus of T2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 central necrosis or sequelae of prior surgery. There is restricted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diffusion within the mass, which may reflect dense cell packing.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Superiorly, the mass displaces the left optic nerve with preservation of a thin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intervening fat plane.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Medially, the mass abuts the medial rectus muscle and inferior aspect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lamina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papyracea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loss of the intervening fat planes. The mass bulges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3 mm into the right posterior ethmoid air cells (axial bravo image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43), which may reflect focal dehiscence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posteroinferior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aspect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lamina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papyracea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Inferiorly, the mass is inseparable from the inferior rectus muscle, which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 encased/invaded. The mass protrudes approximately 3 mm into the left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maxillary sinus in the region of the infraorbital foramen/infraorbital nerve,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suspected focal dehiscence of the left orbital floor (coronal STIR image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13). There is adjacent mild mucosal thickening in the left maxillary sinus.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Susceptibility artifact in the region of the lower eyelid likely reflects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postoperative change.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Laterally, the mass abuts the lateral rectus muscle with loss of the intervening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 plane.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Anteriorly, the mass appears to just contact the posterior margin of the globe.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stable proptosis.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Posteriorly, the mass extends to the orbital apex. There is no evidence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cavernous sinus extension, noting that evaluation for cavernous sinus invasion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perineural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spread is limited in the absence of intravenous contrast.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curvilinear STIR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the left anterior orbit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extending into the periorbital soft tissues, which may reflect venous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4/18/2018 and 10/17/2017, the lesion has marginally decreased in AP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diameter, with slightly less mass effect on the posterior globe. This apparent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 may reflect the reported history of interval left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orbitotomy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excision on 6/11/2018.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5/23/2017, the lesion has significantly increased in size,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remeasured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approximately 19 x 18 x 16 mm on the 5/23/2017 MRI.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orbit is unremarkable.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evidence of intracranial mass, hemorrhage or acute infarction.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ventricles, sulci, and cisterns are normal in size and configuration.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flow voids of the major intracranial vessels appear intact.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IMPRESSION: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Redemonstration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left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 lesion encasing the inferior rectus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muscle, with relations to adjacent structures as described in detail above,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compatible with the reported pathological diagnosis of malignant melanoma.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mass has significantly increased in size compared to 5/23/2017.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evidence of intracranial metastatic disease, noting that sensitivity for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is reduced in the absence of intravenous contrast.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T1 coronal fat sat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3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Composed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monotonous round to ovoid cells with small prominent nucleoli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Mitotic figures are not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conspicuous.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58D5-A85A-5847-AE87-5457907D48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14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8CDC-306E-1A44-A584-44577AE574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srgbClr val="CCD1B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CCD1B9"/>
              </a:solidFill>
              <a:latin typeface="Franklin Gothic Medium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CD1B9"/>
              </a:solidFill>
              <a:latin typeface="Franklin Gothic Medium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657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6940-CC92-BE46-B144-A4F52A8CE21E}" type="slidenum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306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376940-CC92-BE46-B144-A4F52A8CE21E}" type="slidenum">
              <a:rPr lang="en-US" smtClean="0">
                <a:solidFill>
                  <a:srgbClr val="CCD1B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CCD1B9"/>
              </a:solidFill>
              <a:latin typeface="Franklin Gothic Medium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60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376940-CC92-BE46-B144-A4F52A8CE21E}" type="slidenum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4204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Medium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>
                <a:latin typeface="Franklin Gothic Medium"/>
              </a:rPr>
              <a:pPr/>
              <a:t>9/13/18</a:t>
            </a:fld>
            <a:endParaRPr lang="en-US" dirty="0">
              <a:latin typeface="Franklin Gothic Medium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>
                <a:solidFill>
                  <a:srgbClr val="CCD1B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CCD1B9"/>
              </a:solidFill>
              <a:latin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0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6940-CC92-BE46-B144-A4F52A8CE21E}" type="slidenum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69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376940-CC92-BE46-B144-A4F52A8CE21E}" type="slidenum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921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376940-CC92-BE46-B144-A4F52A8CE21E}" type="slidenum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803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376940-CC92-BE46-B144-A4F52A8CE21E}" type="slidenum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0583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76940-CC92-BE46-B144-A4F52A8CE21E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53494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>
              <a:solidFill>
                <a:srgbClr val="53494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2331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376940-CC92-BE46-B144-A4F52A8CE21E}" type="slidenum">
              <a:rPr lang="en-US" smtClean="0">
                <a:solidFill>
                  <a:srgbClr val="CCD1B9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CCD1B9"/>
              </a:solidFill>
              <a:latin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D2BB79-FD5F-F24B-9F51-3244C95E646A}" type="datetimeFigureOut">
              <a:rPr lang="en-US" smtClean="0">
                <a:solidFill>
                  <a:srgbClr val="CCD1B9"/>
                </a:solidFill>
                <a:latin typeface="Franklin Gothic Medium"/>
              </a:rPr>
              <a:pPr/>
              <a:t>9/13/18</a:t>
            </a:fld>
            <a:endParaRPr lang="en-US" dirty="0">
              <a:solidFill>
                <a:srgbClr val="CCD1B9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>
              <a:solidFill>
                <a:srgbClr val="CCD1B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568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A823CCA-D023-104E-870D-1A5180543661}" type="datetimeFigureOut">
              <a:rPr lang="en-US" smtClean="0">
                <a:latin typeface="Georgia"/>
              </a:rPr>
              <a:pPr/>
              <a:t>9/13/18</a:t>
            </a:fld>
            <a:endParaRPr lang="en-US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93171A-BB8B-E04D-9979-AF8162C050F9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9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24" y="2711669"/>
            <a:ext cx="8797159" cy="2893439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ANNA STAGNER, MD</a:t>
            </a:r>
          </a:p>
          <a:p>
            <a:endParaRPr lang="en-US" sz="5600" dirty="0"/>
          </a:p>
          <a:p>
            <a:r>
              <a:rPr lang="en-US" sz="5600" dirty="0"/>
              <a:t>Eastern ophthalmic pathology society annual meeting </a:t>
            </a:r>
          </a:p>
          <a:p>
            <a:r>
              <a:rPr lang="en-US" sz="5600" dirty="0"/>
              <a:t>September 13-15, 2018</a:t>
            </a:r>
          </a:p>
          <a:p>
            <a:endParaRPr lang="en-US" sz="5600" dirty="0"/>
          </a:p>
          <a:p>
            <a:endParaRPr lang="en-US" sz="5600" dirty="0"/>
          </a:p>
          <a:p>
            <a:endParaRPr lang="en-US" sz="5600" dirty="0"/>
          </a:p>
          <a:p>
            <a:endParaRPr lang="en-US" sz="5600" dirty="0"/>
          </a:p>
          <a:p>
            <a:endParaRPr lang="en-US" sz="5600" dirty="0"/>
          </a:p>
          <a:p>
            <a:endParaRPr lang="en-US" sz="5600" dirty="0"/>
          </a:p>
          <a:p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No financial disclosures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3256"/>
            <a:ext cx="7772400" cy="17526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62" y="5377432"/>
            <a:ext cx="9715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1752" y="608076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Clear Cell Sarcoma of the Orbit</a:t>
            </a:r>
          </a:p>
        </p:txBody>
      </p:sp>
    </p:spTree>
    <p:extLst>
      <p:ext uri="{BB962C8B-B14F-4D97-AF65-F5344CB8AC3E}">
        <p14:creationId xmlns:p14="http://schemas.microsoft.com/office/powerpoint/2010/main" val="34742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2749179"/>
            <a:ext cx="8503920" cy="4572000"/>
          </a:xfrm>
        </p:spPr>
        <p:txBody>
          <a:bodyPr/>
          <a:lstStyle/>
          <a:p>
            <a:pPr algn="ctr"/>
            <a:r>
              <a:rPr lang="en-US" dirty="0"/>
              <a:t>Repeat orbitotomy was preformed due to progressive optic neuropathy.</a:t>
            </a:r>
          </a:p>
        </p:txBody>
      </p:sp>
    </p:spTree>
    <p:extLst>
      <p:ext uri="{BB962C8B-B14F-4D97-AF65-F5344CB8AC3E}">
        <p14:creationId xmlns:p14="http://schemas.microsoft.com/office/powerpoint/2010/main" val="18551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720" r="12222"/>
          <a:stretch/>
        </p:blipFill>
        <p:spPr>
          <a:xfrm>
            <a:off x="-320989" y="0"/>
            <a:ext cx="10012620" cy="6770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858" y="6400800"/>
            <a:ext cx="17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H&amp;E </a:t>
            </a:r>
            <a:r>
              <a:rPr lang="en-US" b="1" dirty="0"/>
              <a:t>x </a:t>
            </a:r>
            <a:r>
              <a:rPr lang="en-US" b="1" dirty="0" smtClean="0"/>
              <a:t>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3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57825" y="147758"/>
            <a:ext cx="0" cy="6316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608" r="13137"/>
          <a:stretch/>
        </p:blipFill>
        <p:spPr>
          <a:xfrm>
            <a:off x="-454186" y="0"/>
            <a:ext cx="10170167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795" y="6463863"/>
            <a:ext cx="17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H&amp;E x100</a:t>
            </a:r>
          </a:p>
        </p:txBody>
      </p:sp>
    </p:spTree>
    <p:extLst>
      <p:ext uri="{BB962C8B-B14F-4D97-AF65-F5344CB8AC3E}">
        <p14:creationId xmlns:p14="http://schemas.microsoft.com/office/powerpoint/2010/main" val="3444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60" y="6432332"/>
            <a:ext cx="199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Trichrome, x 200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3289" y="0"/>
            <a:ext cx="1407540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795" y="6463863"/>
            <a:ext cx="17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H&amp;E </a:t>
            </a:r>
            <a:r>
              <a:rPr lang="en-US" b="1" dirty="0" smtClean="0"/>
              <a:t>x400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34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57825" y="147758"/>
            <a:ext cx="0" cy="6316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75" r="10072"/>
          <a:stretch/>
        </p:blipFill>
        <p:spPr>
          <a:xfrm>
            <a:off x="-742122" y="0"/>
            <a:ext cx="11459395" cy="6779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1266" y="5936973"/>
            <a:ext cx="17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H&amp;E x 200</a:t>
            </a:r>
          </a:p>
        </p:txBody>
      </p:sp>
    </p:spTree>
    <p:extLst>
      <p:ext uri="{BB962C8B-B14F-4D97-AF65-F5344CB8AC3E}">
        <p14:creationId xmlns:p14="http://schemas.microsoft.com/office/powerpoint/2010/main" val="23518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63826" y="1"/>
            <a:ext cx="10160677" cy="6858000"/>
            <a:chOff x="-243562" y="-78504"/>
            <a:chExt cx="9900657" cy="64793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293" r="30540"/>
            <a:stretch/>
          </p:blipFill>
          <p:spPr>
            <a:xfrm>
              <a:off x="4557825" y="-78504"/>
              <a:ext cx="5099270" cy="64638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7301" t="7710" r="31407"/>
            <a:stretch/>
          </p:blipFill>
          <p:spPr>
            <a:xfrm>
              <a:off x="-243562" y="-78503"/>
              <a:ext cx="4801387" cy="6479304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4557825" y="-78504"/>
              <a:ext cx="0" cy="64793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731654" y="664338"/>
            <a:ext cx="17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Sox10, x200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4253" y="664338"/>
            <a:ext cx="17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S100, x200</a:t>
            </a:r>
          </a:p>
        </p:txBody>
      </p:sp>
    </p:spTree>
    <p:extLst>
      <p:ext uri="{BB962C8B-B14F-4D97-AF65-F5344CB8AC3E}">
        <p14:creationId xmlns:p14="http://schemas.microsoft.com/office/powerpoint/2010/main" val="10419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34" y="-147638"/>
            <a:ext cx="9544050" cy="71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4090" y="5889195"/>
            <a:ext cx="17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Ki67, x 400</a:t>
            </a:r>
          </a:p>
        </p:txBody>
      </p:sp>
    </p:spTree>
    <p:extLst>
      <p:ext uri="{BB962C8B-B14F-4D97-AF65-F5344CB8AC3E}">
        <p14:creationId xmlns:p14="http://schemas.microsoft.com/office/powerpoint/2010/main" val="26486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73891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/>
              <a:t>O</a:t>
            </a:r>
            <a:r>
              <a:rPr lang="en-US" sz="4800" smtClean="0"/>
              <a:t>rbital </a:t>
            </a:r>
            <a:r>
              <a:rPr lang="en-US" sz="4800" dirty="0"/>
              <a:t>melanoma</a:t>
            </a:r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372385" y="4200939"/>
            <a:ext cx="2362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or is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0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323974"/>
            <a:ext cx="8503920" cy="403212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No </a:t>
            </a:r>
            <a:r>
              <a:rPr lang="en-US" sz="3200" i="1" dirty="0" smtClean="0"/>
              <a:t>BRAF</a:t>
            </a:r>
            <a:r>
              <a:rPr lang="en-US" sz="3200" dirty="0" smtClean="0"/>
              <a:t> or </a:t>
            </a:r>
            <a:r>
              <a:rPr lang="en-US" sz="3200" i="1" dirty="0" smtClean="0"/>
              <a:t>NRAS </a:t>
            </a:r>
            <a:r>
              <a:rPr lang="en-US" sz="3200" dirty="0" smtClean="0"/>
              <a:t>variants identified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b="1" i="1" u="sng" dirty="0" smtClean="0"/>
              <a:t>BUT: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Solid Fusion Assay POSITIVE for </a:t>
            </a:r>
            <a:r>
              <a:rPr lang="en-US" sz="3200" i="1" dirty="0"/>
              <a:t>EWSR1-ATF1 </a:t>
            </a:r>
            <a:r>
              <a:rPr lang="en-US" sz="3200" dirty="0"/>
              <a:t>gene fusion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Clear cell sarcoma</a:t>
            </a:r>
          </a:p>
        </p:txBody>
      </p:sp>
    </p:spTree>
    <p:extLst>
      <p:ext uri="{BB962C8B-B14F-4D97-AF65-F5344CB8AC3E}">
        <p14:creationId xmlns:p14="http://schemas.microsoft.com/office/powerpoint/2010/main" val="493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</a:t>
            </a:r>
            <a:r>
              <a:rPr lang="en-US" dirty="0" smtClean="0"/>
              <a:t>Cell </a:t>
            </a:r>
            <a:r>
              <a:rPr lang="en-US" dirty="0"/>
              <a:t>S</a:t>
            </a:r>
            <a:r>
              <a:rPr lang="en-US" dirty="0" smtClean="0"/>
              <a:t>arcoma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Clear cell sarcoma of tendon and aponeurosis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Melanoma of soft parts (formerly)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Translocation-associated </a:t>
            </a:r>
            <a:r>
              <a:rPr lang="en-US" dirty="0" smtClean="0">
                <a:solidFill>
                  <a:schemeClr val="tx1"/>
                </a:solidFill>
              </a:rPr>
              <a:t>sarcomas </a:t>
            </a:r>
            <a:r>
              <a:rPr lang="en-US" dirty="0">
                <a:solidFill>
                  <a:schemeClr val="tx1"/>
                </a:solidFill>
              </a:rPr>
              <a:t>of soft tissues showing melanocytic differentiation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29-year-old woman with left eyelid swelling and occasional diplopia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71" y="3532095"/>
            <a:ext cx="3743643" cy="131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884856"/>
            <a:ext cx="8503920" cy="4572000"/>
          </a:xfrm>
        </p:spPr>
        <p:txBody>
          <a:bodyPr>
            <a:normAutofit fontScale="40000" lnSpcReduction="20000"/>
          </a:bodyPr>
          <a:lstStyle/>
          <a:p>
            <a:r>
              <a:rPr lang="en-US" sz="7200" dirty="0"/>
              <a:t>Rare, occurs in young adults (3</a:t>
            </a:r>
            <a:r>
              <a:rPr lang="en-US" sz="7200" baseline="30000" dirty="0"/>
              <a:t>rd</a:t>
            </a:r>
            <a:r>
              <a:rPr lang="en-US" sz="7200" dirty="0"/>
              <a:t>-4</a:t>
            </a:r>
            <a:r>
              <a:rPr lang="en-US" sz="7200" baseline="30000" dirty="0"/>
              <a:t>th</a:t>
            </a:r>
            <a:r>
              <a:rPr lang="en-US" sz="7200" dirty="0"/>
              <a:t> decades) with slight female predominance</a:t>
            </a: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90% in extremities (</a:t>
            </a:r>
            <a:r>
              <a:rPr lang="en-US" sz="7200" dirty="0" err="1"/>
              <a:t>esp</a:t>
            </a:r>
            <a:r>
              <a:rPr lang="en-US" sz="7200" dirty="0"/>
              <a:t> </a:t>
            </a:r>
            <a:r>
              <a:rPr lang="en-US" sz="7200" dirty="0" smtClean="0"/>
              <a:t>foot; </a:t>
            </a:r>
            <a:r>
              <a:rPr lang="en-US" sz="7200" dirty="0"/>
              <a:t>head/neck/trunk rare) and often attached to tendon/aponeurosis </a:t>
            </a:r>
          </a:p>
          <a:p>
            <a:endParaRPr lang="en-US" sz="7200" dirty="0"/>
          </a:p>
          <a:p>
            <a:r>
              <a:rPr lang="en-US" sz="7200" dirty="0"/>
              <a:t>Deep (subcutis or deeper); painful in half of cases</a:t>
            </a:r>
            <a:br>
              <a:rPr lang="en-US" sz="7200" dirty="0"/>
            </a:br>
            <a:endParaRPr lang="en-US" sz="7200" dirty="0"/>
          </a:p>
          <a:p>
            <a:pPr marL="0" indent="0">
              <a:buNone/>
            </a:pP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22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Cells with characteristically uniform/monotonous appearance</a:t>
            </a:r>
          </a:p>
          <a:p>
            <a:endParaRPr lang="en-US" dirty="0"/>
          </a:p>
          <a:p>
            <a:r>
              <a:rPr lang="en-US" dirty="0"/>
              <a:t>Spindled to ovoid/round cells in nests and fascicles</a:t>
            </a:r>
          </a:p>
          <a:p>
            <a:pPr lvl="1"/>
            <a:r>
              <a:rPr lang="en-US" dirty="0"/>
              <a:t>Clear to </a:t>
            </a:r>
            <a:r>
              <a:rPr lang="en-US" dirty="0" smtClean="0"/>
              <a:t>pale eosinophilic </a:t>
            </a:r>
            <a:r>
              <a:rPr lang="en-US" dirty="0"/>
              <a:t>cytoplasm</a:t>
            </a:r>
          </a:p>
          <a:p>
            <a:pPr lvl="1"/>
            <a:r>
              <a:rPr lang="en-US" dirty="0"/>
              <a:t>Prominent central nucleoli</a:t>
            </a:r>
          </a:p>
          <a:p>
            <a:pPr lvl="1"/>
            <a:endParaRPr lang="en-US" dirty="0"/>
          </a:p>
          <a:p>
            <a:r>
              <a:rPr lang="en-US" dirty="0"/>
              <a:t>Average 4 </a:t>
            </a:r>
            <a:r>
              <a:rPr lang="en-US" dirty="0" err="1"/>
              <a:t>mits</a:t>
            </a:r>
            <a:r>
              <a:rPr lang="en-US" dirty="0"/>
              <a:t>/10 HPF</a:t>
            </a:r>
          </a:p>
          <a:p>
            <a:endParaRPr lang="en-US" dirty="0"/>
          </a:p>
          <a:p>
            <a:r>
              <a:rPr lang="en-US" dirty="0" smtClean="0"/>
              <a:t>I</a:t>
            </a:r>
            <a:r>
              <a:rPr lang="en-US" dirty="0" smtClean="0"/>
              <a:t>ntervening </a:t>
            </a:r>
            <a:r>
              <a:rPr lang="en-US" dirty="0"/>
              <a:t>collagen bands</a:t>
            </a:r>
          </a:p>
        </p:txBody>
      </p:sp>
    </p:spTree>
    <p:extLst>
      <p:ext uri="{BB962C8B-B14F-4D97-AF65-F5344CB8AC3E}">
        <p14:creationId xmlns:p14="http://schemas.microsoft.com/office/powerpoint/2010/main" val="42358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IHC/Molecular </a:t>
            </a:r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dirty="0"/>
              <a:t>Immunohistochemistry</a:t>
            </a:r>
          </a:p>
          <a:p>
            <a:pPr lvl="1" defTabSz="914400"/>
            <a:r>
              <a:rPr lang="en-US" dirty="0"/>
              <a:t>Essentially identical to melanoma </a:t>
            </a:r>
            <a:endParaRPr lang="en-US" dirty="0" smtClean="0"/>
          </a:p>
          <a:p>
            <a:pPr lvl="1" defTabSz="914400"/>
            <a:r>
              <a:rPr lang="en-US" dirty="0" smtClean="0"/>
              <a:t>Positive</a:t>
            </a:r>
            <a:r>
              <a:rPr lang="en-US" dirty="0"/>
              <a:t>: S100, SOX10, +/- MART-1/Melan-A, HMB-45, MITF</a:t>
            </a:r>
          </a:p>
          <a:p>
            <a:pPr lvl="2" defTabSz="914400"/>
            <a:endParaRPr lang="en-US" dirty="0"/>
          </a:p>
          <a:p>
            <a:pPr defTabSz="914400"/>
            <a:r>
              <a:rPr lang="en-US" sz="2800" b="1" dirty="0"/>
              <a:t>Molecular Genetics</a:t>
            </a:r>
          </a:p>
          <a:p>
            <a:pPr lvl="2" defTabSz="914400"/>
            <a:r>
              <a:rPr lang="en-US" i="1" dirty="0"/>
              <a:t>EWSR1</a:t>
            </a:r>
            <a:r>
              <a:rPr lang="en-US" dirty="0"/>
              <a:t>-</a:t>
            </a:r>
            <a:r>
              <a:rPr lang="en-US" i="1" dirty="0"/>
              <a:t>ATF1</a:t>
            </a:r>
            <a:r>
              <a:rPr lang="en-US" dirty="0"/>
              <a:t> fusion resulting from t(12;22)  (&gt;90% of cases)</a:t>
            </a:r>
          </a:p>
          <a:p>
            <a:pPr lvl="2" defTabSz="914400"/>
            <a:r>
              <a:rPr lang="en-US" i="1" dirty="0"/>
              <a:t>EWSR1-CREB1 </a:t>
            </a:r>
            <a:r>
              <a:rPr lang="en-US" dirty="0"/>
              <a:t>alternate fusion resulting from t(2;22) </a:t>
            </a:r>
            <a:endParaRPr lang="en-US" dirty="0" smtClean="0"/>
          </a:p>
          <a:p>
            <a:pPr lvl="2" defTabSz="914400"/>
            <a:r>
              <a:rPr lang="en-US" dirty="0" smtClean="0"/>
              <a:t>No </a:t>
            </a:r>
            <a:r>
              <a:rPr lang="en-US" i="1" dirty="0" smtClean="0"/>
              <a:t>BRAF/NRAS </a:t>
            </a:r>
            <a:r>
              <a:rPr lang="en-US" dirty="0" smtClean="0"/>
              <a:t>variants </a:t>
            </a:r>
            <a:endParaRPr lang="en-US" dirty="0"/>
          </a:p>
          <a:p>
            <a:pPr lvl="2" defTabSz="914400"/>
            <a:endParaRPr lang="en-US" dirty="0"/>
          </a:p>
          <a:p>
            <a:pPr lvl="1" defTabSz="914400"/>
            <a:r>
              <a:rPr lang="en-US" dirty="0"/>
              <a:t>Identical gene fusions have been found in variety of tumors, including angiomatoid fibrous </a:t>
            </a:r>
            <a:r>
              <a:rPr lang="en-US" dirty="0" smtClean="0"/>
              <a:t>histiocytoma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Versus </a:t>
            </a:r>
            <a:r>
              <a:rPr lang="en-US" dirty="0"/>
              <a:t>M</a:t>
            </a:r>
            <a:r>
              <a:rPr lang="en-US" dirty="0" smtClean="0"/>
              <a:t>elanoma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presentation: Dermal/subcutaneous/deep nodule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Immunophenotype may be identical to CCS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Metastatic melanoma u</a:t>
            </a:r>
            <a:r>
              <a:rPr lang="en-US" dirty="0" smtClean="0"/>
              <a:t>sually </a:t>
            </a:r>
            <a:r>
              <a:rPr lang="en-US" dirty="0"/>
              <a:t>more pleomorphic and mitotically </a:t>
            </a:r>
            <a:r>
              <a:rPr lang="en-US" dirty="0" smtClean="0"/>
              <a:t>active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Melanoma o</a:t>
            </a:r>
            <a:r>
              <a:rPr lang="en-US" dirty="0" smtClean="0"/>
              <a:t>ften </a:t>
            </a:r>
            <a:r>
              <a:rPr lang="en-US" dirty="0"/>
              <a:t>has </a:t>
            </a:r>
            <a:r>
              <a:rPr lang="en-US" i="1" dirty="0"/>
              <a:t>BRAF </a:t>
            </a:r>
            <a:r>
              <a:rPr lang="en-US" dirty="0"/>
              <a:t>or </a:t>
            </a:r>
            <a:r>
              <a:rPr lang="en-US" i="1" dirty="0"/>
              <a:t>NRAS </a:t>
            </a:r>
            <a:r>
              <a:rPr lang="en-US" dirty="0" smtClean="0"/>
              <a:t>mutations and lacks</a:t>
            </a:r>
            <a:r>
              <a:rPr lang="en-US" i="1" dirty="0"/>
              <a:t> EWSR1</a:t>
            </a:r>
            <a:r>
              <a:rPr lang="en-US" dirty="0"/>
              <a:t>-</a:t>
            </a:r>
            <a:r>
              <a:rPr lang="en-US" i="1" dirty="0"/>
              <a:t>ATF1</a:t>
            </a:r>
            <a:r>
              <a:rPr lang="en-US" dirty="0"/>
              <a:t> and </a:t>
            </a:r>
            <a:r>
              <a:rPr lang="en-US" i="1" dirty="0"/>
              <a:t>EWSR1</a:t>
            </a:r>
            <a:r>
              <a:rPr lang="en-US" dirty="0"/>
              <a:t>-</a:t>
            </a:r>
            <a:r>
              <a:rPr lang="en-US" i="1" dirty="0"/>
              <a:t>CREB1</a:t>
            </a:r>
            <a:r>
              <a:rPr lang="en-US" dirty="0"/>
              <a:t> fusions</a:t>
            </a:r>
          </a:p>
          <a:p>
            <a:endParaRPr lang="en-US" dirty="0"/>
          </a:p>
          <a:p>
            <a:r>
              <a:rPr lang="en-US" sz="2800" dirty="0"/>
              <a:t>Better prognosis </a:t>
            </a:r>
            <a:r>
              <a:rPr lang="en-US" sz="2800" dirty="0" smtClean="0"/>
              <a:t>than </a:t>
            </a:r>
            <a:r>
              <a:rPr lang="en-US" sz="2800" dirty="0"/>
              <a:t>melanoma for size/depth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Treatment/Prognosis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7200" dirty="0"/>
              <a:t>Usually treated with surgery only; usually chemotherapy resistant </a:t>
            </a: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Poor prognosis but often prolonged clinical course (70% 5- and 10% </a:t>
            </a:r>
            <a:r>
              <a:rPr lang="en-US" sz="7200" dirty="0" smtClean="0"/>
              <a:t>20-year </a:t>
            </a:r>
            <a:r>
              <a:rPr lang="en-US" sz="7200" dirty="0"/>
              <a:t>survival)</a:t>
            </a:r>
          </a:p>
          <a:p>
            <a:endParaRPr lang="en-US" sz="7200" dirty="0"/>
          </a:p>
          <a:p>
            <a:r>
              <a:rPr lang="en-US" sz="7200" dirty="0"/>
              <a:t>Late metastases or recurrence (lymph nodes, unlike most </a:t>
            </a:r>
            <a:r>
              <a:rPr lang="en-US" sz="7200" dirty="0" smtClean="0"/>
              <a:t>sarcomas; </a:t>
            </a:r>
            <a:r>
              <a:rPr lang="en-US" sz="7200" dirty="0"/>
              <a:t>lung)</a:t>
            </a: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Local recurrence, size &gt;5cm</a:t>
            </a:r>
            <a:r>
              <a:rPr lang="en-US" sz="7200" dirty="0" smtClean="0"/>
              <a:t>, and </a:t>
            </a:r>
            <a:r>
              <a:rPr lang="en-US" sz="7200" dirty="0"/>
              <a:t>necrosis most important poor prognostic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112774"/>
              </p:ext>
            </p:extLst>
          </p:nvPr>
        </p:nvGraphicFramePr>
        <p:xfrm>
          <a:off x="85725" y="47626"/>
          <a:ext cx="8915399" cy="6743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2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28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2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Orbital tumor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Chromosomal alteration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Affected gene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Prevalence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8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Alveolar rhabdomyosarcoma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t(2;13)(q35;q14) or t(1;13)(p36;q14)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PAX3-FKHR or PAX7-FKHR fusions (FKHR gene is now known as FOXO1)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60-70% t(2;13) and 20% t(1;13)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Desmoplastic small round cell tumor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t(11;22)(p13;q12)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EWS-WT1 gene fusion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&gt;95%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8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Ewing sarcoma/ primitive </a:t>
                      </a:r>
                      <a:r>
                        <a:rPr lang="en-US" sz="1000" dirty="0" err="1">
                          <a:effectLst/>
                        </a:rPr>
                        <a:t>neuroectodermal</a:t>
                      </a:r>
                      <a:r>
                        <a:rPr lang="en-US" sz="1000" dirty="0">
                          <a:effectLst/>
                        </a:rPr>
                        <a:t> tumor (PNET)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t(11;22)(q24;q12) or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t(21;22)(q22;q12)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EWSR1-FLI1 fusion or EWS-ERG fusion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85% t(11;22) and 10% t(21;22)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Inflammatory </a:t>
                      </a:r>
                      <a:r>
                        <a:rPr lang="en-US" sz="1000" dirty="0" err="1">
                          <a:effectLst/>
                        </a:rPr>
                        <a:t>myofibroblastic</a:t>
                      </a:r>
                      <a:r>
                        <a:rPr lang="en-US" sz="1000" dirty="0">
                          <a:effectLst/>
                        </a:rPr>
                        <a:t> tumor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Various rearrangements involving 2p23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ALK rearrangement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About 50%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87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Liposarcoma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Myxoid:  t(12;16)(q13;p11)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/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Well-differentiated: amplification of 12q13-15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Myxoid</a:t>
                      </a:r>
                      <a:r>
                        <a:rPr lang="en-US" sz="1000" dirty="0">
                          <a:effectLst/>
                        </a:rPr>
                        <a:t>: FUS–DDIT3 fusion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Well-differentiated: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MDM2 amplification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Myxoid</a:t>
                      </a:r>
                      <a:r>
                        <a:rPr lang="en-US" sz="1000" dirty="0">
                          <a:effectLst/>
                        </a:rPr>
                        <a:t>: &gt;90%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Well-differentiated: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~90%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Mesenchymal chondrosarcoma</a:t>
                      </a:r>
                      <a:r>
                        <a:rPr lang="en-US" sz="1000" u="none" strike="noStrike" baseline="30000" dirty="0">
                          <a:effectLst/>
                          <a:hlinkClick r:id="" action="ppaction://hlinkfile" tooltip="Font, 2009 #3883"/>
                        </a:rPr>
                        <a:t>10</a:t>
                      </a:r>
                      <a:r>
                        <a:rPr lang="en-US" sz="1000" baseline="30000" dirty="0">
                          <a:effectLst/>
                        </a:rPr>
                        <a:t>,</a:t>
                      </a:r>
                      <a:r>
                        <a:rPr lang="en-US" sz="1000" u="none" strike="noStrike" baseline="30000" dirty="0">
                          <a:effectLst/>
                          <a:hlinkClick r:id="" action="ppaction://hlinkfile" tooltip="Wang, 2012 #3884"/>
                        </a:rPr>
                        <a:t>45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Fusion of 8q21.13and 8q13.3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HEY1-NCOA2 gene fusion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At least 66%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3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Rhabdoid tumor</a:t>
                      </a:r>
                      <a:r>
                        <a:rPr lang="en-US" sz="1000" u="none" strike="noStrike" baseline="30000">
                          <a:effectLst/>
                          <a:hlinkClick r:id="" action="ppaction://hlinkfile" tooltip="Gadd, 2010 #3880"/>
                        </a:rPr>
                        <a:t>13</a:t>
                      </a:r>
                      <a:r>
                        <a:rPr lang="en-US" sz="1000" baseline="30000">
                          <a:effectLst/>
                        </a:rPr>
                        <a:t>,</a:t>
                      </a:r>
                      <a:r>
                        <a:rPr lang="en-US" sz="1000" u="none" strike="noStrike" baseline="30000">
                          <a:effectLst/>
                          <a:hlinkClick r:id="" action="ppaction://hlinkfile" tooltip="Jakobiec, 2015 #3875"/>
                        </a:rPr>
                        <a:t>20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Mutation or deletion at 22q11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Loss of SMARCB1/ hSNF5/INI-1 gene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&gt;90%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4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Solitary fibrous tumor</a:t>
                      </a:r>
                      <a:r>
                        <a:rPr lang="en-US" sz="1000" u="none" strike="noStrike" baseline="30000">
                          <a:effectLst/>
                          <a:hlinkClick r:id="" action="ppaction://hlinkfile" tooltip="Havlik, 2000 #3863"/>
                        </a:rPr>
                        <a:t>17</a:t>
                      </a:r>
                      <a:r>
                        <a:rPr lang="en-US" sz="1000" baseline="30000">
                          <a:effectLst/>
                        </a:rPr>
                        <a:t>,</a:t>
                      </a:r>
                      <a:r>
                        <a:rPr lang="en-US" sz="1000" u="none" strike="noStrike" baseline="30000">
                          <a:effectLst/>
                          <a:hlinkClick r:id="" action="ppaction://hlinkfile" tooltip="Thway, 2016 #3864"/>
                        </a:rPr>
                        <a:t>42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inv12(q13q13)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kern="1800">
                          <a:effectLst/>
                        </a:rPr>
                        <a:t>NAB2-STAT6 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&gt;90%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9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Synovial sarcoma</a:t>
                      </a:r>
                      <a:r>
                        <a:rPr lang="en-US" sz="1000" u="none" strike="noStrike" baseline="30000" dirty="0">
                          <a:effectLst/>
                          <a:hlinkClick r:id="" action="ppaction://hlinkfile" tooltip="Hartstein, 2006 #3349"/>
                        </a:rPr>
                        <a:t>16</a:t>
                      </a:r>
                      <a:r>
                        <a:rPr lang="en-US" sz="1000" baseline="30000" dirty="0">
                          <a:effectLst/>
                        </a:rPr>
                        <a:t>,</a:t>
                      </a:r>
                      <a:r>
                        <a:rPr lang="en-US" sz="1000" u="none" strike="noStrike" baseline="30000" dirty="0">
                          <a:effectLst/>
                          <a:hlinkClick r:id="" action="ppaction://hlinkfile" tooltip="Ito, 2015 #3861"/>
                        </a:rPr>
                        <a:t>18</a:t>
                      </a:r>
                      <a:r>
                        <a:rPr lang="en-US" sz="1000" baseline="30000" dirty="0">
                          <a:effectLst/>
                        </a:rPr>
                        <a:t>,</a:t>
                      </a:r>
                      <a:r>
                        <a:rPr lang="en-US" sz="1000" u="none" strike="noStrike" baseline="30000" dirty="0">
                          <a:effectLst/>
                          <a:hlinkClick r:id="" action="ppaction://hlinkfile" tooltip="Liu, 2012 #3330"/>
                        </a:rPr>
                        <a:t>29</a:t>
                      </a:r>
                      <a:r>
                        <a:rPr lang="en-US" sz="1000" baseline="30000" dirty="0">
                          <a:effectLst/>
                        </a:rPr>
                        <a:t>,</a:t>
                      </a:r>
                      <a:r>
                        <a:rPr lang="en-US" sz="1000" u="none" strike="noStrike" baseline="30000" dirty="0">
                          <a:effectLst/>
                          <a:hlinkClick r:id="" action="ppaction://hlinkfile" tooltip="Turc-Carel, 1987 #3857"/>
                        </a:rPr>
                        <a:t>43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t(X;18)(p11;q11)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SYT-SSX1 (or SSX2) fusion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&gt;90%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56788" marR="5678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66" t="16295" r="68137" b="71405"/>
          <a:stretch/>
        </p:blipFill>
        <p:spPr>
          <a:xfrm>
            <a:off x="441580" y="1168526"/>
            <a:ext cx="8699372" cy="14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6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49400"/>
            <a:ext cx="8503920" cy="4762500"/>
          </a:xfrm>
        </p:spPr>
        <p:txBody>
          <a:bodyPr>
            <a:normAutofit/>
          </a:bodyPr>
          <a:lstStyle/>
          <a:p>
            <a:r>
              <a:rPr lang="en-US" dirty="0"/>
              <a:t>Patching for </a:t>
            </a:r>
            <a:r>
              <a:rPr lang="en-US" dirty="0" smtClean="0"/>
              <a:t>diplopia after surgery</a:t>
            </a:r>
            <a:endParaRPr lang="en-US" dirty="0"/>
          </a:p>
          <a:p>
            <a:endParaRPr lang="en-US" dirty="0"/>
          </a:p>
          <a:p>
            <a:r>
              <a:rPr lang="en-US" dirty="0"/>
              <a:t> Staging MRI showed no evidence of regional or distant metastases (T2N0M0)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Plan for definitive proton beam therapy (74 Gy in 31 fractions)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858" y="6385034"/>
            <a:ext cx="27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H&amp;E, x 200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151" r="9966"/>
          <a:stretch/>
        </p:blipFill>
        <p:spPr>
          <a:xfrm>
            <a:off x="-811887" y="0"/>
            <a:ext cx="11212481" cy="6754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782" y="1802296"/>
            <a:ext cx="6838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 you!</a:t>
            </a:r>
            <a:br>
              <a:rPr lang="en-US" sz="3200" b="1" dirty="0" smtClean="0"/>
            </a:br>
            <a:r>
              <a:rPr lang="en-US" sz="3200" b="1" dirty="0" smtClean="0"/>
              <a:t>G. </a:t>
            </a:r>
            <a:r>
              <a:rPr lang="en-US" sz="3200" b="1" dirty="0" err="1" smtClean="0"/>
              <a:t>Petur</a:t>
            </a:r>
            <a:r>
              <a:rPr lang="en-US" sz="3200" b="1" dirty="0" smtClean="0"/>
              <a:t> Nielsen, MD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Rosalynn </a:t>
            </a:r>
            <a:r>
              <a:rPr lang="en-US" sz="3200" b="1" dirty="0" err="1" smtClean="0"/>
              <a:t>Nazarian</a:t>
            </a:r>
            <a:r>
              <a:rPr lang="en-US" sz="3200" b="1" dirty="0"/>
              <a:t>, </a:t>
            </a:r>
            <a:r>
              <a:rPr lang="en-US" sz="3200" b="1" dirty="0" smtClean="0"/>
              <a:t>MD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2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Chung EB, </a:t>
            </a:r>
            <a:r>
              <a:rPr lang="en-US" dirty="0" err="1"/>
              <a:t>Enzinger</a:t>
            </a:r>
            <a:r>
              <a:rPr lang="en-US" dirty="0"/>
              <a:t> FM</a:t>
            </a:r>
            <a:r>
              <a:rPr lang="en-US" dirty="0" smtClean="0"/>
              <a:t>.</a:t>
            </a:r>
            <a:r>
              <a:rPr lang="en-US" dirty="0"/>
              <a:t> Malignant melanoma of soft parts. A reassessment of clear cell sarcoma</a:t>
            </a:r>
            <a:r>
              <a:rPr lang="en-US" dirty="0" smtClean="0"/>
              <a:t>.</a:t>
            </a:r>
            <a:r>
              <a:rPr lang="en-US" dirty="0"/>
              <a:t> Am J </a:t>
            </a:r>
            <a:r>
              <a:rPr lang="en-US" dirty="0" err="1"/>
              <a:t>Surg</a:t>
            </a:r>
            <a:r>
              <a:rPr lang="en-US" dirty="0"/>
              <a:t> </a:t>
            </a:r>
            <a:r>
              <a:rPr lang="en-US" dirty="0" err="1"/>
              <a:t>Pathol</a:t>
            </a:r>
            <a:r>
              <a:rPr lang="en-US" dirty="0"/>
              <a:t>. 1983 Jul;7(5):405-13.</a:t>
            </a:r>
          </a:p>
          <a:p>
            <a:endParaRPr lang="en-US" dirty="0" smtClean="0"/>
          </a:p>
          <a:p>
            <a:r>
              <a:rPr lang="en-US" dirty="0"/>
              <a:t>Gardner, JM. Clear Cell Sarcoma. </a:t>
            </a:r>
            <a:r>
              <a:rPr lang="en-US" dirty="0" err="1"/>
              <a:t>Expertpath.com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 smtClean="0"/>
              <a:t>Hisaoka</a:t>
            </a:r>
            <a:r>
              <a:rPr lang="en-US" dirty="0" smtClean="0"/>
              <a:t> M, et al. </a:t>
            </a:r>
            <a:r>
              <a:rPr lang="en-US" dirty="0"/>
              <a:t>Clear cell sarcoma of soft tissue: a </a:t>
            </a:r>
            <a:r>
              <a:rPr lang="en-US" dirty="0" err="1"/>
              <a:t>clinicopathologic</a:t>
            </a:r>
            <a:r>
              <a:rPr lang="en-US" dirty="0"/>
              <a:t>, </a:t>
            </a:r>
            <a:r>
              <a:rPr lang="en-US" dirty="0" err="1"/>
              <a:t>immunohistochemical</a:t>
            </a:r>
            <a:r>
              <a:rPr lang="en-US" dirty="0"/>
              <a:t>, and molecular analysis of 33 cases</a:t>
            </a:r>
            <a:r>
              <a:rPr lang="en-US" dirty="0" smtClean="0"/>
              <a:t>.</a:t>
            </a:r>
            <a:r>
              <a:rPr lang="en-US" dirty="0"/>
              <a:t> Am J </a:t>
            </a:r>
            <a:r>
              <a:rPr lang="en-US" dirty="0" err="1"/>
              <a:t>Surg</a:t>
            </a:r>
            <a:r>
              <a:rPr lang="en-US" dirty="0"/>
              <a:t> </a:t>
            </a:r>
            <a:r>
              <a:rPr lang="en-US" dirty="0" err="1"/>
              <a:t>Pathol</a:t>
            </a:r>
            <a:r>
              <a:rPr lang="en-US" dirty="0"/>
              <a:t>. 2008 Mar;32(3):452-60. </a:t>
            </a:r>
          </a:p>
          <a:p>
            <a:endParaRPr lang="en-US" dirty="0"/>
          </a:p>
          <a:p>
            <a:r>
              <a:rPr lang="en-US" dirty="0" err="1" smtClean="0"/>
              <a:t>Hocar</a:t>
            </a:r>
            <a:r>
              <a:rPr lang="en-US" dirty="0" smtClean="0"/>
              <a:t> O, et al.</a:t>
            </a:r>
            <a:r>
              <a:rPr lang="en-US" dirty="0"/>
              <a:t> Clear cell sarcoma (malignant melanoma) of soft parts: a </a:t>
            </a:r>
            <a:r>
              <a:rPr lang="en-US" dirty="0" err="1"/>
              <a:t>clinicopathologic</a:t>
            </a:r>
            <a:r>
              <a:rPr lang="en-US" dirty="0"/>
              <a:t> study of 52 </a:t>
            </a:r>
            <a:r>
              <a:rPr lang="en-US" dirty="0" smtClean="0"/>
              <a:t>cases. </a:t>
            </a:r>
            <a:r>
              <a:rPr lang="en-US" dirty="0" err="1" smtClean="0"/>
              <a:t>Dermatol</a:t>
            </a:r>
            <a:r>
              <a:rPr lang="en-US" dirty="0" smtClean="0"/>
              <a:t> </a:t>
            </a:r>
            <a:r>
              <a:rPr lang="en-US" dirty="0"/>
              <a:t>Res </a:t>
            </a:r>
            <a:r>
              <a:rPr lang="en-US" dirty="0" err="1"/>
              <a:t>Pract</a:t>
            </a:r>
            <a:r>
              <a:rPr lang="en-US" dirty="0"/>
              <a:t>. 2012;2012:984096. </a:t>
            </a:r>
            <a:r>
              <a:rPr lang="en-US" dirty="0" err="1"/>
              <a:t>Epub</a:t>
            </a:r>
            <a:r>
              <a:rPr lang="en-US" dirty="0"/>
              <a:t> 2012 May 30.</a:t>
            </a:r>
          </a:p>
          <a:p>
            <a:endParaRPr lang="en-US" dirty="0"/>
          </a:p>
          <a:p>
            <a:r>
              <a:rPr lang="en-US" dirty="0" err="1"/>
              <a:t>Thway</a:t>
            </a:r>
            <a:r>
              <a:rPr lang="en-US" dirty="0"/>
              <a:t> </a:t>
            </a:r>
            <a:r>
              <a:rPr lang="en-US" dirty="0" smtClean="0"/>
              <a:t>K, </a:t>
            </a:r>
            <a:r>
              <a:rPr lang="en-US" dirty="0"/>
              <a:t>Fisher C</a:t>
            </a:r>
            <a:r>
              <a:rPr lang="en-US" dirty="0" smtClean="0"/>
              <a:t>.</a:t>
            </a:r>
            <a:r>
              <a:rPr lang="en-US" dirty="0"/>
              <a:t> Tumors with EWSR1-CREB1 and EWSR1-ATF1 fusions: the current status</a:t>
            </a:r>
            <a:r>
              <a:rPr lang="en-US" dirty="0" smtClean="0"/>
              <a:t>.</a:t>
            </a:r>
            <a:r>
              <a:rPr lang="en-US" dirty="0"/>
              <a:t> Am J </a:t>
            </a:r>
            <a:r>
              <a:rPr lang="en-US" dirty="0" err="1"/>
              <a:t>Surg</a:t>
            </a:r>
            <a:r>
              <a:rPr lang="en-US" dirty="0"/>
              <a:t> </a:t>
            </a:r>
            <a:r>
              <a:rPr lang="en-US" dirty="0" err="1"/>
              <a:t>Pathol</a:t>
            </a:r>
            <a:r>
              <a:rPr lang="en-US" dirty="0"/>
              <a:t>. 2012 Jul;36(7):e1-e11.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77998"/>
            <a:ext cx="8503920" cy="495610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At least several months of </a:t>
            </a:r>
            <a:r>
              <a:rPr lang="en-US" dirty="0" smtClean="0"/>
              <a:t>eyelid swelling </a:t>
            </a:r>
            <a:r>
              <a:rPr lang="en-US" dirty="0"/>
              <a:t>and intermittent </a:t>
            </a:r>
            <a:r>
              <a:rPr lang="en-US" dirty="0" smtClean="0"/>
              <a:t>double vision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At initial presentation </a:t>
            </a:r>
            <a:r>
              <a:rPr lang="en-US" dirty="0" smtClean="0"/>
              <a:t>MRI </a:t>
            </a:r>
            <a:r>
              <a:rPr lang="en-US" dirty="0"/>
              <a:t>with gadolinium showed a cystic/solid orbital floor mass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Initial biopsy: skeletal muscle and fibrosis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Examination: 1 year PTD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265318"/>
            <a:ext cx="8503920" cy="488645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Visual acuity 20/20-1 OU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Normal pupils with no RAPD</a:t>
            </a:r>
            <a:br>
              <a:rPr lang="en-US" dirty="0"/>
            </a:br>
            <a:endParaRPr lang="en-US" dirty="0"/>
          </a:p>
          <a:p>
            <a:r>
              <a:rPr lang="en-US" dirty="0"/>
              <a:t>1-2 mm of left proptosis with upward displacement of the globe</a:t>
            </a:r>
            <a:br>
              <a:rPr lang="en-US" dirty="0"/>
            </a:br>
            <a:endParaRPr lang="en-US" dirty="0"/>
          </a:p>
          <a:p>
            <a:r>
              <a:rPr lang="en-US" dirty="0"/>
              <a:t>1-2 mm left upper eyelid ptosis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Anterior segment and </a:t>
            </a:r>
            <a:r>
              <a:rPr lang="en-US" dirty="0" smtClean="0"/>
              <a:t>DFE </a:t>
            </a:r>
            <a:r>
              <a:rPr lang="en-US" dirty="0"/>
              <a:t>unremarkable</a:t>
            </a:r>
          </a:p>
        </p:txBody>
      </p:sp>
    </p:spTree>
    <p:extLst>
      <p:ext uri="{BB962C8B-B14F-4D97-AF65-F5344CB8AC3E}">
        <p14:creationId xmlns:p14="http://schemas.microsoft.com/office/powerpoint/2010/main" val="24096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</a:t>
            </a:r>
            <a:r>
              <a:rPr lang="en-US" dirty="0" smtClean="0"/>
              <a:t>Medical </a:t>
            </a:r>
            <a:r>
              <a:rPr lang="en-US" dirty="0"/>
              <a:t>and </a:t>
            </a:r>
            <a:r>
              <a:rPr lang="en-US" dirty="0" smtClean="0"/>
              <a:t>Social </a:t>
            </a:r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Patient originally from Haiti </a:t>
            </a:r>
          </a:p>
          <a:p>
            <a:endParaRPr lang="en-US" dirty="0"/>
          </a:p>
          <a:p>
            <a:r>
              <a:rPr lang="en-US" dirty="0"/>
              <a:t>History of travel to multiple developing countries </a:t>
            </a:r>
          </a:p>
          <a:p>
            <a:pPr lvl="1"/>
            <a:r>
              <a:rPr lang="en-US" dirty="0"/>
              <a:t>Treated for infectious diseases encountered in her travels: malaria, giardia, cholera and amebiasis</a:t>
            </a:r>
          </a:p>
          <a:p>
            <a:endParaRPr lang="en-US" dirty="0"/>
          </a:p>
          <a:p>
            <a:r>
              <a:rPr lang="en-US" dirty="0"/>
              <a:t>Mild asthma (on albuterol/fluticasone </a:t>
            </a:r>
            <a:r>
              <a:rPr lang="en-US" dirty="0" smtClean="0"/>
              <a:t>inhalers)</a:t>
            </a:r>
            <a:endParaRPr lang="en-US" dirty="0"/>
          </a:p>
          <a:p>
            <a:endParaRPr lang="en-US" dirty="0"/>
          </a:p>
          <a:p>
            <a:r>
              <a:rPr lang="en-US" dirty="0"/>
              <a:t>Hypothyroidism on levothyroxine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712578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Interval growth over two subsequent MR scans spanning 6 months’ time (from 19 to 24 </a:t>
            </a:r>
            <a:r>
              <a:rPr lang="en-US" dirty="0" smtClean="0"/>
              <a:t>mm)</a:t>
            </a:r>
            <a:endParaRPr lang="en-US" dirty="0"/>
          </a:p>
          <a:p>
            <a:endParaRPr lang="en-US" dirty="0"/>
          </a:p>
          <a:p>
            <a:r>
              <a:rPr lang="en-US" dirty="0"/>
              <a:t>Patient now 19 weeks </a:t>
            </a:r>
            <a:r>
              <a:rPr lang="en-US" dirty="0" smtClean="0"/>
              <a:t>pregnant</a:t>
            </a:r>
            <a:endParaRPr lang="en-US" dirty="0"/>
          </a:p>
          <a:p>
            <a:endParaRPr lang="en-US" dirty="0"/>
          </a:p>
          <a:p>
            <a:r>
              <a:rPr lang="en-US" dirty="0"/>
              <a:t>20/40 OS with severely limited up- and downgaze</a:t>
            </a:r>
          </a:p>
          <a:p>
            <a:endParaRPr lang="en-US" dirty="0"/>
          </a:p>
          <a:p>
            <a:r>
              <a:rPr lang="en-US" dirty="0"/>
              <a:t>Left relative afferent pupillary defect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     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35" y="1699160"/>
            <a:ext cx="2705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20" y="5138547"/>
            <a:ext cx="2743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39" y="3735478"/>
            <a:ext cx="26971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3" y="3030792"/>
            <a:ext cx="2871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54" y="3030792"/>
            <a:ext cx="28400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8500" y="0"/>
            <a:ext cx="8534400" cy="758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863" t="10313" r="60196" b="8746"/>
          <a:stretch/>
        </p:blipFill>
        <p:spPr>
          <a:xfrm>
            <a:off x="-119270" y="-576450"/>
            <a:ext cx="9435548" cy="854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05" t="17565" r="61569" b="6549"/>
          <a:stretch/>
        </p:blipFill>
        <p:spPr>
          <a:xfrm>
            <a:off x="-251262" y="-273755"/>
            <a:ext cx="9541036" cy="84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772</Words>
  <Application>Microsoft Macintosh PowerPoint</Application>
  <PresentationFormat>On-screen Show (4:3)</PresentationFormat>
  <Paragraphs>267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Franklin Gothic Medium</vt:lpstr>
      <vt:lpstr>Georgia</vt:lpstr>
      <vt:lpstr>Times New Roman</vt:lpstr>
      <vt:lpstr>WenQuanYi Micro Hei</vt:lpstr>
      <vt:lpstr>Wingdings</vt:lpstr>
      <vt:lpstr>Wingdings 2</vt:lpstr>
      <vt:lpstr>Arial</vt:lpstr>
      <vt:lpstr>Civic</vt:lpstr>
      <vt:lpstr> </vt:lpstr>
      <vt:lpstr>Initial Presentation</vt:lpstr>
      <vt:lpstr>History</vt:lpstr>
      <vt:lpstr>Initial Examination: 1 year PTD</vt:lpstr>
      <vt:lpstr>Past Medical and Social History</vt:lpstr>
      <vt:lpstr>Referral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</vt:lpstr>
      <vt:lpstr>PowerPoint Presentation</vt:lpstr>
      <vt:lpstr>PowerPoint Presentation</vt:lpstr>
      <vt:lpstr>PowerPoint Presentation</vt:lpstr>
      <vt:lpstr>Diagnosis</vt:lpstr>
      <vt:lpstr>Molecular Diagnostics</vt:lpstr>
      <vt:lpstr>Clear Cell Sarcoma</vt:lpstr>
      <vt:lpstr>Clinical Features</vt:lpstr>
      <vt:lpstr>Histopathology</vt:lpstr>
      <vt:lpstr>IHC/Molecular Genetics</vt:lpstr>
      <vt:lpstr>CCS Versus Melanoma</vt:lpstr>
      <vt:lpstr>Treatment/Prognosis</vt:lpstr>
      <vt:lpstr>PowerPoint Presentation</vt:lpstr>
      <vt:lpstr>Our Patient</vt:lpstr>
      <vt:lpstr>PowerPoint Presentation</vt:lpstr>
      <vt:lpstr>References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for Help ____________________________</dc:title>
  <dc:creator>SEANNA GROB</dc:creator>
  <cp:lastModifiedBy>Anna Stagner</cp:lastModifiedBy>
  <cp:revision>171</cp:revision>
  <dcterms:created xsi:type="dcterms:W3CDTF">2015-04-22T05:01:48Z</dcterms:created>
  <dcterms:modified xsi:type="dcterms:W3CDTF">2018-09-13T22:00:33Z</dcterms:modified>
</cp:coreProperties>
</file>