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0"/>
  </p:notesMasterIdLst>
  <p:sldIdLst>
    <p:sldId id="256" r:id="rId2"/>
    <p:sldId id="259" r:id="rId3"/>
    <p:sldId id="262" r:id="rId4"/>
    <p:sldId id="289" r:id="rId5"/>
    <p:sldId id="288" r:id="rId6"/>
    <p:sldId id="290" r:id="rId7"/>
    <p:sldId id="291" r:id="rId8"/>
    <p:sldId id="293" r:id="rId9"/>
    <p:sldId id="263" r:id="rId10"/>
    <p:sldId id="292" r:id="rId11"/>
    <p:sldId id="294" r:id="rId12"/>
    <p:sldId id="303" r:id="rId13"/>
    <p:sldId id="304" r:id="rId14"/>
    <p:sldId id="306" r:id="rId15"/>
    <p:sldId id="307" r:id="rId16"/>
    <p:sldId id="305" r:id="rId17"/>
    <p:sldId id="308" r:id="rId18"/>
    <p:sldId id="30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CF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660"/>
  </p:normalViewPr>
  <p:slideViewPr>
    <p:cSldViewPr>
      <p:cViewPr varScale="1">
        <p:scale>
          <a:sx n="108" d="100"/>
          <a:sy n="108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1782D-1599-4DC2-AB34-8450D491CC5E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34042-C563-43F4-A368-BAB30E757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8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CD138 – plasma</a:t>
            </a:r>
            <a:r>
              <a:rPr lang="en-US" baseline="0" dirty="0"/>
              <a:t> cell marker</a:t>
            </a:r>
          </a:p>
          <a:p>
            <a:r>
              <a:rPr lang="en-US" baseline="0" dirty="0"/>
              <a:t>Claudin 1 = meningioma, BPH</a:t>
            </a:r>
          </a:p>
          <a:p>
            <a:r>
              <a:rPr lang="en-US" baseline="0" dirty="0"/>
              <a:t>Claudin 4 = lung adenoCA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4042-C563-43F4-A368-BAB30E757D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1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9D357F-A6E3-4EF9-A893-F095D268CB2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AE8614-9B1F-47BC-A181-4C355E19C4B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B892E7-3699-4E72-9A63-E4EC7316F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600075"/>
            <a:ext cx="100584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315200" cy="19821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Conjunctival Complex Choristoma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972496"/>
            <a:ext cx="4572000" cy="1199704"/>
          </a:xfrm>
        </p:spPr>
        <p:txBody>
          <a:bodyPr>
            <a:normAutofit fontScale="92500"/>
          </a:bodyPr>
          <a:lstStyle/>
          <a:p>
            <a:pPr algn="l"/>
            <a:r>
              <a:rPr lang="en-US" sz="2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Nasreen A. Syed, MD</a:t>
            </a:r>
          </a:p>
          <a:p>
            <a:pPr algn="l"/>
            <a:r>
              <a:rPr lang="en-US" sz="2200" kern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F.C. Blodi Eye Pathology Laboratory </a:t>
            </a:r>
          </a:p>
          <a:p>
            <a:pPr algn="l"/>
            <a:r>
              <a:rPr lang="en-US" sz="2200" kern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Iowa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142039"/>
            <a:ext cx="8686800" cy="144876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endParaRPr lang="en-US" sz="5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22218" y="4678407"/>
            <a:ext cx="52578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pic>
        <p:nvPicPr>
          <p:cNvPr id="7" name="Picture 5" descr="D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4876800"/>
            <a:ext cx="50006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3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 smtClean="0">
                <a:solidFill>
                  <a:srgbClr val="C86D58"/>
                </a:solidFill>
              </a:rPr>
              <a:t>Histopathology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54B7771-50D8-4502-8E32-33E59B596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53" y="1481138"/>
            <a:ext cx="3975495" cy="53006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CC2EA5-8714-4A6C-AA8A-284693300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4114800" cy="548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113246-275D-4029-A9C4-8872A1550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6" y="1295399"/>
            <a:ext cx="4171949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7C72EF-5061-4AF1-AF93-F6A41B2AB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7940"/>
            <a:ext cx="3429000" cy="257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chemeClr val="accent1"/>
                </a:solidFill>
              </a:rPr>
              <a:t>Immunohistochemistry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6FFCD1-3C0C-487F-9F99-352726B66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4" y="4170591"/>
            <a:ext cx="3429002" cy="2571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D51067-DDE1-4822-83DE-49FF4AC20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70591"/>
            <a:ext cx="3429003" cy="2571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1DBFF3-9CE7-4718-B4C3-FE8EFEA9B8D1}"/>
              </a:ext>
            </a:extLst>
          </p:cNvPr>
          <p:cNvSpPr txBox="1"/>
          <p:nvPr/>
        </p:nvSpPr>
        <p:spPr>
          <a:xfrm>
            <a:off x="3733800" y="3516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F747EF-FEB4-41E2-878F-506375F29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4" y="1407940"/>
            <a:ext cx="3394366" cy="2545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0B243F-06FF-4B0F-8FFF-C6399295F9A8}"/>
              </a:ext>
            </a:extLst>
          </p:cNvPr>
          <p:cNvSpPr txBox="1"/>
          <p:nvPr/>
        </p:nvSpPr>
        <p:spPr>
          <a:xfrm>
            <a:off x="8077200" y="3516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SSTR2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4F8757-1DB6-4A3C-910C-1D6154B21788}"/>
              </a:ext>
            </a:extLst>
          </p:cNvPr>
          <p:cNvSpPr txBox="1"/>
          <p:nvPr/>
        </p:nvSpPr>
        <p:spPr>
          <a:xfrm>
            <a:off x="37338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881FF9-F680-42FA-94AA-5D44FA5D50A7}"/>
              </a:ext>
            </a:extLst>
          </p:cNvPr>
          <p:cNvSpPr txBox="1"/>
          <p:nvPr/>
        </p:nvSpPr>
        <p:spPr>
          <a:xfrm>
            <a:off x="80772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154815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rgbClr val="C86D58"/>
                </a:solidFill>
              </a:rPr>
              <a:t>Immunohistochemistry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C76D0C2-17C6-4637-B161-ADBC89819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9364"/>
            <a:ext cx="3352800" cy="2514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B3ACD1-BDAB-492E-8F11-1CC270634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18" y="1489364"/>
            <a:ext cx="3398981" cy="2549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69A182-C366-498E-A2AA-36EA93C65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40212"/>
            <a:ext cx="3352800" cy="251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B111DB-4A33-409B-8B40-3141DB48B8EF}"/>
              </a:ext>
            </a:extLst>
          </p:cNvPr>
          <p:cNvSpPr txBox="1"/>
          <p:nvPr/>
        </p:nvSpPr>
        <p:spPr>
          <a:xfrm>
            <a:off x="37338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AE1/3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733FD7-E6A4-4195-A4CE-3D797738C6D2}"/>
              </a:ext>
            </a:extLst>
          </p:cNvPr>
          <p:cNvSpPr txBox="1"/>
          <p:nvPr/>
        </p:nvSpPr>
        <p:spPr>
          <a:xfrm>
            <a:off x="8083665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812085-564B-4E1E-9AC8-AC33D57F11C9}"/>
              </a:ext>
            </a:extLst>
          </p:cNvPr>
          <p:cNvSpPr txBox="1"/>
          <p:nvPr/>
        </p:nvSpPr>
        <p:spPr>
          <a:xfrm>
            <a:off x="3733800" y="6336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CD68</a:t>
            </a:r>
          </a:p>
        </p:txBody>
      </p:sp>
    </p:spTree>
    <p:extLst>
      <p:ext uri="{BB962C8B-B14F-4D97-AF65-F5344CB8AC3E}">
        <p14:creationId xmlns:p14="http://schemas.microsoft.com/office/powerpoint/2010/main" val="176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rgbClr val="C86D58"/>
                </a:solidFill>
              </a:rPr>
              <a:t>Diagnosis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162ADB-F729-4323-97FA-69B999328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Conjunctival complex choristoma</a:t>
            </a:r>
          </a:p>
          <a:p>
            <a:pPr lvl="1"/>
            <a:r>
              <a:rPr lang="en-US" dirty="0"/>
              <a:t>Osseous component</a:t>
            </a:r>
          </a:p>
          <a:p>
            <a:pPr lvl="1"/>
            <a:r>
              <a:rPr lang="en-US" dirty="0"/>
              <a:t>Meningothelial component</a:t>
            </a:r>
          </a:p>
        </p:txBody>
      </p:sp>
    </p:spTree>
    <p:extLst>
      <p:ext uri="{BB962C8B-B14F-4D97-AF65-F5344CB8AC3E}">
        <p14:creationId xmlns:p14="http://schemas.microsoft.com/office/powerpoint/2010/main" val="176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 smtClean="0">
                <a:solidFill>
                  <a:srgbClr val="C86D58"/>
                </a:solidFill>
              </a:rPr>
              <a:t>Discussion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FB08F82-CB01-46C5-AB29-5F79ACF8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Ocular surface choristomatous lesions are uncommon</a:t>
            </a:r>
          </a:p>
          <a:p>
            <a:r>
              <a:rPr lang="en-US" dirty="0" smtClean="0"/>
              <a:t>Typically present in childhood or as young adult</a:t>
            </a:r>
          </a:p>
          <a:p>
            <a:pPr lvl="1"/>
            <a:r>
              <a:rPr lang="en-US" dirty="0" smtClean="0"/>
              <a:t>Can occasionally occur in older adults</a:t>
            </a:r>
          </a:p>
          <a:p>
            <a:r>
              <a:rPr lang="en-US" dirty="0" smtClean="0"/>
              <a:t>Usually occur as a dermoid or lipodermoid</a:t>
            </a:r>
          </a:p>
          <a:p>
            <a:r>
              <a:rPr lang="en-US" dirty="0" smtClean="0"/>
              <a:t>Occasionally can have other tissues (complex choristoma)</a:t>
            </a:r>
          </a:p>
          <a:p>
            <a:pPr lvl="1"/>
            <a:r>
              <a:rPr lang="en-US" dirty="0" smtClean="0"/>
              <a:t>Smooth muscle, lacrimal gland,  bone, cartilage, tooth, brain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 smtClean="0">
                <a:solidFill>
                  <a:srgbClr val="C86D58"/>
                </a:solidFill>
              </a:rPr>
              <a:t>Discussion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D2D28E9-E710-4832-9889-CDD8E0551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 Cutaneous choristomatous analog</a:t>
            </a:r>
            <a:r>
              <a:rPr lang="en-US" dirty="0"/>
              <a:t> </a:t>
            </a:r>
            <a:endParaRPr lang="en-US" dirty="0"/>
          </a:p>
          <a:p>
            <a:pPr lvl="1"/>
            <a:r>
              <a:rPr lang="en-US" dirty="0" smtClean="0"/>
              <a:t>Cutaneous meningioma</a:t>
            </a:r>
          </a:p>
          <a:p>
            <a:pPr lvl="2"/>
            <a:r>
              <a:rPr lang="en-US" dirty="0" smtClean="0"/>
              <a:t>3 categories</a:t>
            </a:r>
          </a:p>
          <a:p>
            <a:pPr lvl="3"/>
            <a:r>
              <a:rPr lang="en-US" dirty="0" smtClean="0"/>
              <a:t>Type I – primary cutaneous</a:t>
            </a:r>
          </a:p>
          <a:p>
            <a:pPr lvl="3"/>
            <a:r>
              <a:rPr lang="en-US" dirty="0" smtClean="0"/>
              <a:t>Type II – deep soft tissue ectopic meningiomas extending into skin</a:t>
            </a:r>
          </a:p>
          <a:p>
            <a:pPr lvl="3"/>
            <a:r>
              <a:rPr lang="en-US" dirty="0" smtClean="0"/>
              <a:t>Type III – CNS meningiomas extending into the skin (not choristomatous)</a:t>
            </a:r>
          </a:p>
          <a:p>
            <a:pPr lvl="2"/>
            <a:r>
              <a:rPr lang="en-US" dirty="0" smtClean="0"/>
              <a:t>Also may be related to previous trauma with skull fracture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 smtClean="0">
                <a:solidFill>
                  <a:srgbClr val="C86D58"/>
                </a:solidFill>
              </a:rPr>
              <a:t>Discussion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407B7F-A526-4457-BE6A-897C8320F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Cutaneous meningioma</a:t>
            </a:r>
          </a:p>
          <a:p>
            <a:pPr lvl="1"/>
            <a:r>
              <a:rPr lang="en-US" dirty="0" smtClean="0"/>
              <a:t>Type 1 cases</a:t>
            </a:r>
          </a:p>
          <a:p>
            <a:pPr lvl="2"/>
            <a:r>
              <a:rPr lang="en-US" dirty="0" smtClean="0"/>
              <a:t>Tend to occur on the scalp or paraspinal skin</a:t>
            </a:r>
          </a:p>
          <a:p>
            <a:pPr lvl="2"/>
            <a:r>
              <a:rPr lang="en-US" dirty="0" smtClean="0"/>
              <a:t>Childhood or early adulthood</a:t>
            </a:r>
          </a:p>
          <a:p>
            <a:pPr lvl="2"/>
            <a:r>
              <a:rPr lang="en-US" dirty="0" smtClean="0"/>
              <a:t>Tend to be of the meningothelial type</a:t>
            </a:r>
          </a:p>
          <a:p>
            <a:pPr lvl="2"/>
            <a:r>
              <a:rPr lang="en-US" dirty="0" smtClean="0"/>
              <a:t>Almost all have psammoma bodies</a:t>
            </a:r>
          </a:p>
          <a:p>
            <a:pPr lvl="2"/>
            <a:r>
              <a:rPr lang="en-US" dirty="0" smtClean="0"/>
              <a:t>Can express vimentin, EMA, S100, p63</a:t>
            </a:r>
          </a:p>
          <a:p>
            <a:pPr lvl="2"/>
            <a:r>
              <a:rPr lang="en-US" dirty="0" smtClean="0"/>
              <a:t>Rarely associated with genetic syndromes such as NF1</a:t>
            </a:r>
          </a:p>
          <a:p>
            <a:pPr lvl="2"/>
            <a:r>
              <a:rPr lang="en-US" dirty="0" smtClean="0"/>
              <a:t>Postulated to be on a spectrum with rudimentary meningoceles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 smtClean="0">
                <a:solidFill>
                  <a:srgbClr val="C86D58"/>
                </a:solidFill>
              </a:rPr>
              <a:t>Discussion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4F5949-8A61-4987-BE12-FAB64745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reports of ocular surface meningothelial choristomas in humans in literature identified</a:t>
            </a:r>
          </a:p>
          <a:p>
            <a:pPr lvl="1"/>
            <a:r>
              <a:rPr lang="en-US" dirty="0" smtClean="0"/>
              <a:t>Is this the first case?</a:t>
            </a:r>
            <a:endParaRPr lang="en-US" dirty="0" smtClean="0"/>
          </a:p>
          <a:p>
            <a:r>
              <a:rPr lang="en-US" dirty="0" smtClean="0"/>
              <a:t>Rare reports of type II cutaneous meningiomas in the eyelid</a:t>
            </a:r>
          </a:p>
          <a:p>
            <a:pPr lvl="1"/>
            <a:r>
              <a:rPr lang="en-US" dirty="0" smtClean="0"/>
              <a:t>Type I cutaneous meningioma of eyelid has been reported in dogs</a:t>
            </a:r>
          </a:p>
        </p:txBody>
      </p:sp>
    </p:spTree>
    <p:extLst>
      <p:ext uri="{BB962C8B-B14F-4D97-AF65-F5344CB8AC3E}">
        <p14:creationId xmlns:p14="http://schemas.microsoft.com/office/powerpoint/2010/main" val="176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 smtClean="0">
                <a:solidFill>
                  <a:srgbClr val="C86D58"/>
                </a:solidFill>
              </a:rPr>
              <a:t>Discussion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F010525-805B-49C0-8B98-FFA1083C9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case – we recommended imaging of head to exclude a deeper lesion or any anomalies of the CNS </a:t>
            </a:r>
          </a:p>
          <a:p>
            <a:pPr lvl="1"/>
            <a:r>
              <a:rPr lang="en-US" dirty="0" smtClean="0"/>
              <a:t>MRI of head and orbits was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Francisca Zuazo </a:t>
            </a:r>
            <a:r>
              <a:rPr lang="en-US" dirty="0"/>
              <a:t>Echinique</a:t>
            </a:r>
            <a:r>
              <a:rPr lang="en-US" dirty="0"/>
              <a:t>, MD</a:t>
            </a:r>
          </a:p>
          <a:p>
            <a:pPr lvl="1"/>
            <a:r>
              <a:rPr lang="en-US" dirty="0"/>
              <a:t>Patricia Kirby, MD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Conjunctival Complex Choristoma</a:t>
            </a:r>
          </a:p>
        </p:txBody>
      </p:sp>
    </p:spTree>
    <p:extLst>
      <p:ext uri="{BB962C8B-B14F-4D97-AF65-F5344CB8AC3E}">
        <p14:creationId xmlns:p14="http://schemas.microsoft.com/office/powerpoint/2010/main" val="269664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3 month old Caucasian female</a:t>
            </a:r>
          </a:p>
          <a:p>
            <a:r>
              <a:rPr lang="en-US" dirty="0"/>
              <a:t>Pedunculated mass in the left lateral canthus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Present since about 1 month of age</a:t>
            </a:r>
          </a:p>
          <a:p>
            <a:r>
              <a:rPr lang="en-US" dirty="0"/>
              <a:t>Medical history: unremarkable</a:t>
            </a:r>
          </a:p>
          <a:p>
            <a:r>
              <a:rPr lang="en-US" dirty="0"/>
              <a:t>Exam appropriate for age other than the mass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rgbClr val="C86D58"/>
                </a:solidFill>
              </a:rPr>
              <a:t>Clinical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4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1F0BBAD-E3FB-4857-830A-DC21BE44C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5029200" cy="29961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rgbClr val="C86D58"/>
                </a:solidFill>
              </a:rPr>
              <a:t>Clinical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/>
          <a:lstStyle/>
          <a:p>
            <a:pPr lvl="1"/>
            <a:r>
              <a:rPr lang="en-US" dirty="0"/>
              <a:t>Resection delayed until 6 months of age due to risks of general anesthesia</a:t>
            </a:r>
          </a:p>
          <a:p>
            <a:pPr lvl="1"/>
            <a:r>
              <a:rPr lang="en-US" dirty="0"/>
              <a:t>Patient returned at age 6 months, lesion slightly larger</a:t>
            </a:r>
          </a:p>
          <a:p>
            <a:pPr lvl="1"/>
            <a:r>
              <a:rPr lang="en-US" dirty="0"/>
              <a:t>Observation recommended</a:t>
            </a:r>
          </a:p>
          <a:p>
            <a:pPr lvl="1"/>
            <a:r>
              <a:rPr lang="en-US" dirty="0"/>
              <a:t>Excisional biopsy performed at age 10 months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rgbClr val="C86D58"/>
                </a:solidFill>
              </a:rPr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7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rgbClr val="C86D58"/>
                </a:solidFill>
              </a:rPr>
              <a:t>Gross Examination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7B950E-0161-442C-B7DC-188E5259A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Tan-white, solid, rubbery irregular piece of tissue</a:t>
            </a:r>
          </a:p>
          <a:p>
            <a:r>
              <a:rPr lang="en-US" dirty="0"/>
              <a:t>4 mm x 3.5 mm x 3 mm</a:t>
            </a:r>
          </a:p>
        </p:txBody>
      </p:sp>
    </p:spTree>
    <p:extLst>
      <p:ext uri="{BB962C8B-B14F-4D97-AF65-F5344CB8AC3E}">
        <p14:creationId xmlns:p14="http://schemas.microsoft.com/office/powerpoint/2010/main" val="281785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5601386-551F-4FA5-84C9-59C38ADF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35" y="1492514"/>
            <a:ext cx="4332131" cy="51368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rgbClr val="C86D58"/>
                </a:solidFill>
              </a:rPr>
              <a:t>Histopathology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FF9304-3AA6-423D-B4A2-7656CCE37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64" y="1417638"/>
            <a:ext cx="4080272" cy="5440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2BED07-6944-46E7-A180-52F8C636A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80" y="1434306"/>
            <a:ext cx="4351041" cy="5423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97897B-8E86-4D53-8C1E-2FE74DB43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32" y="1293018"/>
            <a:ext cx="4173736" cy="5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rgbClr val="C86D58"/>
                </a:solidFill>
              </a:rPr>
              <a:t>Histopathology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6F7D832-7DBF-4F69-8147-D602EC642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83" y="1369219"/>
            <a:ext cx="4059435" cy="54125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8C51B7-9ABE-4479-A3A3-68F1DEB03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83" y="1371600"/>
            <a:ext cx="4059435" cy="5412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08A6B9-8B75-4B3C-9316-54EA433B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83" y="1371600"/>
            <a:ext cx="4059435" cy="5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Conjunctival Complex Choristoma</a:t>
            </a:r>
            <a:br>
              <a:rPr lang="en-US" dirty="0"/>
            </a:br>
            <a:r>
              <a:rPr lang="en-US" sz="2200" dirty="0">
                <a:solidFill>
                  <a:srgbClr val="C86D58"/>
                </a:solidFill>
              </a:rPr>
              <a:t>Histopathology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5F4F5AE-16C5-4A95-882C-819964E2A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874838"/>
            <a:ext cx="6034616" cy="45259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75A5BB-0DB1-4953-927B-3859FD1CA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47625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">
  <a:themeElements>
    <a:clrScheme name="Custom 6">
      <a:dk1>
        <a:sysClr val="windowText" lastClr="000000"/>
      </a:dk1>
      <a:lt1>
        <a:sysClr val="window" lastClr="FFFFFF"/>
      </a:lt1>
      <a:dk2>
        <a:srgbClr val="002060"/>
      </a:dk2>
      <a:lt2>
        <a:srgbClr val="BFBFBF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2974</TotalTime>
  <Words>407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Presentation1</vt:lpstr>
      <vt:lpstr>Conjunctival Complex Choristoma</vt:lpstr>
      <vt:lpstr>Conjunctival Complex Choristoma</vt:lpstr>
      <vt:lpstr>Conjunctival Complex Choristoma Clinical Presentation</vt:lpstr>
      <vt:lpstr>Conjunctival Complex Choristoma Clinical Presentation</vt:lpstr>
      <vt:lpstr>Conjunctival Complex Choristoma Management</vt:lpstr>
      <vt:lpstr>Conjunctival Complex Choristoma Gross Examination</vt:lpstr>
      <vt:lpstr>Conjunctival Complex Choristoma Histopathology</vt:lpstr>
      <vt:lpstr>Conjunctival Complex Choristoma Histopathology</vt:lpstr>
      <vt:lpstr>Conjunctival Complex Choristoma Histopathology</vt:lpstr>
      <vt:lpstr>Conjunctival Complex Choristoma Histopathology</vt:lpstr>
      <vt:lpstr>Conjunctival Complex Choristoma Immunohistochemistry</vt:lpstr>
      <vt:lpstr>Conjunctival Complex Choristoma Immunohistochemistry</vt:lpstr>
      <vt:lpstr>Conjunctival Complex Choristoma Diagnosis</vt:lpstr>
      <vt:lpstr>Conjunctival Complex Choristoma Discussion</vt:lpstr>
      <vt:lpstr>Conjunctival Complex Choristoma Discussion</vt:lpstr>
      <vt:lpstr>Conjunctival Complex Choristoma Discussion</vt:lpstr>
      <vt:lpstr>Conjunctival Complex Choristoma Discussion</vt:lpstr>
      <vt:lpstr>Conjunctival Complex Choristoma Discussion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syedn</dc:creator>
  <cp:lastModifiedBy>Syed, Nasreen A</cp:lastModifiedBy>
  <cp:revision>92</cp:revision>
  <dcterms:created xsi:type="dcterms:W3CDTF">2012-04-08T02:13:52Z</dcterms:created>
  <dcterms:modified xsi:type="dcterms:W3CDTF">2018-09-12T21:48:15Z</dcterms:modified>
</cp:coreProperties>
</file>