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257" r:id="rId3"/>
    <p:sldId id="321" r:id="rId4"/>
    <p:sldId id="319" r:id="rId5"/>
    <p:sldId id="259" r:id="rId6"/>
    <p:sldId id="275" r:id="rId7"/>
    <p:sldId id="276" r:id="rId8"/>
    <p:sldId id="277" r:id="rId9"/>
    <p:sldId id="278" r:id="rId10"/>
    <p:sldId id="280" r:id="rId11"/>
    <p:sldId id="279" r:id="rId12"/>
    <p:sldId id="281" r:id="rId13"/>
    <p:sldId id="282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7" r:id="rId23"/>
    <p:sldId id="318" r:id="rId24"/>
    <p:sldId id="283" r:id="rId25"/>
    <p:sldId id="292" r:id="rId26"/>
    <p:sldId id="293" r:id="rId27"/>
    <p:sldId id="312" r:id="rId28"/>
    <p:sldId id="314" r:id="rId29"/>
    <p:sldId id="316" r:id="rId30"/>
    <p:sldId id="313" r:id="rId31"/>
    <p:sldId id="2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 autoAdjust="0"/>
    <p:restoredTop sz="84160" autoAdjust="0"/>
  </p:normalViewPr>
  <p:slideViewPr>
    <p:cSldViewPr snapToGrid="0">
      <p:cViewPr varScale="1">
        <p:scale>
          <a:sx n="64" d="100"/>
          <a:sy n="64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BE4D0-F355-4F9B-83A5-49B01B62C5A4}" type="datetimeFigureOut">
              <a:rPr lang="en-US" smtClean="0"/>
              <a:t>9/15/18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CE35D-CB82-4BCB-A0C6-193FFEA42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8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80EE7-8E15-8444-A3EC-9DD20E253E2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3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CE35D-CB82-4BCB-A0C6-193FFEA427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1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4435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0012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6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01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A8B40E1-1CD4-B445-B037-71246B0ED044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442FC4-8916-1147-B40B-DAFD1EC0C7F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85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82173" y="141112"/>
            <a:ext cx="9876523" cy="94074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FF4B44-8410-8E45-AD4B-80A20046035E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FFC0181-8543-3A43-BE13-D2F9F00CFBE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FF4B44-8410-8E45-AD4B-80A20046035E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FFC0181-8543-3A43-BE13-D2F9F00CFBE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38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173" y="235185"/>
            <a:ext cx="9876523" cy="53334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FF4B44-8410-8E45-AD4B-80A20046035E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FFC0181-8543-3A43-BE13-D2F9F00CFBE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81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173" y="235185"/>
            <a:ext cx="9876523" cy="5333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FF4B44-8410-8E45-AD4B-80A20046035E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FFC0181-8543-3A43-BE13-D2F9F00CFBE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6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173" y="235185"/>
            <a:ext cx="9876523" cy="53334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FF4B44-8410-8E45-AD4B-80A20046035E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FFC0181-8543-3A43-BE13-D2F9F00CFBE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2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FF4B44-8410-8E45-AD4B-80A20046035E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FFC0181-8543-3A43-BE13-D2F9F00CFBE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86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FF4B44-8410-8E45-AD4B-80A20046035E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FFC0181-8543-3A43-BE13-D2F9F00CFBE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09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FF4B44-8410-8E45-AD4B-80A20046035E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FFC0181-8543-3A43-BE13-D2F9F00CFBE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173" y="235185"/>
            <a:ext cx="9876523" cy="53334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FF4B44-8410-8E45-AD4B-80A20046035E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FFC0181-8543-3A43-BE13-D2F9F00CFBE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28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FF4B44-8410-8E45-AD4B-80A20046035E}" type="datetimeFigureOut">
              <a:rPr lang="en-US" smtClean="0">
                <a:solidFill>
                  <a:prstClr val="black"/>
                </a:solidFill>
              </a:rPr>
              <a:pPr defTabSz="457200"/>
              <a:t>9/15/18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FFC0181-8543-3A43-BE13-D2F9F00CFBED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4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2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7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8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8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1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5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7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emf"/><Relationship Id="rId14" Type="http://schemas.openxmlformats.org/officeDocument/2006/relationships/image" Target="../media/image3.emf"/><Relationship Id="rId15" Type="http://schemas.openxmlformats.org/officeDocument/2006/relationships/image" Target="../media/image4.emf"/><Relationship Id="rId16" Type="http://schemas.openxmlformats.org/officeDocument/2006/relationships/image" Target="../media/image5.emf"/><Relationship Id="rId17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late cover slide gold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3FF4B44-8410-8E45-AD4B-80A200460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FFC0181-8543-3A43-BE13-D2F9F00CF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2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433" y="104892"/>
            <a:ext cx="11940508" cy="10287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7203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gw_atx_2cs_rev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2" y="228601"/>
            <a:ext cx="1382261" cy="777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V="1">
            <a:off x="2935111" y="6605647"/>
            <a:ext cx="9130829" cy="148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09195" y="6299039"/>
            <a:ext cx="2044293" cy="357255"/>
          </a:xfrm>
          <a:prstGeom prst="rect">
            <a:avLst/>
          </a:prstGeom>
        </p:spPr>
      </p:pic>
      <p:pic>
        <p:nvPicPr>
          <p:cNvPr id="2" name="Picture 1" descr="gw_sch_smhs_full_2cs_pos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2" y="6170941"/>
            <a:ext cx="2383979" cy="5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9" Type="http://schemas.openxmlformats.org/officeDocument/2006/relationships/image" Target="../media/image23.jpg"/><Relationship Id="rId10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u="sng" dirty="0" smtClean="0">
                <a:solidFill>
                  <a:schemeClr val="bg1"/>
                </a:solidFill>
                <a:latin typeface="Hoefler Txt Bold SC"/>
                <a:cs typeface="Hoefler Txt Bold SC"/>
              </a:rPr>
              <a:t>Necrotic </a:t>
            </a:r>
            <a:r>
              <a:rPr lang="en-US" sz="4000" u="sng" dirty="0" err="1" smtClean="0">
                <a:solidFill>
                  <a:schemeClr val="bg1"/>
                </a:solidFill>
                <a:latin typeface="Hoefler Txt Bold SC"/>
                <a:cs typeface="Hoefler Txt Bold SC"/>
              </a:rPr>
              <a:t>Sinonasal</a:t>
            </a:r>
            <a:r>
              <a:rPr lang="en-US" sz="4000" u="sng" dirty="0" smtClean="0">
                <a:solidFill>
                  <a:schemeClr val="bg1"/>
                </a:solidFill>
                <a:latin typeface="Hoefler Txt Bold SC"/>
                <a:cs typeface="Hoefler Txt Bold SC"/>
              </a:rPr>
              <a:t> Neuroendocrine Carcinoma(SNEC)</a:t>
            </a:r>
            <a:endParaRPr lang="en-US" sz="3000" i="1" dirty="0">
              <a:solidFill>
                <a:schemeClr val="bg1"/>
              </a:solidFill>
              <a:latin typeface="Hoefler Txt Bold SC"/>
              <a:cs typeface="Hoefler Txt Bold SC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828800" y="4014377"/>
            <a:ext cx="8534400" cy="20383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Keith James </a:t>
            </a:r>
            <a:r>
              <a:rPr lang="en-US" dirty="0" err="1" smtClean="0"/>
              <a:t>Wroblewski</a:t>
            </a:r>
            <a:r>
              <a:rPr lang="en-US" dirty="0" smtClean="0"/>
              <a:t> MD  No financial disclosures to report</a:t>
            </a:r>
          </a:p>
          <a:p>
            <a:r>
              <a:rPr lang="en-US" dirty="0" smtClean="0"/>
              <a:t>Frank Chin, MD (PGY3)</a:t>
            </a:r>
          </a:p>
          <a:p>
            <a:r>
              <a:rPr lang="en-US" dirty="0" smtClean="0"/>
              <a:t>Rim Abdallah, MD (Resident)Pathology)</a:t>
            </a:r>
          </a:p>
          <a:p>
            <a:r>
              <a:rPr lang="en-US" dirty="0" smtClean="0"/>
              <a:t>Sana </a:t>
            </a:r>
            <a:r>
              <a:rPr lang="en-US" dirty="0" err="1" smtClean="0"/>
              <a:t>Tabbara</a:t>
            </a:r>
            <a:r>
              <a:rPr lang="en-US" dirty="0" smtClean="0"/>
              <a:t> MD Pathology</a:t>
            </a:r>
          </a:p>
        </p:txBody>
      </p:sp>
    </p:spTree>
    <p:extLst>
      <p:ext uri="{BB962C8B-B14F-4D97-AF65-F5344CB8AC3E}">
        <p14:creationId xmlns:p14="http://schemas.microsoft.com/office/powerpoint/2010/main" val="23916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222392"/>
            <a:ext cx="9876523" cy="940740"/>
          </a:xfrm>
        </p:spPr>
        <p:txBody>
          <a:bodyPr/>
          <a:lstStyle/>
          <a:p>
            <a:r>
              <a:rPr lang="en-US" dirty="0" smtClean="0"/>
              <a:t>MRI Face/Neck/Orbits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31" y="1152477"/>
            <a:ext cx="6314872" cy="558812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26" y="1163122"/>
            <a:ext cx="6314873" cy="55881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21" y="1154324"/>
            <a:ext cx="6314874" cy="5588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13" y="1170229"/>
            <a:ext cx="6314876" cy="5602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03" y="1145367"/>
            <a:ext cx="6314878" cy="5602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56" y="1163122"/>
            <a:ext cx="6314879" cy="56023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56" y="1156016"/>
            <a:ext cx="6314881" cy="56023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53" y="1156016"/>
            <a:ext cx="6314883" cy="5602331"/>
          </a:xfrm>
          <a:prstGeom prst="rect">
            <a:avLst/>
          </a:prstGeom>
        </p:spPr>
      </p:pic>
      <p:pic>
        <p:nvPicPr>
          <p:cNvPr id="1026" name="Picture 2" descr="Image result for black bo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87" y="1168808"/>
            <a:ext cx="1189848" cy="11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3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202072"/>
            <a:ext cx="9876523" cy="9407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Assessment:</a:t>
            </a:r>
          </a:p>
          <a:p>
            <a:r>
              <a:rPr lang="en-US" dirty="0" smtClean="0"/>
              <a:t>Compressive optic neuropathy and EOM restriction OS secondary to orbital extension of a large </a:t>
            </a:r>
            <a:r>
              <a:rPr lang="en-US" dirty="0" err="1" smtClean="0"/>
              <a:t>sinonasal</a:t>
            </a:r>
            <a:r>
              <a:rPr lang="en-US" dirty="0" smtClean="0"/>
              <a:t> mass.</a:t>
            </a:r>
          </a:p>
          <a:p>
            <a:pPr marL="0" indent="0">
              <a:buNone/>
            </a:pPr>
            <a:r>
              <a:rPr lang="en-US" b="1" u="sng" dirty="0" smtClean="0"/>
              <a:t>Plan:</a:t>
            </a:r>
          </a:p>
          <a:p>
            <a:pPr marL="514350" indent="-514350">
              <a:buAutoNum type="arabicPeriod"/>
            </a:pPr>
            <a:r>
              <a:rPr lang="en-US" dirty="0" smtClean="0"/>
              <a:t>Exam under anesthesia and nasal endoscopy with biopsy with ENT.</a:t>
            </a:r>
          </a:p>
          <a:p>
            <a:pPr marL="514350" indent="-514350">
              <a:buAutoNum type="arabicPeriod"/>
            </a:pPr>
            <a:r>
              <a:rPr lang="en-US" dirty="0" smtClean="0"/>
              <a:t>IV </a:t>
            </a:r>
            <a:r>
              <a:rPr lang="en-US" dirty="0" err="1"/>
              <a:t>D</a:t>
            </a:r>
            <a:r>
              <a:rPr lang="en-US" dirty="0" err="1" smtClean="0"/>
              <a:t>ecadron</a:t>
            </a:r>
            <a:r>
              <a:rPr lang="en-US" dirty="0" smtClean="0"/>
              <a:t> for compressive optic neuropathy.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8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212232"/>
            <a:ext cx="9876523" cy="940740"/>
          </a:xfrm>
        </p:spPr>
        <p:txBody>
          <a:bodyPr/>
          <a:lstStyle/>
          <a:p>
            <a:r>
              <a:rPr lang="en-US" dirty="0" smtClean="0"/>
              <a:t>Hospital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72037"/>
            <a:ext cx="10972800" cy="47560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10/23/17:</a:t>
            </a:r>
            <a:endParaRPr lang="en-US" dirty="0" smtClean="0"/>
          </a:p>
          <a:p>
            <a:r>
              <a:rPr lang="en-US" dirty="0" smtClean="0"/>
              <a:t>Admitted to GW Hospital.</a:t>
            </a:r>
          </a:p>
          <a:p>
            <a:pPr marL="0" indent="0">
              <a:buNone/>
            </a:pPr>
            <a:r>
              <a:rPr lang="en-US" b="1" u="sng" dirty="0" smtClean="0"/>
              <a:t>10/24/17:</a:t>
            </a:r>
            <a:endParaRPr lang="en-US" dirty="0" smtClean="0"/>
          </a:p>
          <a:p>
            <a:r>
              <a:rPr lang="en-US" dirty="0" smtClean="0"/>
              <a:t>Underwent biopsy by ENT.</a:t>
            </a:r>
          </a:p>
          <a:p>
            <a:pPr lvl="1"/>
            <a:r>
              <a:rPr lang="en-US" dirty="0" smtClean="0"/>
              <a:t>Frozen section concerning for high grade malignant neoplasm.</a:t>
            </a:r>
          </a:p>
          <a:p>
            <a:pPr marL="0" indent="0">
              <a:buNone/>
            </a:pPr>
            <a:r>
              <a:rPr lang="en-US" b="1" u="sng" dirty="0" smtClean="0"/>
              <a:t>10/25/17- 10/27/17:</a:t>
            </a:r>
          </a:p>
          <a:p>
            <a:r>
              <a:rPr lang="en-US" dirty="0" smtClean="0"/>
              <a:t>Eye exam stable/unchanged. </a:t>
            </a:r>
          </a:p>
          <a:p>
            <a:r>
              <a:rPr lang="en-US" dirty="0" smtClean="0"/>
              <a:t>PET scan obtained 10/27/17, showed an extensively hypermetabolic mass (Max SUV = 46.6) in left nasopharynx with extension into bilateral orbits and left maxillary sinus. No other areas of </a:t>
            </a:r>
            <a:r>
              <a:rPr lang="en-US" dirty="0" err="1" smtClean="0"/>
              <a:t>hypermetabolism</a:t>
            </a:r>
            <a:r>
              <a:rPr lang="en-US" dirty="0" smtClean="0"/>
              <a:t> noted.</a:t>
            </a:r>
          </a:p>
          <a:p>
            <a:r>
              <a:rPr lang="en-US" dirty="0" err="1" smtClean="0"/>
              <a:t>Heme</a:t>
            </a:r>
            <a:r>
              <a:rPr lang="en-US" dirty="0" smtClean="0"/>
              <a:t>/</a:t>
            </a:r>
            <a:r>
              <a:rPr lang="en-US" dirty="0" err="1" smtClean="0"/>
              <a:t>Onc</a:t>
            </a:r>
            <a:r>
              <a:rPr lang="en-US" dirty="0" smtClean="0"/>
              <a:t> consulted. </a:t>
            </a:r>
          </a:p>
          <a:p>
            <a:r>
              <a:rPr lang="en-US" dirty="0" smtClean="0"/>
              <a:t>Discharged on 10/27/17 with PO prednisone with follow up with ENT, Oncology, and Ophthalmology.</a:t>
            </a:r>
          </a:p>
          <a:p>
            <a:pPr marL="0" indent="0">
              <a:buNone/>
            </a:pPr>
            <a:endParaRPr lang="en-US" b="1" u="sng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/>
              <a:t>01/5/2017</a:t>
            </a:r>
            <a:endParaRPr lang="en-US" dirty="0"/>
          </a:p>
        </p:txBody>
      </p:sp>
      <p:sp>
        <p:nvSpPr>
          <p:cNvPr id="2051" name="Title 3"/>
          <p:cNvSpPr>
            <a:spLocks noGrp="1"/>
          </p:cNvSpPr>
          <p:nvPr>
            <p:ph type="ctrTitle"/>
          </p:nvPr>
        </p:nvSpPr>
        <p:spPr>
          <a:xfrm>
            <a:off x="914400" y="1940560"/>
            <a:ext cx="10363200" cy="1659891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SP-17-17396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63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4" name="Subtitle 3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0" y="2130426"/>
            <a:ext cx="7924800" cy="2209800"/>
          </a:xfrm>
        </p:spPr>
        <p:txBody>
          <a:bodyPr rtlCol="0">
            <a:normAutofit/>
          </a:bodyPr>
          <a:lstStyle/>
          <a:p>
            <a:pPr marL="514350" indent="-514350" algn="l">
              <a:defRPr/>
            </a:pPr>
            <a:r>
              <a:rPr lang="en-US" b="1" dirty="0">
                <a:solidFill>
                  <a:schemeClr val="tx1"/>
                </a:solidFill>
              </a:rPr>
              <a:t>LEFT NASAL CAVITY, MASS, BIOPSY</a:t>
            </a:r>
          </a:p>
          <a:p>
            <a:pPr marL="514350" indent="-514350" algn="l">
              <a:defRPr/>
            </a:pPr>
            <a:r>
              <a:rPr lang="en-US" dirty="0">
                <a:solidFill>
                  <a:schemeClr val="tx1"/>
                </a:solidFill>
              </a:rPr>
              <a:t>Multiple fragments of pink-tan soft tissue</a:t>
            </a: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16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Biopsy</a:t>
            </a:r>
          </a:p>
        </p:txBody>
      </p:sp>
      <p:pic>
        <p:nvPicPr>
          <p:cNvPr id="4099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60" y="1378650"/>
            <a:ext cx="9454035" cy="5221657"/>
          </a:xfrm>
        </p:spPr>
      </p:pic>
    </p:spTree>
    <p:extLst>
      <p:ext uri="{BB962C8B-B14F-4D97-AF65-F5344CB8AC3E}">
        <p14:creationId xmlns:p14="http://schemas.microsoft.com/office/powerpoint/2010/main" val="35450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5" descr="Image_137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0474" y="1292087"/>
            <a:ext cx="9407128" cy="5142727"/>
          </a:xfrm>
        </p:spPr>
      </p:pic>
    </p:spTree>
    <p:extLst>
      <p:ext uri="{BB962C8B-B14F-4D97-AF65-F5344CB8AC3E}">
        <p14:creationId xmlns:p14="http://schemas.microsoft.com/office/powerpoint/2010/main" val="168618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950" y="168965"/>
            <a:ext cx="10363200" cy="1427180"/>
          </a:xfrm>
        </p:spPr>
        <p:txBody>
          <a:bodyPr/>
          <a:lstStyle/>
          <a:p>
            <a:r>
              <a:rPr lang="en-US" sz="1400" b="1" dirty="0">
                <a:solidFill>
                  <a:schemeClr val="bg1"/>
                </a:solidFill>
              </a:rPr>
              <a:t>Small round cell tumor types:  small cell neuroendocrine carcinoma, </a:t>
            </a:r>
            <a:r>
              <a:rPr lang="en-US" sz="1400" b="1" dirty="0" err="1">
                <a:solidFill>
                  <a:schemeClr val="bg1"/>
                </a:solidFill>
              </a:rPr>
              <a:t>sinonasal</a:t>
            </a:r>
            <a:r>
              <a:rPr lang="en-US" sz="1400" b="1" dirty="0">
                <a:solidFill>
                  <a:schemeClr val="bg1"/>
                </a:solidFill>
              </a:rPr>
              <a:t> undifferentiated carcinoma, squamous cell carcinoma, Ewing sarcoma-primitive </a:t>
            </a:r>
            <a:r>
              <a:rPr lang="en-US" sz="1400" b="1" dirty="0" err="1">
                <a:solidFill>
                  <a:schemeClr val="bg1"/>
                </a:solidFill>
              </a:rPr>
              <a:t>neuroectodermal</a:t>
            </a:r>
            <a:r>
              <a:rPr lang="en-US" sz="1400" b="1" dirty="0">
                <a:solidFill>
                  <a:schemeClr val="bg1"/>
                </a:solidFill>
              </a:rPr>
              <a:t> tumor (PNET), mucosal malignant melanoma, olfactory neuroblastoma (</a:t>
            </a:r>
            <a:r>
              <a:rPr lang="en-US" sz="1400" b="1" dirty="0" err="1">
                <a:solidFill>
                  <a:schemeClr val="bg1"/>
                </a:solidFill>
              </a:rPr>
              <a:t>esthesioneuroblastoma</a:t>
            </a:r>
            <a:r>
              <a:rPr lang="en-US" sz="1400" b="1" dirty="0">
                <a:solidFill>
                  <a:schemeClr val="bg1"/>
                </a:solidFill>
              </a:rPr>
              <a:t>), desmoplastic small round cell tumor, rhabdomyosarcoma, etc.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Content Placeholder 3" descr="Image_137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587" y="1124951"/>
            <a:ext cx="8797925" cy="4846638"/>
          </a:xfrm>
        </p:spPr>
      </p:pic>
    </p:spTree>
    <p:extLst>
      <p:ext uri="{BB962C8B-B14F-4D97-AF65-F5344CB8AC3E}">
        <p14:creationId xmlns:p14="http://schemas.microsoft.com/office/powerpoint/2010/main" val="2641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 descr="Image_137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7582" y="1183998"/>
            <a:ext cx="9808817" cy="5393774"/>
          </a:xfrm>
        </p:spPr>
      </p:pic>
    </p:spTree>
    <p:extLst>
      <p:ext uri="{BB962C8B-B14F-4D97-AF65-F5344CB8AC3E}">
        <p14:creationId xmlns:p14="http://schemas.microsoft.com/office/powerpoint/2010/main" val="114954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/>
              <a:t>Cytokeratin CAM5.2 and MAK6</a:t>
            </a:r>
          </a:p>
        </p:txBody>
      </p:sp>
      <p:pic>
        <p:nvPicPr>
          <p:cNvPr id="819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855" y="1152938"/>
            <a:ext cx="9164468" cy="4821101"/>
          </a:xfrm>
        </p:spPr>
      </p:pic>
    </p:spTree>
    <p:extLst>
      <p:ext uri="{BB962C8B-B14F-4D97-AF65-F5344CB8AC3E}">
        <p14:creationId xmlns:p14="http://schemas.microsoft.com/office/powerpoint/2010/main" val="20045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Which of the following US President shown in his </a:t>
            </a:r>
            <a:r>
              <a:rPr lang="en-US" dirty="0" err="1" smtClean="0">
                <a:solidFill>
                  <a:schemeClr val="bg1"/>
                </a:solidFill>
              </a:rPr>
              <a:t>skulling</a:t>
            </a:r>
            <a:r>
              <a:rPr lang="en-US" dirty="0" smtClean="0">
                <a:solidFill>
                  <a:schemeClr val="bg1"/>
                </a:solidFill>
              </a:rPr>
              <a:t> attire at Harvard had a traumatic loss of vision in one of his eyes while boxing in the White House?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A.  Aaron Burr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B.  Herbert Hoover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C.  Alexander Hamilton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D.  Teddy Roosevelt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E.  Andrew Jackson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3048001" y="32766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CD56</a:t>
            </a:r>
          </a:p>
        </p:txBody>
      </p:sp>
      <p:pic>
        <p:nvPicPr>
          <p:cNvPr id="717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6553200" y="327660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synaptophysin</a:t>
            </a: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1905000" y="4419601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Negative for Ck5/6, p40, p63, vimentin, desmin, myogenin, S100, HMB45 and lymphoid markers, EBV negative</a:t>
            </a:r>
          </a:p>
        </p:txBody>
      </p:sp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1905000" y="5562601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/>
              <a:t>Diagnosis: Small cell undifferentiated neuroendocrine carcinoma </a:t>
            </a:r>
          </a:p>
          <a:p>
            <a:pPr eaLnBrk="1" hangingPunct="1"/>
            <a:r>
              <a:rPr lang="en-US" altLang="en-US" sz="2000" b="1"/>
              <a:t>	AKA poorly differentiated neuroendocrine carcinoma</a:t>
            </a:r>
          </a:p>
        </p:txBody>
      </p:sp>
    </p:spTree>
    <p:extLst>
      <p:ext uri="{BB962C8B-B14F-4D97-AF65-F5344CB8AC3E}">
        <p14:creationId xmlns:p14="http://schemas.microsoft.com/office/powerpoint/2010/main" val="7383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3" grpId="0"/>
      <p:bldP spid="7174" grpId="0"/>
      <p:bldP spid="71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 56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96" y="1129586"/>
            <a:ext cx="6848059" cy="572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6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Synatophysin</a:t>
            </a:r>
            <a:endParaRPr lang="en-US" dirty="0"/>
          </a:p>
        </p:txBody>
      </p:sp>
      <p:pic>
        <p:nvPicPr>
          <p:cNvPr id="4" name="Pictur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67" y="1081851"/>
            <a:ext cx="6679369" cy="558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171592"/>
            <a:ext cx="9876523" cy="940740"/>
          </a:xfrm>
        </p:spPr>
        <p:txBody>
          <a:bodyPr/>
          <a:lstStyle/>
          <a:p>
            <a:r>
              <a:rPr lang="en-US" dirty="0" smtClean="0"/>
              <a:t>Outpatient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11/1/17:</a:t>
            </a:r>
            <a:endParaRPr lang="en-US" dirty="0" smtClean="0"/>
          </a:p>
          <a:p>
            <a:r>
              <a:rPr lang="en-US" b="1" i="1" dirty="0"/>
              <a:t>Oncology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Induction </a:t>
            </a:r>
            <a:r>
              <a:rPr lang="en-US" dirty="0"/>
              <a:t>chemotherapy with </a:t>
            </a:r>
            <a:r>
              <a:rPr lang="en-US" b="1" dirty="0"/>
              <a:t>Cisplatin</a:t>
            </a:r>
            <a:r>
              <a:rPr lang="en-US" dirty="0"/>
              <a:t> (75 mg/m2) and </a:t>
            </a:r>
            <a:r>
              <a:rPr lang="en-US" b="1" dirty="0"/>
              <a:t>Etoposide</a:t>
            </a:r>
            <a:r>
              <a:rPr lang="en-US" dirty="0"/>
              <a:t> (100 mg/m2) x 3-4 </a:t>
            </a:r>
            <a:r>
              <a:rPr lang="en-US" dirty="0" smtClean="0"/>
              <a:t>cycles.</a:t>
            </a:r>
          </a:p>
          <a:p>
            <a:pPr lvl="1"/>
            <a:r>
              <a:rPr lang="en-US" dirty="0" smtClean="0"/>
              <a:t>Further </a:t>
            </a:r>
            <a:r>
              <a:rPr lang="en-US" dirty="0"/>
              <a:t>imaging </a:t>
            </a:r>
            <a:r>
              <a:rPr lang="en-US" dirty="0" smtClean="0"/>
              <a:t>followed </a:t>
            </a:r>
            <a:r>
              <a:rPr lang="en-US" dirty="0"/>
              <a:t>by radiation </a:t>
            </a:r>
            <a:r>
              <a:rPr lang="en-US" dirty="0" smtClean="0"/>
              <a:t>therapy or possible surgical resection upon completion of chemotherapy.</a:t>
            </a:r>
            <a:endParaRPr lang="en-US" dirty="0"/>
          </a:p>
          <a:p>
            <a:r>
              <a:rPr lang="en-US" b="1" i="1" dirty="0" smtClean="0"/>
              <a:t>Ophthalmology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VA OS down to CF @ 2ft. EOM motility restriction stable/no change. No change on DFE. </a:t>
            </a:r>
          </a:p>
          <a:p>
            <a:pPr marL="0" indent="0">
              <a:buNone/>
            </a:pPr>
            <a:r>
              <a:rPr lang="en-US" b="1" u="sng" dirty="0" smtClean="0"/>
              <a:t>11/8/17:</a:t>
            </a:r>
          </a:p>
          <a:p>
            <a:r>
              <a:rPr lang="en-US" dirty="0" smtClean="0"/>
              <a:t>First round of chemotherapy with Cisplatin and Etoposide.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7738" y="171592"/>
            <a:ext cx="9876523" cy="940740"/>
          </a:xfrm>
        </p:spPr>
        <p:txBody>
          <a:bodyPr/>
          <a:lstStyle/>
          <a:p>
            <a:r>
              <a:rPr lang="en-US" dirty="0" smtClean="0"/>
              <a:t>Outpatient Course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11/15/17:</a:t>
            </a:r>
          </a:p>
          <a:p>
            <a:r>
              <a:rPr lang="en-US" dirty="0" smtClean="0"/>
              <a:t>VA: OS 20/40-, Full color vision</a:t>
            </a:r>
          </a:p>
          <a:p>
            <a:r>
              <a:rPr lang="en-US" dirty="0" smtClean="0"/>
              <a:t>Resolution of APD</a:t>
            </a:r>
          </a:p>
          <a:p>
            <a:r>
              <a:rPr lang="en-US" dirty="0" smtClean="0"/>
              <a:t>Improvement of proptosis</a:t>
            </a:r>
          </a:p>
          <a:p>
            <a:r>
              <a:rPr lang="en-US" dirty="0" smtClean="0"/>
              <a:t>Improvement in diplopia and EOMs:                  </a:t>
            </a:r>
            <a:r>
              <a:rPr lang="en-US" dirty="0"/>
              <a:t>OS</a:t>
            </a:r>
          </a:p>
          <a:p>
            <a:pPr marL="0" indent="0">
              <a:buNone/>
            </a:pPr>
            <a:r>
              <a:rPr lang="en-US" dirty="0"/>
              <a:t>                      </a:t>
            </a:r>
            <a:r>
              <a:rPr lang="en-US" dirty="0" smtClean="0"/>
              <a:t>                                                          </a:t>
            </a:r>
            <a:r>
              <a:rPr lang="en-US" dirty="0"/>
              <a:t>+3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smtClean="0"/>
              <a:t>                                                                      </a:t>
            </a:r>
            <a:r>
              <a:rPr lang="en-US" dirty="0"/>
              <a:t>+3        +2-3 </a:t>
            </a:r>
          </a:p>
          <a:p>
            <a:pPr marL="0" indent="0">
              <a:buNone/>
            </a:pPr>
            <a:r>
              <a:rPr lang="en-US" dirty="0"/>
              <a:t>                     </a:t>
            </a:r>
            <a:r>
              <a:rPr lang="en-US" dirty="0" smtClean="0"/>
              <a:t>                                                         +3-4</a:t>
            </a:r>
          </a:p>
          <a:p>
            <a:r>
              <a:rPr lang="en-US" dirty="0" smtClean="0"/>
              <a:t>However, patient was noted to have developed CSR OS, likely secondary to high dose steroids. Follow up scheduled with retina.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191912"/>
            <a:ext cx="9876523" cy="940740"/>
          </a:xfrm>
        </p:spPr>
        <p:txBody>
          <a:bodyPr/>
          <a:lstStyle/>
          <a:p>
            <a:r>
              <a:rPr lang="en-US" dirty="0" smtClean="0"/>
              <a:t>Outpatient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12/14/17: </a:t>
            </a:r>
            <a:endParaRPr lang="en-US" dirty="0"/>
          </a:p>
          <a:p>
            <a:r>
              <a:rPr lang="en-US" dirty="0" smtClean="0"/>
              <a:t>VA OS 20/25</a:t>
            </a:r>
          </a:p>
          <a:p>
            <a:r>
              <a:rPr lang="en-US" dirty="0" smtClean="0"/>
              <a:t>Resolution of diplopia, full EOMs.</a:t>
            </a:r>
          </a:p>
          <a:p>
            <a:r>
              <a:rPr lang="en-US" dirty="0" smtClean="0"/>
              <a:t>CSR OS much improved, OCT mac showed resolution of SRF, mild IS/OS distortion nasal to fovea, and a resolving PED </a:t>
            </a:r>
            <a:r>
              <a:rPr lang="en-US" dirty="0" err="1" smtClean="0"/>
              <a:t>superonasal</a:t>
            </a:r>
            <a:r>
              <a:rPr lang="en-US" dirty="0" smtClean="0"/>
              <a:t> to fovea.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1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218" y="202072"/>
            <a:ext cx="9876523" cy="940740"/>
          </a:xfrm>
        </p:spPr>
        <p:txBody>
          <a:bodyPr/>
          <a:lstStyle/>
          <a:p>
            <a:r>
              <a:rPr lang="en-US" dirty="0" smtClean="0"/>
              <a:t>Small Cell Neuroendocrine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72037"/>
            <a:ext cx="10972800" cy="5325578"/>
          </a:xfrm>
        </p:spPr>
        <p:txBody>
          <a:bodyPr>
            <a:normAutofit/>
          </a:bodyPr>
          <a:lstStyle/>
          <a:p>
            <a:r>
              <a:rPr lang="en-US" dirty="0" smtClean="0"/>
              <a:t>Extra-pulmonary primary small cell neuroendocrine carcinomas are uncommon neoplasms.</a:t>
            </a:r>
          </a:p>
          <a:p>
            <a:pPr lvl="1"/>
            <a:r>
              <a:rPr lang="en-US" dirty="0" smtClean="0"/>
              <a:t>Comprises only </a:t>
            </a:r>
            <a:r>
              <a:rPr lang="en-US" b="1" i="1" dirty="0" smtClean="0"/>
              <a:t>2.5-5%</a:t>
            </a:r>
            <a:r>
              <a:rPr lang="en-US" dirty="0" smtClean="0"/>
              <a:t> of all small cell carcinomas.</a:t>
            </a:r>
          </a:p>
          <a:p>
            <a:r>
              <a:rPr lang="en-US" b="1" i="1" dirty="0" smtClean="0"/>
              <a:t>11-16% </a:t>
            </a:r>
            <a:r>
              <a:rPr lang="en-US" dirty="0" smtClean="0"/>
              <a:t>of extra-pulmonary small cell neuroendocrine carcinomas are of primary head and neck origin.</a:t>
            </a:r>
          </a:p>
          <a:p>
            <a:pPr lvl="1"/>
            <a:r>
              <a:rPr lang="en-US" b="1" i="1" dirty="0" smtClean="0"/>
              <a:t>30% of head and neck small cell carcinomas originated from the nasal cavity and the paranasal sinuses.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8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192870"/>
            <a:ext cx="9876523" cy="940740"/>
          </a:xfrm>
        </p:spPr>
        <p:txBody>
          <a:bodyPr/>
          <a:lstStyle/>
          <a:p>
            <a:r>
              <a:rPr lang="en-US" dirty="0" smtClean="0"/>
              <a:t>Small Cell Neuroendocrine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initially present with nasal obstruction, nasal discharge, and epistaxis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Decreased vision, diplopia, proptosis can occur with orbital involvement.</a:t>
            </a:r>
            <a:endParaRPr lang="en-US" dirty="0"/>
          </a:p>
          <a:p>
            <a:r>
              <a:rPr lang="en-US" dirty="0" smtClean="0"/>
              <a:t>Aggressive tumors </a:t>
            </a:r>
            <a:r>
              <a:rPr lang="en-US" dirty="0"/>
              <a:t>with many cases presenting in Stages III, IVA, or IVB</a:t>
            </a:r>
          </a:p>
          <a:p>
            <a:pPr lvl="1"/>
            <a:r>
              <a:rPr lang="en-US" dirty="0"/>
              <a:t>However, small cell neuroendocrine carcinomas of the nasal cavity and paranasal sinuses exhibited </a:t>
            </a:r>
            <a:r>
              <a:rPr lang="en-US" b="1" i="1" dirty="0"/>
              <a:t>the longest overall survival (median survival 36.4 months) </a:t>
            </a:r>
            <a:r>
              <a:rPr lang="en-US" dirty="0"/>
              <a:t>and </a:t>
            </a:r>
            <a:r>
              <a:rPr lang="en-US" b="1" i="1" dirty="0"/>
              <a:t>5 year overall survival of 45</a:t>
            </a:r>
            <a:r>
              <a:rPr lang="en-US" b="1" i="1" dirty="0" smtClean="0"/>
              <a:t>%.</a:t>
            </a:r>
          </a:p>
          <a:p>
            <a:pPr marL="457200" lvl="1" indent="0">
              <a:buNone/>
            </a:pPr>
            <a:endParaRPr lang="en-US" b="1" i="1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48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192870"/>
            <a:ext cx="9876523" cy="940740"/>
          </a:xfrm>
        </p:spPr>
        <p:txBody>
          <a:bodyPr/>
          <a:lstStyle/>
          <a:p>
            <a:r>
              <a:rPr lang="en-US" dirty="0" smtClean="0"/>
              <a:t>Small Cell Neuroendocrine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management favors chemotherapy followed by high dose proton-photon radiotherapy, with surgery reserved for non-responders</a:t>
            </a:r>
          </a:p>
          <a:p>
            <a:r>
              <a:rPr lang="en-US" dirty="0" smtClean="0"/>
              <a:t>Cisplatin and etoposide is usually preferred as first line chemotherapy treatment</a:t>
            </a:r>
          </a:p>
          <a:p>
            <a:pPr lvl="1"/>
            <a:r>
              <a:rPr lang="en-US" dirty="0" smtClean="0"/>
              <a:t>Ocular toxicities of cisplatin include nonspecific blurred vision, unilateral or bilateral </a:t>
            </a:r>
            <a:r>
              <a:rPr lang="en-US" dirty="0" err="1" smtClean="0"/>
              <a:t>retrobulbar</a:t>
            </a:r>
            <a:r>
              <a:rPr lang="en-US" dirty="0" smtClean="0"/>
              <a:t> optic neuritis, macular pigmentary changes, and other retinal toxicity.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130952"/>
            <a:ext cx="9876523" cy="940740"/>
          </a:xfrm>
        </p:spPr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Special thanks to:</a:t>
            </a:r>
          </a:p>
          <a:p>
            <a:r>
              <a:rPr lang="en-US" dirty="0" smtClean="0"/>
              <a:t>Dr. Craig Geist</a:t>
            </a:r>
          </a:p>
          <a:p>
            <a:r>
              <a:rPr lang="en-US" dirty="0" smtClean="0"/>
              <a:t>Dr. Keith </a:t>
            </a:r>
            <a:r>
              <a:rPr lang="en-US" dirty="0" err="1" smtClean="0"/>
              <a:t>Wroblewski</a:t>
            </a:r>
            <a:endParaRPr lang="en-US" dirty="0" smtClean="0"/>
          </a:p>
          <a:p>
            <a:r>
              <a:rPr lang="en-US" dirty="0" smtClean="0"/>
              <a:t>Dr. Rim Abdallah</a:t>
            </a:r>
          </a:p>
        </p:txBody>
      </p:sp>
    </p:spTree>
    <p:extLst>
      <p:ext uri="{BB962C8B-B14F-4D97-AF65-F5344CB8AC3E}">
        <p14:creationId xmlns:p14="http://schemas.microsoft.com/office/powerpoint/2010/main" val="27467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8" y="0"/>
            <a:ext cx="11161102" cy="6126163"/>
          </a:xfrm>
        </p:spPr>
      </p:pic>
    </p:spTree>
    <p:extLst>
      <p:ext uri="{BB962C8B-B14F-4D97-AF65-F5344CB8AC3E}">
        <p14:creationId xmlns:p14="http://schemas.microsoft.com/office/powerpoint/2010/main" val="2255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202072"/>
            <a:ext cx="9876523" cy="94074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Barker, Jerry L., et al. “Management of </a:t>
            </a:r>
            <a:r>
              <a:rPr lang="en-US" dirty="0" err="1"/>
              <a:t>Nonsinonasal</a:t>
            </a:r>
            <a:r>
              <a:rPr lang="en-US" dirty="0"/>
              <a:t> Neuroendocrine Carcinomas of the Head and Neck.” </a:t>
            </a:r>
            <a:r>
              <a:rPr lang="en-US" i="1" dirty="0"/>
              <a:t>Cancer</a:t>
            </a:r>
            <a:r>
              <a:rPr lang="en-US" dirty="0"/>
              <a:t>, Wiley Subscription Services, Inc., A Wiley Company, 22 Oct. 2003, onlinelibrary.wiley.com/</a:t>
            </a:r>
            <a:r>
              <a:rPr lang="en-US" dirty="0" err="1"/>
              <a:t>doi</a:t>
            </a:r>
            <a:r>
              <a:rPr lang="en-US" dirty="0"/>
              <a:t>/10.1002/cncr.11795/full.</a:t>
            </a:r>
            <a:endParaRPr lang="en-US" dirty="0" smtClean="0"/>
          </a:p>
          <a:p>
            <a:r>
              <a:rPr lang="en-US" dirty="0" err="1"/>
              <a:t>Fitzek</a:t>
            </a:r>
            <a:r>
              <a:rPr lang="en-US" dirty="0"/>
              <a:t>, Markus M., et al. “Neuroendocrine Tumors of the </a:t>
            </a:r>
            <a:r>
              <a:rPr lang="en-US" dirty="0" err="1"/>
              <a:t>Sinonasal</a:t>
            </a:r>
            <a:r>
              <a:rPr lang="en-US" dirty="0"/>
              <a:t> Tract.” </a:t>
            </a:r>
            <a:r>
              <a:rPr lang="en-US" i="1" dirty="0"/>
              <a:t>Cancer</a:t>
            </a:r>
            <a:r>
              <a:rPr lang="en-US" dirty="0"/>
              <a:t>, Wiley Subscription Services, Inc., A Wiley Company, 14 May 2002, onlinelibrary.wiley.com/</a:t>
            </a:r>
            <a:r>
              <a:rPr lang="en-US" dirty="0" err="1"/>
              <a:t>doi</a:t>
            </a:r>
            <a:r>
              <a:rPr lang="en-US" dirty="0"/>
              <a:t>/10.1002/cncr.10537/full.</a:t>
            </a:r>
            <a:endParaRPr lang="en-US" dirty="0" smtClean="0"/>
          </a:p>
          <a:p>
            <a:r>
              <a:rPr lang="en-US" dirty="0" smtClean="0"/>
              <a:t>Krishnamurthy</a:t>
            </a:r>
            <a:r>
              <a:rPr lang="en-US" dirty="0"/>
              <a:t>, Arvind, et al. “Small Cell Neuroendocrine Carcinoma of the Paranasal </a:t>
            </a:r>
            <a:r>
              <a:rPr lang="en-US" dirty="0" err="1"/>
              <a:t>Sinus.”</a:t>
            </a:r>
            <a:r>
              <a:rPr lang="en-US" i="1" dirty="0" err="1"/>
              <a:t>National</a:t>
            </a:r>
            <a:r>
              <a:rPr lang="en-US" i="1" dirty="0"/>
              <a:t> Journal of Maxillofacial Surgery</a:t>
            </a:r>
            <a:r>
              <a:rPr lang="en-US" dirty="0"/>
              <a:t>, </a:t>
            </a:r>
            <a:r>
              <a:rPr lang="en-US" dirty="0" err="1"/>
              <a:t>Medknow</a:t>
            </a:r>
            <a:r>
              <a:rPr lang="en-US" dirty="0"/>
              <a:t> Publications &amp; Media </a:t>
            </a:r>
            <a:r>
              <a:rPr lang="en-US" dirty="0" err="1"/>
              <a:t>Pvt</a:t>
            </a:r>
            <a:r>
              <a:rPr lang="en-US" dirty="0"/>
              <a:t> Ltd, 2013, www.ncbi.nlm.nih.gov/pmc/articles/PMC3800372</a:t>
            </a:r>
            <a:r>
              <a:rPr lang="en-US" dirty="0" smtClean="0"/>
              <a:t>/.</a:t>
            </a:r>
          </a:p>
          <a:p>
            <a:r>
              <a:rPr lang="en-US" dirty="0"/>
              <a:t>Pointer, Kelli B., et al. “Small Cell Carcinoma of the Head and Neck: An Analysis of the National Cancer Database.” </a:t>
            </a:r>
            <a:r>
              <a:rPr lang="en-US" i="1" dirty="0"/>
              <a:t>Oral Oncology</a:t>
            </a:r>
            <a:r>
              <a:rPr lang="en-US" dirty="0"/>
              <a:t>, U.S. National Library of Medicine, June 2017, www.ncbi.nlm.nih.gov/pmc/articles/PMC5553627</a:t>
            </a:r>
            <a:r>
              <a:rPr lang="en-US" dirty="0" smtClean="0"/>
              <a:t>/. </a:t>
            </a:r>
          </a:p>
          <a:p>
            <a:r>
              <a:rPr lang="en-US" dirty="0"/>
              <a:t>Singh, </a:t>
            </a:r>
            <a:r>
              <a:rPr lang="en-US" dirty="0" err="1"/>
              <a:t>Parul</a:t>
            </a:r>
            <a:r>
              <a:rPr lang="en-US" dirty="0"/>
              <a:t>. </a:t>
            </a:r>
            <a:r>
              <a:rPr lang="en-US" i="1" dirty="0"/>
              <a:t>Ocular Adverse Effects of Anti-Cancer Chemotherapy</a:t>
            </a:r>
            <a:r>
              <a:rPr lang="en-US" dirty="0"/>
              <a:t>. Herbert Publications, 16 Feb. 2012, www.hoajonline.com/jctr/2049-7962/1/5.</a:t>
            </a:r>
          </a:p>
        </p:txBody>
      </p:sp>
    </p:spTree>
    <p:extLst>
      <p:ext uri="{BB962C8B-B14F-4D97-AF65-F5344CB8AC3E}">
        <p14:creationId xmlns:p14="http://schemas.microsoft.com/office/powerpoint/2010/main" val="14698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166992"/>
            <a:ext cx="9876523" cy="940740"/>
          </a:xfrm>
        </p:spPr>
        <p:txBody>
          <a:bodyPr/>
          <a:lstStyle/>
          <a:p>
            <a:r>
              <a:rPr lang="en-US" dirty="0" smtClean="0"/>
              <a:t>Chief Complaint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cs typeface="Calibri"/>
              </a:rPr>
              <a:t>47 year old female </a:t>
            </a:r>
            <a:r>
              <a:rPr lang="en-US" dirty="0" smtClean="0">
                <a:cs typeface="Calibri"/>
              </a:rPr>
              <a:t>who presented with:</a:t>
            </a:r>
          </a:p>
          <a:p>
            <a:r>
              <a:rPr lang="en-US" dirty="0" smtClean="0">
                <a:cs typeface="Calibri"/>
              </a:rPr>
              <a:t>Gradual, progressive loss of vision in the left eye</a:t>
            </a:r>
          </a:p>
          <a:p>
            <a:r>
              <a:rPr lang="en-US" dirty="0" smtClean="0">
                <a:cs typeface="Calibri"/>
              </a:rPr>
              <a:t>Binocular diplopia in all directions of gaze </a:t>
            </a:r>
          </a:p>
          <a:p>
            <a:r>
              <a:rPr lang="en-US" dirty="0" smtClean="0">
                <a:cs typeface="Calibri"/>
              </a:rPr>
              <a:t>Proptosis of the left eye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 smtClean="0">
              <a:cs typeface="Calibri"/>
            </a:endParaRPr>
          </a:p>
          <a:p>
            <a:pPr lvl="1"/>
            <a:endParaRPr lang="en-US" dirty="0" smtClean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5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161432"/>
            <a:ext cx="9876523" cy="940740"/>
          </a:xfrm>
        </p:spPr>
        <p:txBody>
          <a:bodyPr/>
          <a:lstStyle/>
          <a:p>
            <a:r>
              <a:rPr lang="en-US" dirty="0" smtClean="0"/>
              <a:t>History of 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u="sng" dirty="0" smtClean="0"/>
              <a:t>Late September/early October ’17</a:t>
            </a:r>
            <a:r>
              <a:rPr lang="en-US" b="1" dirty="0" smtClean="0"/>
              <a:t>:</a:t>
            </a:r>
            <a:r>
              <a:rPr lang="en-US" dirty="0" smtClean="0"/>
              <a:t> Symptoms began with </a:t>
            </a:r>
            <a:r>
              <a:rPr lang="en-US" dirty="0" err="1" smtClean="0"/>
              <a:t>sinonasal</a:t>
            </a:r>
            <a:r>
              <a:rPr lang="en-US" dirty="0" smtClean="0"/>
              <a:t> pressure, tenderness, and nasal congestion</a:t>
            </a:r>
            <a:r>
              <a:rPr lang="en-US" b="1" i="1" dirty="0" smtClean="0"/>
              <a:t>.</a:t>
            </a:r>
          </a:p>
          <a:p>
            <a:pPr lvl="1"/>
            <a:r>
              <a:rPr lang="en-US" dirty="0" smtClean="0"/>
              <a:t>No improvement with a course of antibiotics and steroids.</a:t>
            </a:r>
          </a:p>
          <a:p>
            <a:r>
              <a:rPr lang="en-US" b="1" u="sng" dirty="0" smtClean="0"/>
              <a:t>10/11/17</a:t>
            </a:r>
            <a:r>
              <a:rPr lang="en-US" b="1" dirty="0" smtClean="0"/>
              <a:t>: </a:t>
            </a:r>
            <a:r>
              <a:rPr lang="en-US" dirty="0" smtClean="0"/>
              <a:t>Developed blurred vision OS and binocular diplopia. </a:t>
            </a:r>
          </a:p>
          <a:p>
            <a:r>
              <a:rPr lang="en-US" b="1" u="sng" dirty="0" smtClean="0"/>
              <a:t>10/17/17</a:t>
            </a:r>
            <a:r>
              <a:rPr lang="en-US" dirty="0" smtClean="0"/>
              <a:t>: Noticed slight proptosis OS</a:t>
            </a:r>
            <a:r>
              <a:rPr lang="en-US" b="1" i="1" dirty="0" smtClean="0"/>
              <a:t> </a:t>
            </a:r>
            <a:r>
              <a:rPr lang="en-US" dirty="0" smtClean="0"/>
              <a:t>along with mild pain/discomfort with extraocular movements.</a:t>
            </a:r>
          </a:p>
          <a:p>
            <a:r>
              <a:rPr lang="en-US" b="1" u="sng" dirty="0" smtClean="0"/>
              <a:t>10/23/17</a:t>
            </a:r>
            <a:r>
              <a:rPr lang="en-US" b="1" dirty="0" smtClean="0"/>
              <a:t>:</a:t>
            </a:r>
            <a:r>
              <a:rPr lang="en-US" dirty="0" smtClean="0"/>
              <a:t> CT maxillofacial showed a large </a:t>
            </a:r>
            <a:r>
              <a:rPr lang="en-US" dirty="0" err="1" smtClean="0"/>
              <a:t>sinonasal</a:t>
            </a:r>
            <a:r>
              <a:rPr lang="en-US" dirty="0" smtClean="0"/>
              <a:t> mass.</a:t>
            </a:r>
          </a:p>
          <a:p>
            <a:pPr lvl="1"/>
            <a:r>
              <a:rPr lang="en-US" dirty="0" smtClean="0"/>
              <a:t>Admitted to ENT service at GW Hospital.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1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138" y="214865"/>
            <a:ext cx="9876523" cy="53334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Past Medical/Ocular/Family History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Past Ocular History:</a:t>
            </a:r>
          </a:p>
          <a:p>
            <a:r>
              <a:rPr lang="en-US" dirty="0" smtClean="0"/>
              <a:t>None reported</a:t>
            </a:r>
          </a:p>
          <a:p>
            <a:pPr marL="0" indent="0">
              <a:buNone/>
            </a:pPr>
            <a:endParaRPr lang="en-US" b="1" u="sng" dirty="0" smtClean="0"/>
          </a:p>
          <a:p>
            <a:pPr marL="0" indent="0">
              <a:buNone/>
            </a:pPr>
            <a:r>
              <a:rPr lang="en-US" b="1" u="sng" dirty="0" smtClean="0"/>
              <a:t>Past Medical History:</a:t>
            </a:r>
          </a:p>
          <a:p>
            <a:r>
              <a:rPr lang="en-US" dirty="0" smtClean="0"/>
              <a:t>None reported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Family History:</a:t>
            </a:r>
          </a:p>
          <a:p>
            <a:r>
              <a:rPr lang="en-US" dirty="0"/>
              <a:t>Unknown, patient was adopted.</a:t>
            </a:r>
          </a:p>
          <a:p>
            <a:pPr marL="0" indent="0">
              <a:buNone/>
            </a:pPr>
            <a:endParaRPr lang="en-US" b="1" u="sng" dirty="0" smtClean="0"/>
          </a:p>
          <a:p>
            <a:pPr marL="0" indent="0">
              <a:buNone/>
            </a:pPr>
            <a:r>
              <a:rPr lang="en-US" b="1" u="sng" dirty="0" smtClean="0"/>
              <a:t>Social History:</a:t>
            </a:r>
          </a:p>
          <a:p>
            <a:r>
              <a:rPr lang="en-US" dirty="0" smtClean="0"/>
              <a:t>Occasional alcohol use, denies tobacco or recreational drug use.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8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138" y="204704"/>
            <a:ext cx="9876523" cy="67921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Visual Acuity:</a:t>
            </a:r>
          </a:p>
          <a:p>
            <a:r>
              <a:rPr lang="en-US" dirty="0" smtClean="0"/>
              <a:t>OD: 20/20 </a:t>
            </a:r>
          </a:p>
          <a:p>
            <a:r>
              <a:rPr lang="en-US" dirty="0" smtClean="0"/>
              <a:t>OS: 20/200, PH NI.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Color Plates:</a:t>
            </a:r>
          </a:p>
          <a:p>
            <a:r>
              <a:rPr lang="en-US" dirty="0" smtClean="0"/>
              <a:t>OD: 24/24</a:t>
            </a:r>
          </a:p>
          <a:p>
            <a:r>
              <a:rPr lang="en-US" dirty="0" smtClean="0"/>
              <a:t>OS: 0/24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u="sng" dirty="0"/>
              <a:t>Confrontational Visual Fields:</a:t>
            </a:r>
          </a:p>
          <a:p>
            <a:r>
              <a:rPr lang="en-US" dirty="0"/>
              <a:t>OU: Full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/>
              <a:t>IOP: </a:t>
            </a:r>
            <a:r>
              <a:rPr lang="en-US" dirty="0"/>
              <a:t>(</a:t>
            </a:r>
            <a:r>
              <a:rPr lang="en-US" dirty="0" err="1"/>
              <a:t>tonopen</a:t>
            </a:r>
            <a:r>
              <a:rPr lang="en-US" dirty="0"/>
              <a:t>)</a:t>
            </a:r>
            <a:endParaRPr lang="en-US" b="1" u="sng" dirty="0"/>
          </a:p>
          <a:p>
            <a:r>
              <a:rPr lang="en-US" dirty="0"/>
              <a:t>OD: 19</a:t>
            </a:r>
          </a:p>
          <a:p>
            <a:r>
              <a:rPr lang="en-US" dirty="0"/>
              <a:t>OS: </a:t>
            </a:r>
            <a:r>
              <a:rPr lang="en-US" dirty="0" smtClean="0"/>
              <a:t>21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EOM Motility:</a:t>
            </a:r>
          </a:p>
          <a:p>
            <a:pPr marL="0" indent="0">
              <a:buNone/>
            </a:pPr>
            <a:r>
              <a:rPr lang="en-US" dirty="0" smtClean="0"/>
              <a:t>	     OD                    OS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+4                     +1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+4      +4         +1-2      0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+4                     +1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7738" y="232552"/>
            <a:ext cx="9876523" cy="9407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External Exam:</a:t>
            </a:r>
            <a:endParaRPr lang="en-US" dirty="0" smtClean="0"/>
          </a:p>
          <a:p>
            <a:r>
              <a:rPr lang="en-US" dirty="0" smtClean="0"/>
              <a:t>OS: Grossly </a:t>
            </a:r>
            <a:r>
              <a:rPr lang="en-US" dirty="0" err="1" smtClean="0"/>
              <a:t>proptotic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+ APD.</a:t>
            </a:r>
          </a:p>
          <a:p>
            <a:pPr marL="0" indent="0">
              <a:buNone/>
            </a:pPr>
            <a:r>
              <a:rPr lang="en-US" b="1" u="sng" dirty="0" smtClean="0"/>
              <a:t>Slit Lamp Exam:</a:t>
            </a:r>
          </a:p>
          <a:p>
            <a:r>
              <a:rPr lang="en-US" dirty="0" smtClean="0"/>
              <a:t>OU: Unremarkable</a:t>
            </a:r>
          </a:p>
          <a:p>
            <a:pPr marL="0" indent="0">
              <a:buNone/>
            </a:pPr>
            <a:r>
              <a:rPr lang="en-US" b="1" u="sng" dirty="0" smtClean="0"/>
              <a:t>Dilated Fundus Exam:</a:t>
            </a:r>
          </a:p>
          <a:p>
            <a:r>
              <a:rPr lang="en-US" dirty="0" smtClean="0"/>
              <a:t>OD: Unremarkable</a:t>
            </a:r>
          </a:p>
          <a:p>
            <a:r>
              <a:rPr lang="en-US" dirty="0" smtClean="0"/>
              <a:t>OS: +1 disc elevation with blurred margins and mild hyperemia.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38" y="191912"/>
            <a:ext cx="9876523" cy="940740"/>
          </a:xfrm>
        </p:spPr>
        <p:txBody>
          <a:bodyPr/>
          <a:lstStyle/>
          <a:p>
            <a:r>
              <a:rPr lang="en-US" dirty="0"/>
              <a:t>MRI Face/Neck/Orbits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59" y="1145690"/>
            <a:ext cx="6475218" cy="559308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59" y="1145690"/>
            <a:ext cx="6464873" cy="5565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59" y="1160580"/>
            <a:ext cx="6464873" cy="5565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59" y="1153135"/>
            <a:ext cx="6464874" cy="5593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61" y="1145689"/>
            <a:ext cx="6475216" cy="55930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58" y="1153135"/>
            <a:ext cx="6475219" cy="5593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84" y="1160578"/>
            <a:ext cx="6475222" cy="5593087"/>
          </a:xfrm>
          <a:prstGeom prst="rect">
            <a:avLst/>
          </a:prstGeom>
        </p:spPr>
      </p:pic>
      <p:pic>
        <p:nvPicPr>
          <p:cNvPr id="15" name="Picture 2" descr="Image result for black bo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66" y="1160578"/>
            <a:ext cx="1571366" cy="9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11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20053</TotalTime>
  <Words>941</Words>
  <Application>Microsoft Macintosh PowerPoint</Application>
  <PresentationFormat>Widescreen</PresentationFormat>
  <Paragraphs>149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Avenir Book</vt:lpstr>
      <vt:lpstr>Calibri</vt:lpstr>
      <vt:lpstr>Hoefler Txt Bold SC</vt:lpstr>
      <vt:lpstr>Wingdings</vt:lpstr>
      <vt:lpstr>Arial</vt:lpstr>
      <vt:lpstr>Custom Design</vt:lpstr>
      <vt:lpstr>1_Default Theme</vt:lpstr>
      <vt:lpstr>Necrotic Sinonasal Neuroendocrine Carcinoma(SNEC)</vt:lpstr>
      <vt:lpstr>PowerPoint Presentation</vt:lpstr>
      <vt:lpstr>PowerPoint Presentation</vt:lpstr>
      <vt:lpstr>Chief Complaint</vt:lpstr>
      <vt:lpstr>History of Present Illness</vt:lpstr>
      <vt:lpstr>Past Medical/Ocular/Family History</vt:lpstr>
      <vt:lpstr>PowerPoint Presentation</vt:lpstr>
      <vt:lpstr>PowerPoint Presentation</vt:lpstr>
      <vt:lpstr>MRI Face/Neck/Orbits</vt:lpstr>
      <vt:lpstr>MRI Face/Neck/Orbits</vt:lpstr>
      <vt:lpstr>PowerPoint Presentation</vt:lpstr>
      <vt:lpstr>Hospital Course</vt:lpstr>
      <vt:lpstr> SP-17-17396  </vt:lpstr>
      <vt:lpstr> </vt:lpstr>
      <vt:lpstr>Biopsy</vt:lpstr>
      <vt:lpstr>PowerPoint Presentation</vt:lpstr>
      <vt:lpstr>Small round cell tumor types:  small cell neuroendocrine carcinoma, sinonasal undifferentiated carcinoma, squamous cell carcinoma, Ewing sarcoma-primitive neuroectodermal tumor (PNET), mucosal malignant melanoma, olfactory neuroblastoma (esthesioneuroblastoma), desmoplastic small round cell tumor, rhabdomyosarcoma, etc. </vt:lpstr>
      <vt:lpstr>PowerPoint Presentation</vt:lpstr>
      <vt:lpstr>Cytokeratin CAM5.2 and MAK6</vt:lpstr>
      <vt:lpstr>PowerPoint Presentation</vt:lpstr>
      <vt:lpstr>CD 56</vt:lpstr>
      <vt:lpstr>Synatophysin</vt:lpstr>
      <vt:lpstr>Outpatient Course</vt:lpstr>
      <vt:lpstr>Outpatient Course</vt:lpstr>
      <vt:lpstr>Outpatient Course</vt:lpstr>
      <vt:lpstr>Small Cell Neuroendocrine Carcinoma</vt:lpstr>
      <vt:lpstr>Small Cell Neuroendocrine Carcinoma</vt:lpstr>
      <vt:lpstr>Small Cell Neuroendocrine Carcinoma</vt:lpstr>
      <vt:lpstr>Questions/Comments?</vt:lpstr>
      <vt:lpstr>References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Club 12/1/17  Recent Advances in Small Pupil Cataract Surgery Boris E. Malyugin</dc:title>
  <dc:creator>Frank Chin</dc:creator>
  <cp:lastModifiedBy>Wrote eye</cp:lastModifiedBy>
  <cp:revision>113</cp:revision>
  <dcterms:created xsi:type="dcterms:W3CDTF">2017-11-29T00:56:28Z</dcterms:created>
  <dcterms:modified xsi:type="dcterms:W3CDTF">2018-09-15T04:38:46Z</dcterms:modified>
</cp:coreProperties>
</file>