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72" r:id="rId9"/>
    <p:sldId id="273" r:id="rId10"/>
    <p:sldId id="274" r:id="rId11"/>
    <p:sldId id="275" r:id="rId12"/>
    <p:sldId id="276" r:id="rId13"/>
    <p:sldId id="260" r:id="rId14"/>
    <p:sldId id="264" r:id="rId15"/>
    <p:sldId id="265" r:id="rId16"/>
    <p:sldId id="271" r:id="rId17"/>
    <p:sldId id="277" r:id="rId18"/>
    <p:sldId id="266" r:id="rId19"/>
    <p:sldId id="267" r:id="rId20"/>
    <p:sldId id="268" r:id="rId21"/>
    <p:sldId id="270" r:id="rId22"/>
    <p:sldId id="269" r:id="rId23"/>
    <p:sldId id="279" r:id="rId24"/>
    <p:sldId id="281" r:id="rId25"/>
    <p:sldId id="280" r:id="rId26"/>
    <p:sldId id="282" r:id="rId27"/>
    <p:sldId id="283" r:id="rId28"/>
    <p:sldId id="284" r:id="rId29"/>
    <p:sldId id="285" r:id="rId30"/>
    <p:sldId id="278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Grid="0" snapToObjects="1">
      <p:cViewPr varScale="1">
        <p:scale>
          <a:sx n="143" d="100"/>
          <a:sy n="143" d="100"/>
        </p:scale>
        <p:origin x="-13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456C-A199-E541-AD06-3D2F8515A8B6}" type="datetimeFigureOut">
              <a:rPr lang="en-US" smtClean="0"/>
              <a:pPr/>
              <a:t>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9D2F-BCB4-1341-9C37-3EB39E220F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4815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456C-A199-E541-AD06-3D2F8515A8B6}" type="datetimeFigureOut">
              <a:rPr lang="en-US" smtClean="0"/>
              <a:pPr/>
              <a:t>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9D2F-BCB4-1341-9C37-3EB39E220F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5004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456C-A199-E541-AD06-3D2F8515A8B6}" type="datetimeFigureOut">
              <a:rPr lang="en-US" smtClean="0"/>
              <a:pPr/>
              <a:t>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9D2F-BCB4-1341-9C37-3EB39E220F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44025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456C-A199-E541-AD06-3D2F8515A8B6}" type="datetimeFigureOut">
              <a:rPr lang="en-US" smtClean="0"/>
              <a:pPr/>
              <a:t>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9D2F-BCB4-1341-9C37-3EB39E220F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627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456C-A199-E541-AD06-3D2F8515A8B6}" type="datetimeFigureOut">
              <a:rPr lang="en-US" smtClean="0"/>
              <a:pPr/>
              <a:t>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9D2F-BCB4-1341-9C37-3EB39E220F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91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456C-A199-E541-AD06-3D2F8515A8B6}" type="datetimeFigureOut">
              <a:rPr lang="en-US" smtClean="0"/>
              <a:pPr/>
              <a:t>1/16/13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9D2F-BCB4-1341-9C37-3EB39E220F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670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456C-A199-E541-AD06-3D2F8515A8B6}" type="datetimeFigureOut">
              <a:rPr lang="en-US" smtClean="0"/>
              <a:pPr/>
              <a:t>1/16/13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9D2F-BCB4-1341-9C37-3EB39E220F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88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456C-A199-E541-AD06-3D2F8515A8B6}" type="datetimeFigureOut">
              <a:rPr lang="en-US" smtClean="0"/>
              <a:pPr/>
              <a:t>1/16/13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9D2F-BCB4-1341-9C37-3EB39E220F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8675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456C-A199-E541-AD06-3D2F8515A8B6}" type="datetimeFigureOut">
              <a:rPr lang="en-US" smtClean="0"/>
              <a:pPr/>
              <a:t>1/16/13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9D2F-BCB4-1341-9C37-3EB39E220F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207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456C-A199-E541-AD06-3D2F8515A8B6}" type="datetimeFigureOut">
              <a:rPr lang="en-US" smtClean="0"/>
              <a:pPr/>
              <a:t>1/16/13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9D2F-BCB4-1341-9C37-3EB39E220F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3854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456C-A199-E541-AD06-3D2F8515A8B6}" type="datetimeFigureOut">
              <a:rPr lang="en-US" smtClean="0"/>
              <a:pPr/>
              <a:t>1/16/13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9D2F-BCB4-1341-9C37-3EB39E220F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7388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A456C-A199-E541-AD06-3D2F8515A8B6}" type="datetimeFigureOut">
              <a:rPr lang="en-US" smtClean="0"/>
              <a:pPr/>
              <a:t>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D9D2F-BCB4-1341-9C37-3EB39E220F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10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Macular Corneal Dystrophy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Matthew Kaufman, MD</a:t>
            </a:r>
          </a:p>
          <a:p>
            <a:r>
              <a:rPr lang="en-US" dirty="0" smtClean="0"/>
              <a:t>Ophthalmic Pathology CPC</a:t>
            </a:r>
          </a:p>
          <a:p>
            <a:r>
              <a:rPr lang="en-US" dirty="0"/>
              <a:t>NP Fellow: Ken Clark, </a:t>
            </a:r>
            <a:r>
              <a:rPr lang="en-US" dirty="0" smtClean="0"/>
              <a:t>MD</a:t>
            </a:r>
          </a:p>
          <a:p>
            <a:r>
              <a:rPr lang="en-US" dirty="0" smtClean="0"/>
              <a:t>Attending: </a:t>
            </a:r>
            <a:r>
              <a:rPr lang="en-US" dirty="0" err="1" smtClean="0"/>
              <a:t>Charleen</a:t>
            </a:r>
            <a:r>
              <a:rPr lang="en-US" dirty="0" smtClean="0"/>
              <a:t> T. Chu, MD, PhD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143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Alcian</a:t>
            </a:r>
            <a:r>
              <a:rPr lang="en-US" dirty="0" smtClean="0"/>
              <a:t> Blue (pH 2.5)</a:t>
            </a:r>
            <a:endParaRPr lang="en-US" dirty="0"/>
          </a:p>
        </p:txBody>
      </p:sp>
      <p:pic>
        <p:nvPicPr>
          <p:cNvPr id="4" name="Picture 3" descr="Part 1 - Alcian Blue 2.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05346" y="1417638"/>
            <a:ext cx="5180488" cy="501337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4154161" y="2946073"/>
            <a:ext cx="230198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456145" y="2761407"/>
            <a:ext cx="2120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Mucopolysaccharide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2613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Colloidal Iron</a:t>
            </a:r>
            <a:endParaRPr lang="en-US" dirty="0"/>
          </a:p>
        </p:txBody>
      </p:sp>
      <p:pic>
        <p:nvPicPr>
          <p:cNvPr id="4" name="Picture 3" descr="Part 1 - Colloidal Iro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52550" y="1417638"/>
            <a:ext cx="5391285" cy="521737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2839998" y="2469761"/>
            <a:ext cx="32448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84830" y="2222785"/>
            <a:ext cx="1999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Mucopolysaccaride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499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Descemet’s</a:t>
            </a:r>
            <a:r>
              <a:rPr lang="en-US" dirty="0" smtClean="0"/>
              <a:t> Membrane H&amp;E</a:t>
            </a:r>
            <a:endParaRPr lang="en-US" dirty="0"/>
          </a:p>
        </p:txBody>
      </p:sp>
      <p:pic>
        <p:nvPicPr>
          <p:cNvPr id="4" name="Picture 3" descr="Part 2 - 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16082" y="1837211"/>
            <a:ext cx="4623045" cy="447391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2619503" y="3634078"/>
            <a:ext cx="283117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74158" y="3467054"/>
            <a:ext cx="708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Gutta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541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and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Macular Corneal Dystrophy </a:t>
            </a:r>
          </a:p>
          <a:p>
            <a:r>
              <a:rPr lang="en-US" dirty="0" smtClean="0"/>
              <a:t>Patient was offered phototherapeutic keratectomy (PTK) with plan for lamellar </a:t>
            </a:r>
            <a:r>
              <a:rPr lang="en-US" dirty="0" err="1" smtClean="0"/>
              <a:t>keratoplasty</a:t>
            </a:r>
            <a:r>
              <a:rPr lang="en-US" dirty="0" smtClean="0"/>
              <a:t> or penetrating </a:t>
            </a:r>
            <a:r>
              <a:rPr lang="en-US" dirty="0" err="1" smtClean="0"/>
              <a:t>keratoplasty</a:t>
            </a:r>
            <a:r>
              <a:rPr lang="en-US" dirty="0" smtClean="0"/>
              <a:t> if PTK was ineffective</a:t>
            </a:r>
          </a:p>
          <a:p>
            <a:r>
              <a:rPr lang="en-US" dirty="0" smtClean="0"/>
              <a:t>Given minimal symptoms, patient chose to defer treatment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048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Years Later…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complains of increased difficulty driving and reading</a:t>
            </a:r>
          </a:p>
          <a:p>
            <a:r>
              <a:rPr lang="en-US" dirty="0" smtClean="0"/>
              <a:t>Reports significant glare symptoms</a:t>
            </a:r>
          </a:p>
          <a:p>
            <a:r>
              <a:rPr lang="en-US" dirty="0" smtClean="0"/>
              <a:t>Visually acuity 20/50 OU</a:t>
            </a:r>
          </a:p>
          <a:p>
            <a:r>
              <a:rPr lang="en-US" dirty="0" smtClean="0"/>
              <a:t>Proceeds with PTK OD</a:t>
            </a:r>
          </a:p>
          <a:p>
            <a:r>
              <a:rPr lang="en-US" dirty="0" smtClean="0"/>
              <a:t>Post-op visual acuity 20/30 with improved symptoms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296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year post-PTK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feels vision worsening again</a:t>
            </a:r>
          </a:p>
          <a:p>
            <a:r>
              <a:rPr lang="en-US" dirty="0" smtClean="0"/>
              <a:t>Difficulty reading, seeing a golf ball, and driving. Still having significant glare/haze.</a:t>
            </a:r>
          </a:p>
          <a:p>
            <a:r>
              <a:rPr lang="en-US" dirty="0" smtClean="0"/>
              <a:t>Slit lamp exam shows the dystrophy affecting all levels of the corneal </a:t>
            </a:r>
            <a:r>
              <a:rPr lang="en-US" dirty="0" err="1" smtClean="0"/>
              <a:t>stroma</a:t>
            </a:r>
            <a:endParaRPr lang="en-US" dirty="0" smtClean="0"/>
          </a:p>
          <a:p>
            <a:r>
              <a:rPr lang="en-US" dirty="0" smtClean="0"/>
              <a:t>Patient elected to proceed with penetrating </a:t>
            </a:r>
            <a:r>
              <a:rPr lang="en-US" dirty="0" err="1" smtClean="0"/>
              <a:t>keratoplasty</a:t>
            </a:r>
            <a:r>
              <a:rPr lang="en-US" dirty="0" smtClean="0"/>
              <a:t> (PKP) in the left eye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447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PKP performed in patient’s left eye</a:t>
            </a:r>
          </a:p>
          <a:p>
            <a:r>
              <a:rPr lang="en-US" dirty="0" smtClean="0"/>
              <a:t>Pathology showed corneal </a:t>
            </a:r>
            <a:r>
              <a:rPr lang="en-US" dirty="0" err="1" smtClean="0"/>
              <a:t>stroma</a:t>
            </a:r>
            <a:r>
              <a:rPr lang="en-US" dirty="0" smtClean="0"/>
              <a:t> with glycosaminoglycan/</a:t>
            </a:r>
            <a:r>
              <a:rPr lang="en-US" dirty="0" err="1" smtClean="0"/>
              <a:t>mucopolysaccharide</a:t>
            </a:r>
            <a:r>
              <a:rPr lang="en-US" dirty="0" smtClean="0"/>
              <a:t> deposits</a:t>
            </a:r>
          </a:p>
          <a:p>
            <a:pPr lvl="1"/>
            <a:r>
              <a:rPr lang="en-US" dirty="0" smtClean="0"/>
              <a:t>Stained positively for for </a:t>
            </a:r>
            <a:r>
              <a:rPr lang="en-US" dirty="0" err="1" smtClean="0"/>
              <a:t>alcian</a:t>
            </a:r>
            <a:r>
              <a:rPr lang="en-US" dirty="0" smtClean="0"/>
              <a:t> blue and colloidal iron</a:t>
            </a:r>
          </a:p>
          <a:p>
            <a:r>
              <a:rPr lang="en-US" dirty="0" err="1" smtClean="0"/>
              <a:t>Guttata</a:t>
            </a:r>
            <a:r>
              <a:rPr lang="en-US" dirty="0" smtClean="0"/>
              <a:t> were present on </a:t>
            </a:r>
            <a:r>
              <a:rPr lang="en-US" dirty="0" err="1" smtClean="0"/>
              <a:t>Descemet’s</a:t>
            </a:r>
            <a:r>
              <a:rPr lang="en-US" dirty="0" smtClean="0"/>
              <a:t> membrane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5425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of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Nine months following PKP in the left eye, vision improved to 20/30</a:t>
            </a:r>
          </a:p>
          <a:p>
            <a:r>
              <a:rPr lang="en-US" dirty="0" smtClean="0"/>
              <a:t>Right eye vision remains 20/40</a:t>
            </a:r>
          </a:p>
          <a:p>
            <a:r>
              <a:rPr lang="en-US" dirty="0" smtClean="0"/>
              <a:t>Improvement in glare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938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Macular Corneal Dystrophy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Autosomal recessive inheritance</a:t>
            </a:r>
          </a:p>
          <a:p>
            <a:pPr lvl="1"/>
            <a:r>
              <a:rPr lang="en-US" dirty="0" smtClean="0"/>
              <a:t>Mutation in chromosome 16q22</a:t>
            </a:r>
          </a:p>
          <a:p>
            <a:r>
              <a:rPr lang="en-US" dirty="0" smtClean="0"/>
              <a:t>Less common than lattice and granular dystrophies</a:t>
            </a:r>
          </a:p>
          <a:p>
            <a:r>
              <a:rPr lang="en-US" dirty="0" smtClean="0"/>
              <a:t>Most prevalent in India, Saudi Arabia, Iceland, and parts of the USA</a:t>
            </a:r>
          </a:p>
          <a:p>
            <a:r>
              <a:rPr lang="en-US" dirty="0" smtClean="0"/>
              <a:t>Corneas clear at birth</a:t>
            </a:r>
          </a:p>
          <a:p>
            <a:r>
              <a:rPr lang="en-US" dirty="0" smtClean="0"/>
              <a:t>Clouding usually begins in the first decade</a:t>
            </a:r>
          </a:p>
          <a:p>
            <a:pPr lvl="1"/>
            <a:r>
              <a:rPr lang="en-US" dirty="0" smtClean="0"/>
              <a:t>Earlier onset than lattice and granular</a:t>
            </a:r>
          </a:p>
          <a:p>
            <a:r>
              <a:rPr lang="en-US" dirty="0" smtClean="0"/>
              <a:t>Progressive decrease in vision usually resulting in severe visual impairment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353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Appearance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Bilateral</a:t>
            </a:r>
          </a:p>
          <a:p>
            <a:r>
              <a:rPr lang="en-US" dirty="0" smtClean="0"/>
              <a:t>Ill-defined gray-white stromal opacities with hazy surrounding </a:t>
            </a:r>
            <a:r>
              <a:rPr lang="en-US" dirty="0" err="1" smtClean="0"/>
              <a:t>stroma</a:t>
            </a:r>
            <a:endParaRPr lang="en-US" dirty="0" smtClean="0"/>
          </a:p>
          <a:p>
            <a:r>
              <a:rPr lang="en-US" dirty="0" smtClean="0"/>
              <a:t>As disease progresses, hazy areas of </a:t>
            </a:r>
            <a:r>
              <a:rPr lang="en-US" dirty="0" err="1" smtClean="0"/>
              <a:t>stroma</a:t>
            </a:r>
            <a:r>
              <a:rPr lang="en-US" dirty="0" smtClean="0"/>
              <a:t> merge leaving no intervening clear zones</a:t>
            </a:r>
          </a:p>
          <a:p>
            <a:r>
              <a:rPr lang="en-US" dirty="0" smtClean="0"/>
              <a:t>Progressive extension through entire thickness of central and peripheral corneas</a:t>
            </a:r>
          </a:p>
          <a:p>
            <a:r>
              <a:rPr lang="en-US" dirty="0" smtClean="0"/>
              <a:t>Endothelium and </a:t>
            </a:r>
            <a:r>
              <a:rPr lang="en-US" dirty="0" err="1" smtClean="0"/>
              <a:t>Descemet’s</a:t>
            </a:r>
            <a:r>
              <a:rPr lang="en-US" dirty="0" smtClean="0"/>
              <a:t> </a:t>
            </a:r>
            <a:r>
              <a:rPr lang="en-US" smtClean="0"/>
              <a:t>may be involved </a:t>
            </a:r>
            <a:r>
              <a:rPr lang="en-US" dirty="0" smtClean="0"/>
              <a:t>and show </a:t>
            </a:r>
            <a:r>
              <a:rPr lang="en-US" dirty="0" err="1" smtClean="0"/>
              <a:t>guttata</a:t>
            </a:r>
            <a:endParaRPr lang="en-US" dirty="0"/>
          </a:p>
          <a:p>
            <a:r>
              <a:rPr lang="en-US" dirty="0" smtClean="0"/>
              <a:t>Rarely, recurrent erosions develop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481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50 year-old male with a chief complaint of blurred vision and glare from both eyes</a:t>
            </a:r>
          </a:p>
          <a:p>
            <a:r>
              <a:rPr lang="en-US" dirty="0" smtClean="0"/>
              <a:t>Diagnosed with corneal dystrophy 6 years prior</a:t>
            </a:r>
          </a:p>
          <a:p>
            <a:r>
              <a:rPr lang="en-US" dirty="0" smtClean="0"/>
              <a:t>No significant past medical history</a:t>
            </a:r>
          </a:p>
          <a:p>
            <a:r>
              <a:rPr lang="en-US" dirty="0" smtClean="0"/>
              <a:t>Visual Acuity:</a:t>
            </a:r>
          </a:p>
          <a:p>
            <a:pPr lvl="1"/>
            <a:r>
              <a:rPr lang="en-US" dirty="0" smtClean="0"/>
              <a:t>20/40 OD</a:t>
            </a:r>
          </a:p>
          <a:p>
            <a:pPr lvl="1"/>
            <a:r>
              <a:rPr lang="en-US" dirty="0" smtClean="0"/>
              <a:t>20/30 OS</a:t>
            </a:r>
          </a:p>
          <a:p>
            <a:r>
              <a:rPr lang="en-US" dirty="0" smtClean="0"/>
              <a:t>Pupils, EOMS, Visual Fields, and IOPs Normal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989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Subtypes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Type I	</a:t>
            </a:r>
          </a:p>
          <a:p>
            <a:pPr lvl="1"/>
            <a:r>
              <a:rPr lang="en-US" dirty="0" smtClean="0"/>
              <a:t>No detectable </a:t>
            </a:r>
            <a:r>
              <a:rPr lang="en-US" dirty="0" err="1" smtClean="0"/>
              <a:t>keratan</a:t>
            </a:r>
            <a:r>
              <a:rPr lang="en-US" dirty="0" smtClean="0"/>
              <a:t> sulfate (KS) in the serum or cornea. Normal </a:t>
            </a:r>
            <a:r>
              <a:rPr lang="en-US" dirty="0" err="1" smtClean="0"/>
              <a:t>dermatan</a:t>
            </a:r>
            <a:r>
              <a:rPr lang="en-US" dirty="0" smtClean="0"/>
              <a:t> sulfate-proteoglycan (DS)</a:t>
            </a:r>
          </a:p>
          <a:p>
            <a:r>
              <a:rPr lang="en-US" dirty="0" smtClean="0"/>
              <a:t>Type II</a:t>
            </a:r>
          </a:p>
          <a:p>
            <a:pPr lvl="1"/>
            <a:r>
              <a:rPr lang="en-US" dirty="0" smtClean="0"/>
              <a:t>Normal ratio of KS to DS, but 30% lower production than normal with DS chains 40% shorter than normal</a:t>
            </a:r>
          </a:p>
          <a:p>
            <a:r>
              <a:rPr lang="en-US" dirty="0" smtClean="0"/>
              <a:t>Type IA</a:t>
            </a:r>
          </a:p>
          <a:p>
            <a:pPr lvl="1"/>
            <a:r>
              <a:rPr lang="en-US" dirty="0" smtClean="0"/>
              <a:t>No KS in the serum, but KS present in </a:t>
            </a:r>
            <a:r>
              <a:rPr lang="en-US" dirty="0" err="1" smtClean="0"/>
              <a:t>keratocytes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227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ELISA to measure sulfated </a:t>
            </a:r>
            <a:r>
              <a:rPr lang="en-US" dirty="0" err="1" smtClean="0"/>
              <a:t>keratan</a:t>
            </a:r>
            <a:r>
              <a:rPr lang="en-US" dirty="0" smtClean="0"/>
              <a:t> sulfate in preclinical forms or carriers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385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Intracytoplasmic</a:t>
            </a:r>
            <a:r>
              <a:rPr lang="en-US" dirty="0" smtClean="0"/>
              <a:t> inclusions in </a:t>
            </a:r>
            <a:r>
              <a:rPr lang="en-US" dirty="0" err="1" smtClean="0"/>
              <a:t>keratocytes</a:t>
            </a:r>
            <a:r>
              <a:rPr lang="en-US" dirty="0" smtClean="0"/>
              <a:t> and endothelial cells of acid </a:t>
            </a:r>
            <a:r>
              <a:rPr lang="en-US" dirty="0" err="1" smtClean="0"/>
              <a:t>mucopolysaccharide</a:t>
            </a:r>
            <a:r>
              <a:rPr lang="en-US" dirty="0" smtClean="0"/>
              <a:t> (</a:t>
            </a:r>
            <a:r>
              <a:rPr lang="en-US" dirty="0" err="1" smtClean="0"/>
              <a:t>glycosaminoglycans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Stain positively for the following:</a:t>
            </a:r>
          </a:p>
          <a:p>
            <a:pPr lvl="1"/>
            <a:r>
              <a:rPr lang="en-US" dirty="0" err="1" smtClean="0"/>
              <a:t>Alcian</a:t>
            </a:r>
            <a:r>
              <a:rPr lang="en-US" dirty="0" smtClean="0"/>
              <a:t> blue</a:t>
            </a:r>
          </a:p>
          <a:p>
            <a:pPr lvl="1"/>
            <a:r>
              <a:rPr lang="en-US" dirty="0" smtClean="0"/>
              <a:t>Colloidal iron</a:t>
            </a:r>
          </a:p>
          <a:p>
            <a:pPr lvl="1"/>
            <a:r>
              <a:rPr lang="en-US" dirty="0" smtClean="0"/>
              <a:t>Sometimes Periodic acid-Schiff</a:t>
            </a:r>
          </a:p>
          <a:p>
            <a:r>
              <a:rPr lang="en-US" dirty="0" smtClean="0"/>
              <a:t>May have </a:t>
            </a:r>
            <a:r>
              <a:rPr lang="en-US" dirty="0" err="1" smtClean="0"/>
              <a:t>guttata</a:t>
            </a:r>
            <a:r>
              <a:rPr lang="en-US" dirty="0" smtClean="0"/>
              <a:t> of </a:t>
            </a:r>
            <a:r>
              <a:rPr lang="en-US" dirty="0" err="1" smtClean="0"/>
              <a:t>Descemet’s</a:t>
            </a:r>
            <a:r>
              <a:rPr lang="en-US" dirty="0" smtClean="0"/>
              <a:t> membrane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29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Classic Corneal Stromal Dystrophies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Macular Corneal Dystrophy</a:t>
            </a:r>
          </a:p>
          <a:p>
            <a:r>
              <a:rPr lang="en-US" dirty="0"/>
              <a:t>Lattice Corneal </a:t>
            </a:r>
            <a:r>
              <a:rPr lang="en-US" dirty="0" smtClean="0"/>
              <a:t>Dystrophy</a:t>
            </a:r>
          </a:p>
          <a:p>
            <a:r>
              <a:rPr lang="en-US" dirty="0" smtClean="0"/>
              <a:t>Granular Corneal Dystrophy</a:t>
            </a:r>
          </a:p>
          <a:p>
            <a:r>
              <a:rPr lang="en-US" dirty="0" err="1" smtClean="0"/>
              <a:t>Avelino</a:t>
            </a:r>
            <a:r>
              <a:rPr lang="en-US" dirty="0" smtClean="0"/>
              <a:t> Dystrophy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270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 Corneal Dystrophy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Type I: TGFBI </a:t>
            </a:r>
            <a:r>
              <a:rPr lang="en-US" dirty="0" smtClean="0"/>
              <a:t>gene, mutation in locus 5q31</a:t>
            </a:r>
          </a:p>
          <a:p>
            <a:r>
              <a:rPr lang="en-US" dirty="0" smtClean="0"/>
              <a:t>Autosomal dominant</a:t>
            </a:r>
          </a:p>
          <a:p>
            <a:r>
              <a:rPr lang="en-US" dirty="0" smtClean="0"/>
              <a:t>Clinical: </a:t>
            </a:r>
          </a:p>
          <a:p>
            <a:pPr lvl="1"/>
            <a:r>
              <a:rPr lang="en-US" dirty="0" smtClean="0"/>
              <a:t>Glasslike branching lines in </a:t>
            </a:r>
            <a:r>
              <a:rPr lang="en-US" dirty="0" err="1" smtClean="0"/>
              <a:t>stroma</a:t>
            </a:r>
            <a:endParaRPr lang="en-US" dirty="0" smtClean="0"/>
          </a:p>
          <a:p>
            <a:r>
              <a:rPr lang="en-US" dirty="0" smtClean="0"/>
              <a:t>Pathology: </a:t>
            </a:r>
          </a:p>
          <a:p>
            <a:pPr lvl="1"/>
            <a:r>
              <a:rPr lang="en-US" dirty="0" smtClean="0"/>
              <a:t>Amyloid deposits in anterior </a:t>
            </a:r>
            <a:r>
              <a:rPr lang="en-US" dirty="0" err="1" smtClean="0"/>
              <a:t>stroma</a:t>
            </a:r>
            <a:r>
              <a:rPr lang="en-US" dirty="0" smtClean="0"/>
              <a:t> extending to </a:t>
            </a:r>
            <a:r>
              <a:rPr lang="en-US" dirty="0" err="1" smtClean="0"/>
              <a:t>subepithelial</a:t>
            </a:r>
            <a:r>
              <a:rPr lang="en-US" dirty="0" smtClean="0"/>
              <a:t> area with possible disruption of epithelium</a:t>
            </a:r>
          </a:p>
          <a:p>
            <a:pPr lvl="1"/>
            <a:r>
              <a:rPr lang="en-US" dirty="0" smtClean="0"/>
              <a:t>Stains with Congo red dye</a:t>
            </a:r>
          </a:p>
          <a:p>
            <a:r>
              <a:rPr lang="en-US" dirty="0" smtClean="0"/>
              <a:t>Recurs in PKP more frequently than granular or macular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779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 Dystrophy</a:t>
            </a:r>
            <a:endParaRPr lang="en-US" dirty="0"/>
          </a:p>
        </p:txBody>
      </p:sp>
      <p:pic>
        <p:nvPicPr>
          <p:cNvPr id="4" name="Picture 3" descr="latti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7200" y="1294149"/>
            <a:ext cx="2999625" cy="49174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6352697"/>
            <a:ext cx="3279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</a:t>
            </a:r>
            <a:r>
              <a:rPr lang="sv-SE" dirty="0"/>
              <a:t> </a:t>
            </a:r>
            <a:r>
              <a:rPr lang="sv-SE" dirty="0" err="1" smtClean="0"/>
              <a:t>odlarmed.com</a:t>
            </a:r>
            <a:r>
              <a:rPr lang="sv-SE" dirty="0"/>
              <a:t>/?p=3684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congor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304096" y="1294149"/>
            <a:ext cx="2425463" cy="24254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70677" y="2264414"/>
            <a:ext cx="1957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Congo red staining amyloid</a:t>
            </a:r>
            <a:endParaRPr lang="en-US" dirty="0"/>
          </a:p>
        </p:txBody>
      </p:sp>
      <p:pic>
        <p:nvPicPr>
          <p:cNvPr id="7" name="Picture 6" descr="birefr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456145" y="3830214"/>
            <a:ext cx="2522483" cy="25224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36392" y="4653138"/>
            <a:ext cx="2293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Apple-green birefringence under polarized light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36021" y="6384701"/>
            <a:ext cx="3342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Source: </a:t>
            </a:r>
            <a:r>
              <a:rPr lang="pl-PL" dirty="0" err="1" smtClean="0"/>
              <a:t>webeye.ophth.uiowa.edu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659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Granular Corneal Dystrophy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TGFBI gene, mutation in locus 5q31</a:t>
            </a:r>
          </a:p>
          <a:p>
            <a:r>
              <a:rPr lang="en-US" dirty="0" smtClean="0"/>
              <a:t>Autosomal dominant</a:t>
            </a:r>
          </a:p>
          <a:p>
            <a:r>
              <a:rPr lang="en-US" dirty="0" smtClean="0"/>
              <a:t>Clinical:</a:t>
            </a:r>
          </a:p>
          <a:p>
            <a:pPr lvl="1"/>
            <a:r>
              <a:rPr lang="en-US" dirty="0" err="1" smtClean="0"/>
              <a:t>Crumblike</a:t>
            </a:r>
            <a:r>
              <a:rPr lang="en-US" dirty="0" smtClean="0"/>
              <a:t> stromal opacities with intervening clear spaces</a:t>
            </a:r>
          </a:p>
          <a:p>
            <a:r>
              <a:rPr lang="en-US" dirty="0" smtClean="0"/>
              <a:t>Pathology:</a:t>
            </a:r>
          </a:p>
          <a:p>
            <a:pPr lvl="1"/>
            <a:r>
              <a:rPr lang="en-US" dirty="0" smtClean="0"/>
              <a:t>Hyaline rod-shaped deposits in </a:t>
            </a:r>
            <a:r>
              <a:rPr lang="en-US" dirty="0" err="1" smtClean="0"/>
              <a:t>stroma</a:t>
            </a:r>
            <a:r>
              <a:rPr lang="en-US" dirty="0" smtClean="0"/>
              <a:t> that can extend anteriorly through focal breaks in Bowman’s layer</a:t>
            </a:r>
          </a:p>
          <a:p>
            <a:pPr lvl="1"/>
            <a:r>
              <a:rPr lang="en-US" dirty="0" smtClean="0"/>
              <a:t>Stains with Masson </a:t>
            </a:r>
            <a:r>
              <a:rPr lang="en-US" dirty="0" err="1" smtClean="0"/>
              <a:t>trichrome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860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Granular Dystrophy</a:t>
            </a:r>
            <a:endParaRPr lang="en-US" dirty="0"/>
          </a:p>
        </p:txBody>
      </p:sp>
      <p:pic>
        <p:nvPicPr>
          <p:cNvPr id="4" name="Picture 3" descr="granul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63163" y="1417638"/>
            <a:ext cx="4568084" cy="28733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3163" y="4312765"/>
            <a:ext cx="3210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sv-SE" dirty="0" err="1" smtClean="0"/>
              <a:t>odlarmed.com</a:t>
            </a:r>
            <a:r>
              <a:rPr lang="sv-SE" dirty="0"/>
              <a:t>/?p=3680</a:t>
            </a:r>
            <a:endParaRPr lang="en-US" dirty="0"/>
          </a:p>
        </p:txBody>
      </p:sp>
      <p:pic>
        <p:nvPicPr>
          <p:cNvPr id="5" name="Picture 4" descr="mass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025284" y="2812948"/>
            <a:ext cx="3970614" cy="29996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25284" y="5866251"/>
            <a:ext cx="3417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Masson </a:t>
            </a:r>
            <a:r>
              <a:rPr lang="en-US" dirty="0" err="1" smtClean="0"/>
              <a:t>trichrome</a:t>
            </a:r>
            <a:r>
              <a:rPr lang="en-US" dirty="0" smtClean="0"/>
              <a:t> staining hyaline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25284" y="6217941"/>
            <a:ext cx="3342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Source: </a:t>
            </a:r>
            <a:r>
              <a:rPr lang="pl-PL" dirty="0" err="1" smtClean="0"/>
              <a:t>webeye.ophth.uiowa.edu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042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Avellino Dystrophy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TGFBI gene, locus 5q31</a:t>
            </a:r>
          </a:p>
          <a:p>
            <a:r>
              <a:rPr lang="en-US" dirty="0" smtClean="0"/>
              <a:t>Autosomal dominant</a:t>
            </a:r>
          </a:p>
          <a:p>
            <a:r>
              <a:rPr lang="en-US" dirty="0" smtClean="0"/>
              <a:t>Combination of lattice and granular dystrophies</a:t>
            </a:r>
          </a:p>
          <a:p>
            <a:r>
              <a:rPr lang="en-US" dirty="0" smtClean="0"/>
              <a:t>Named for 4 early patients who traced their family to Italian province of Avellino</a:t>
            </a:r>
          </a:p>
          <a:p>
            <a:r>
              <a:rPr lang="en-US" dirty="0" smtClean="0"/>
              <a:t>Clinically and pathologically shows granular and lattice lesions</a:t>
            </a:r>
          </a:p>
          <a:p>
            <a:pPr lvl="1"/>
            <a:r>
              <a:rPr lang="en-US" dirty="0" smtClean="0"/>
              <a:t>Stains with both Masson </a:t>
            </a:r>
            <a:r>
              <a:rPr lang="en-US" dirty="0" err="1" smtClean="0"/>
              <a:t>trichrome</a:t>
            </a:r>
            <a:r>
              <a:rPr lang="en-US" dirty="0" smtClean="0"/>
              <a:t> and Congo red dye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603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Avellino Dystrophy</a:t>
            </a:r>
            <a:endParaRPr lang="en-US" dirty="0"/>
          </a:p>
        </p:txBody>
      </p:sp>
      <p:pic>
        <p:nvPicPr>
          <p:cNvPr id="4" name="Picture 3" descr="avellin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725614" y="1625599"/>
            <a:ext cx="5689817" cy="40019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56518" y="6227329"/>
            <a:ext cx="3463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pl-PL" dirty="0" err="1" smtClean="0"/>
              <a:t>webeye.ophth.uiowa.edu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771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Slit lamp exam revealed large nummular stromal opacities in the cornea with hazy intervening </a:t>
            </a:r>
            <a:r>
              <a:rPr lang="en-US" dirty="0" err="1" smtClean="0"/>
              <a:t>stroma</a:t>
            </a:r>
            <a:endParaRPr lang="en-US" dirty="0" smtClean="0"/>
          </a:p>
          <a:p>
            <a:r>
              <a:rPr lang="en-US" dirty="0" smtClean="0"/>
              <a:t>Opacities were more superficial centrally and more posterior peripherally</a:t>
            </a:r>
          </a:p>
          <a:p>
            <a:r>
              <a:rPr lang="en-US" dirty="0" smtClean="0"/>
              <a:t>No epithelial staining with fluorescein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3077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Case ID: PHS11-34882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Clinical Approach to Corneal Dystrophies and Metabolic Disorders. In: Basic and clinical science course (BCSC) Section 8: External disease and cornea.  San Francisco, CA. American Academy of Ophthalmology;  2009:319-20.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 err="1" smtClean="0"/>
              <a:t>Klintworth</a:t>
            </a:r>
            <a:r>
              <a:rPr lang="en-US" sz="2400" dirty="0" smtClean="0"/>
              <a:t>, GK. Corneal dystrophies. </a:t>
            </a:r>
            <a:r>
              <a:rPr lang="en-US" sz="2400" dirty="0" err="1" smtClean="0"/>
              <a:t>Orphanet</a:t>
            </a:r>
            <a:r>
              <a:rPr lang="en-US" sz="2400" dirty="0" smtClean="0"/>
              <a:t> J Rare Dis. 2009 Feb 23; 4:7. Review.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4848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Slit Lamp Photo OD</a:t>
            </a:r>
            <a:endParaRPr lang="en-US" dirty="0"/>
          </a:p>
        </p:txBody>
      </p:sp>
      <p:pic>
        <p:nvPicPr>
          <p:cNvPr id="4" name="Picture 3" descr="SLEOD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829067" y="1417638"/>
            <a:ext cx="7650531" cy="498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461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Slit Lamp Photo OD</a:t>
            </a:r>
            <a:endParaRPr lang="en-US" dirty="0"/>
          </a:p>
        </p:txBody>
      </p:sp>
      <p:pic>
        <p:nvPicPr>
          <p:cNvPr id="4" name="Picture 3" descr="SLEOD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52670" y="1276377"/>
            <a:ext cx="7867324" cy="512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741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Slit Lamp Photo OD</a:t>
            </a:r>
            <a:endParaRPr lang="en-US" dirty="0"/>
          </a:p>
        </p:txBody>
      </p:sp>
      <p:pic>
        <p:nvPicPr>
          <p:cNvPr id="4" name="Picture 3" descr="SLEOD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33597" y="1287871"/>
            <a:ext cx="7849684" cy="511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090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288"/>
            <a:ext cx="8229600" cy="1143000"/>
          </a:xfrm>
        </p:spPr>
        <p:txBody>
          <a:bodyPr/>
          <a:lstStyle/>
          <a:p>
            <a:r>
              <a:rPr lang="en-US" dirty="0" smtClean="0"/>
              <a:t>Slit Lamp Photos OS</a:t>
            </a:r>
            <a:endParaRPr lang="en-US" dirty="0"/>
          </a:p>
        </p:txBody>
      </p:sp>
      <p:pic>
        <p:nvPicPr>
          <p:cNvPr id="4" name="Picture 3" descr="SLEOS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10833" y="1138342"/>
            <a:ext cx="4367007" cy="2845523"/>
          </a:xfrm>
          <a:prstGeom prst="rect">
            <a:avLst/>
          </a:prstGeom>
        </p:spPr>
      </p:pic>
      <p:pic>
        <p:nvPicPr>
          <p:cNvPr id="5" name="Picture 4" descr="SLEOS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618958" y="1132344"/>
            <a:ext cx="4376213" cy="2851521"/>
          </a:xfrm>
          <a:prstGeom prst="rect">
            <a:avLst/>
          </a:prstGeom>
        </p:spPr>
      </p:pic>
      <p:pic>
        <p:nvPicPr>
          <p:cNvPr id="6" name="Picture 5" descr="SLEOS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546288" y="4156915"/>
            <a:ext cx="4145339" cy="270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135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 – Cornea OS (H&amp;E)</a:t>
            </a:r>
            <a:endParaRPr lang="en-US" dirty="0"/>
          </a:p>
        </p:txBody>
      </p:sp>
      <p:pic>
        <p:nvPicPr>
          <p:cNvPr id="4" name="Picture 3" descr="Part 1 - 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17272" y="1799398"/>
            <a:ext cx="4826179" cy="467049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4551054" y="2399197"/>
            <a:ext cx="155229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272173" y="4992447"/>
            <a:ext cx="283117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698880" y="3951620"/>
            <a:ext cx="340447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03350" y="2214531"/>
            <a:ext cx="1196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Epithelium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03350" y="3766954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Mucopolysaccharide</a:t>
            </a:r>
            <a:r>
              <a:rPr lang="en-US" dirty="0" smtClean="0"/>
              <a:t> deposits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103350" y="4775892"/>
            <a:ext cx="865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Stroma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018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H&amp;E</a:t>
            </a:r>
            <a:endParaRPr lang="en-US" dirty="0"/>
          </a:p>
        </p:txBody>
      </p:sp>
      <p:pic>
        <p:nvPicPr>
          <p:cNvPr id="4" name="Picture 3" descr="Part 1 - 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17271" y="1287805"/>
            <a:ext cx="3757213" cy="3636013"/>
          </a:xfrm>
          <a:prstGeom prst="rect">
            <a:avLst/>
          </a:prstGeom>
        </p:spPr>
      </p:pic>
      <p:pic>
        <p:nvPicPr>
          <p:cNvPr id="5" name="Picture 4" descr="Part 1 - 4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917491" y="3099959"/>
            <a:ext cx="3769309" cy="364771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3272173" y="2275709"/>
            <a:ext cx="283117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103351" y="2557967"/>
            <a:ext cx="1023104" cy="11819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03351" y="2188635"/>
            <a:ext cx="2120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Mucopolysaccharide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619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4516</TotalTime>
  <Words>841</Words>
  <Application>Microsoft Macintosh PowerPoint</Application>
  <PresentationFormat>On-screen Show (4:3)</PresentationFormat>
  <Paragraphs>135</Paragraphs>
  <Slides>30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Macular Corneal Dystrophy</vt:lpstr>
      <vt:lpstr>Initial Presentation</vt:lpstr>
      <vt:lpstr>Exam</vt:lpstr>
      <vt:lpstr>Slit Lamp Photo OD</vt:lpstr>
      <vt:lpstr>Slit Lamp Photo OD</vt:lpstr>
      <vt:lpstr>Slit Lamp Photo OD</vt:lpstr>
      <vt:lpstr>Slit Lamp Photos OS</vt:lpstr>
      <vt:lpstr>Pathology – Cornea OS (H&amp;E)</vt:lpstr>
      <vt:lpstr>H&amp;E</vt:lpstr>
      <vt:lpstr>Alcian Blue (pH 2.5)</vt:lpstr>
      <vt:lpstr>Colloidal Iron</vt:lpstr>
      <vt:lpstr>Descemet’s Membrane H&amp;E</vt:lpstr>
      <vt:lpstr>Diagnosis and Plan</vt:lpstr>
      <vt:lpstr>Two Years Later…</vt:lpstr>
      <vt:lpstr>One year post-PTK</vt:lpstr>
      <vt:lpstr>Case</vt:lpstr>
      <vt:lpstr>Conclusion of Case</vt:lpstr>
      <vt:lpstr>Macular Corneal Dystrophy</vt:lpstr>
      <vt:lpstr>Clinical Appearance</vt:lpstr>
      <vt:lpstr>Three Subtypes</vt:lpstr>
      <vt:lpstr>Workup</vt:lpstr>
      <vt:lpstr>Histopathology</vt:lpstr>
      <vt:lpstr>Classic Corneal Stromal Dystrophies</vt:lpstr>
      <vt:lpstr>Lattice Corneal Dystrophy</vt:lpstr>
      <vt:lpstr>Lattice Dystrophy</vt:lpstr>
      <vt:lpstr>Granular Corneal Dystrophy</vt:lpstr>
      <vt:lpstr>Granular Dystrophy</vt:lpstr>
      <vt:lpstr>Avellino Dystrophy</vt:lpstr>
      <vt:lpstr>Avellino Dystrophy</vt:lpstr>
      <vt:lpstr>References</vt:lpstr>
    </vt:vector>
  </TitlesOfParts>
  <Company/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Macular Corneal Dystrophy</dc:title>
  <dc:creator>Matt K</dc:creator>
  <cp:lastModifiedBy>Karen Weber</cp:lastModifiedBy>
  <cp:revision>39</cp:revision>
  <dcterms:created xsi:type="dcterms:W3CDTF">2013-01-16T18:04:23Z</dcterms:created>
  <dcterms:modified xsi:type="dcterms:W3CDTF">2013-01-16T18:04:46Z</dcterms:modified>
</cp:coreProperties>
</file>